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ks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embeddings/Microsoft_Excel_Worksheet3.xlsx" ContentType="application/vnd.openxmlformats-officedocument.spreadsheetml.sheet"/>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89" r:id="rId5"/>
    <p:sldId id="290" r:id="rId6"/>
    <p:sldId id="307" r:id="rId7"/>
    <p:sldId id="291" r:id="rId8"/>
    <p:sldId id="292" r:id="rId9"/>
    <p:sldId id="293" r:id="rId10"/>
    <p:sldId id="294" r:id="rId11"/>
    <p:sldId id="295" r:id="rId12"/>
    <p:sldId id="296" r:id="rId13"/>
    <p:sldId id="306" r:id="rId14"/>
    <p:sldId id="297" r:id="rId15"/>
    <p:sldId id="298" r:id="rId16"/>
    <p:sldId id="299" r:id="rId17"/>
    <p:sldId id="300" r:id="rId18"/>
    <p:sldId id="301" r:id="rId19"/>
    <p:sldId id="302" r:id="rId20"/>
    <p:sldId id="303" r:id="rId21"/>
    <p:sldId id="304" r:id="rId22"/>
    <p:sldId id="305"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a Duarte de Suarez" initials="" lastIdx="8" clrIdx="0"/>
  <p:cmAuthor id="1" name="Hudson, Brenden" initials="H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71F"/>
    <a:srgbClr val="F68837"/>
    <a:srgbClr val="A46D0A"/>
    <a:srgbClr val="814503"/>
    <a:srgbClr val="5B3805"/>
    <a:srgbClr val="382304"/>
    <a:srgbClr val="201102"/>
    <a:srgbClr val="FF9565"/>
    <a:srgbClr val="FAC094"/>
    <a:srgbClr val="FCD4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057" autoAdjust="0"/>
  </p:normalViewPr>
  <p:slideViewPr>
    <p:cSldViewPr snapToGrid="0" snapToObjects="1">
      <p:cViewPr varScale="1">
        <p:scale>
          <a:sx n="90" d="100"/>
          <a:sy n="90" d="100"/>
        </p:scale>
        <p:origin x="-9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0" d="100"/>
          <a:sy n="70" d="100"/>
        </p:scale>
        <p:origin x="-2166" y="-3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2221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11111111111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4314677861399923"/>
          <c:y val="7.9601990049751242E-2"/>
          <c:w val="0.62952581894114068"/>
          <c:h val="0.79308457711442781"/>
        </c:manualLayout>
      </c:layout>
      <c:barChart>
        <c:barDir val="bar"/>
        <c:grouping val="clustered"/>
        <c:varyColors val="0"/>
        <c:ser>
          <c:idx val="0"/>
          <c:order val="0"/>
          <c:tx>
            <c:strRef>
              <c:f>Sheet1!$B$1</c:f>
              <c:strCache>
                <c:ptCount val="1"/>
                <c:pt idx="0">
                  <c:v>列1</c:v>
                </c:pt>
              </c:strCache>
            </c:strRef>
          </c:tx>
          <c:spPr>
            <a:solidFill>
              <a:srgbClr val="0076A5"/>
            </a:solidFill>
          </c:spPr>
          <c:invertIfNegative val="0"/>
          <c:dPt>
            <c:idx val="0"/>
            <c:invertIfNegative val="0"/>
            <c:bubble3D val="0"/>
            <c:spPr>
              <a:solidFill>
                <a:srgbClr val="F68837"/>
              </a:solidFill>
            </c:spPr>
          </c:dPt>
          <c:dPt>
            <c:idx val="1"/>
            <c:invertIfNegative val="0"/>
            <c:bubble3D val="0"/>
            <c:spPr>
              <a:solidFill>
                <a:srgbClr val="F68837"/>
              </a:solidFill>
            </c:spPr>
          </c:dPt>
          <c:dPt>
            <c:idx val="2"/>
            <c:invertIfNegative val="0"/>
            <c:bubble3D val="0"/>
            <c:spPr>
              <a:solidFill>
                <a:srgbClr val="333F48"/>
              </a:solidFill>
            </c:spPr>
          </c:dPt>
          <c:dLbls>
            <c:numFmt formatCode="#,##0" sourceLinked="0"/>
            <c:txPr>
              <a:bodyPr/>
              <a:lstStyle/>
              <a:p>
                <a:pPr>
                  <a:defRPr sz="1200" b="1"/>
                </a:pPr>
                <a:endParaRPr lang="en-US"/>
              </a:p>
            </c:txPr>
            <c:dLblPos val="outEnd"/>
            <c:showLegendKey val="0"/>
            <c:showVal val="1"/>
            <c:showCatName val="0"/>
            <c:showSerName val="0"/>
            <c:showPercent val="0"/>
            <c:showBubbleSize val="0"/>
            <c:showLeaderLines val="0"/>
          </c:dLbls>
          <c:cat>
            <c:strRef>
              <c:f>Sheet1!$A$2:$A$4</c:f>
              <c:strCache>
                <c:ptCount val="3"/>
                <c:pt idx="0">
                  <c:v>Eletronic Products
(AP)</c:v>
                </c:pt>
                <c:pt idx="1">
                  <c:v>Mechanical Products
(AP)</c:v>
                </c:pt>
                <c:pt idx="2">
                  <c:v>System Integration
（China）</c:v>
                </c:pt>
              </c:strCache>
            </c:strRef>
          </c:cat>
          <c:val>
            <c:numRef>
              <c:f>Sheet1!$B$2:$B$4</c:f>
              <c:numCache>
                <c:formatCode>0</c:formatCode>
                <c:ptCount val="3"/>
                <c:pt idx="0">
                  <c:v>400</c:v>
                </c:pt>
                <c:pt idx="1">
                  <c:v>2300</c:v>
                </c:pt>
                <c:pt idx="2">
                  <c:v>3000</c:v>
                </c:pt>
              </c:numCache>
            </c:numRef>
          </c:val>
        </c:ser>
        <c:dLbls>
          <c:showLegendKey val="0"/>
          <c:showVal val="0"/>
          <c:showCatName val="0"/>
          <c:showSerName val="0"/>
          <c:showPercent val="0"/>
          <c:showBubbleSize val="0"/>
        </c:dLbls>
        <c:gapWidth val="150"/>
        <c:axId val="33350400"/>
        <c:axId val="33351936"/>
      </c:barChart>
      <c:catAx>
        <c:axId val="33350400"/>
        <c:scaling>
          <c:orientation val="minMax"/>
        </c:scaling>
        <c:delete val="0"/>
        <c:axPos val="l"/>
        <c:majorTickMark val="out"/>
        <c:minorTickMark val="none"/>
        <c:tickLblPos val="nextTo"/>
        <c:txPr>
          <a:bodyPr/>
          <a:lstStyle/>
          <a:p>
            <a:pPr>
              <a:defRPr sz="900" b="1"/>
            </a:pPr>
            <a:endParaRPr lang="en-US"/>
          </a:p>
        </c:txPr>
        <c:crossAx val="33351936"/>
        <c:crosses val="autoZero"/>
        <c:auto val="1"/>
        <c:lblAlgn val="ctr"/>
        <c:lblOffset val="100"/>
        <c:noMultiLvlLbl val="0"/>
      </c:catAx>
      <c:valAx>
        <c:axId val="33351936"/>
        <c:scaling>
          <c:orientation val="minMax"/>
        </c:scaling>
        <c:delete val="1"/>
        <c:axPos val="b"/>
        <c:numFmt formatCode="0" sourceLinked="1"/>
        <c:majorTickMark val="out"/>
        <c:minorTickMark val="none"/>
        <c:tickLblPos val="nextTo"/>
        <c:crossAx val="33350400"/>
        <c:crosses val="autoZero"/>
        <c:crossBetween val="between"/>
        <c:majorUnit val="100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938666347665595"/>
          <c:y val="3.9800995024875621E-2"/>
          <c:w val="0.78475440569928756"/>
          <c:h val="0.79308457711442781"/>
        </c:manualLayout>
      </c:layout>
      <c:barChart>
        <c:barDir val="bar"/>
        <c:grouping val="clustered"/>
        <c:varyColors val="0"/>
        <c:ser>
          <c:idx val="0"/>
          <c:order val="0"/>
          <c:tx>
            <c:strRef>
              <c:f>Sheet1!$B$1</c:f>
              <c:strCache>
                <c:ptCount val="1"/>
                <c:pt idx="0">
                  <c:v>列1</c:v>
                </c:pt>
              </c:strCache>
            </c:strRef>
          </c:tx>
          <c:spPr>
            <a:solidFill>
              <a:srgbClr val="0076A5"/>
            </a:solidFill>
          </c:spPr>
          <c:invertIfNegative val="0"/>
          <c:dPt>
            <c:idx val="0"/>
            <c:invertIfNegative val="0"/>
            <c:bubble3D val="0"/>
            <c:spPr>
              <a:solidFill>
                <a:srgbClr val="F68837"/>
              </a:solidFill>
            </c:spPr>
          </c:dPt>
          <c:dPt>
            <c:idx val="1"/>
            <c:invertIfNegative val="0"/>
            <c:bubble3D val="0"/>
            <c:spPr>
              <a:solidFill>
                <a:srgbClr val="F68837"/>
              </a:solidFill>
            </c:spPr>
          </c:dPt>
          <c:dPt>
            <c:idx val="2"/>
            <c:invertIfNegative val="0"/>
            <c:bubble3D val="0"/>
            <c:spPr>
              <a:solidFill>
                <a:srgbClr val="F68837"/>
              </a:solidFill>
            </c:spPr>
          </c:dPt>
          <c:dPt>
            <c:idx val="3"/>
            <c:invertIfNegative val="0"/>
            <c:bubble3D val="0"/>
            <c:spPr>
              <a:solidFill>
                <a:srgbClr val="F68837"/>
              </a:solidFill>
            </c:spPr>
          </c:dPt>
          <c:dLbls>
            <c:numFmt formatCode="#,##0" sourceLinked="0"/>
            <c:txPr>
              <a:bodyPr/>
              <a:lstStyle/>
              <a:p>
                <a:pPr>
                  <a:defRPr sz="1200" b="1"/>
                </a:pPr>
                <a:endParaRPr lang="en-US"/>
              </a:p>
            </c:txPr>
            <c:dLblPos val="outEnd"/>
            <c:showLegendKey val="0"/>
            <c:showVal val="1"/>
            <c:showCatName val="0"/>
            <c:showSerName val="0"/>
            <c:showPercent val="0"/>
            <c:showBubbleSize val="0"/>
            <c:showLeaderLines val="0"/>
          </c:dLbls>
          <c:cat>
            <c:strRef>
              <c:f>Sheet1!$A$2:$A$5</c:f>
              <c:strCache>
                <c:ptCount val="4"/>
                <c:pt idx="0">
                  <c:v>North Asia</c:v>
                </c:pt>
                <c:pt idx="1">
                  <c:v>ANZ</c:v>
                </c:pt>
                <c:pt idx="2">
                  <c:v>SEA</c:v>
                </c:pt>
                <c:pt idx="3">
                  <c:v>China</c:v>
                </c:pt>
              </c:strCache>
            </c:strRef>
          </c:cat>
          <c:val>
            <c:numRef>
              <c:f>Sheet1!$B$2:$B$5</c:f>
              <c:numCache>
                <c:formatCode>0</c:formatCode>
                <c:ptCount val="4"/>
                <c:pt idx="0">
                  <c:v>500</c:v>
                </c:pt>
                <c:pt idx="1">
                  <c:v>600</c:v>
                </c:pt>
                <c:pt idx="2">
                  <c:v>650</c:v>
                </c:pt>
                <c:pt idx="3">
                  <c:v>4000</c:v>
                </c:pt>
              </c:numCache>
            </c:numRef>
          </c:val>
        </c:ser>
        <c:dLbls>
          <c:showLegendKey val="0"/>
          <c:showVal val="0"/>
          <c:showCatName val="0"/>
          <c:showSerName val="0"/>
          <c:showPercent val="0"/>
          <c:showBubbleSize val="0"/>
        </c:dLbls>
        <c:gapWidth val="150"/>
        <c:axId val="33226112"/>
        <c:axId val="35525760"/>
      </c:barChart>
      <c:catAx>
        <c:axId val="33226112"/>
        <c:scaling>
          <c:orientation val="minMax"/>
        </c:scaling>
        <c:delete val="0"/>
        <c:axPos val="l"/>
        <c:majorTickMark val="out"/>
        <c:minorTickMark val="none"/>
        <c:tickLblPos val="nextTo"/>
        <c:txPr>
          <a:bodyPr/>
          <a:lstStyle/>
          <a:p>
            <a:pPr>
              <a:defRPr sz="900" b="1"/>
            </a:pPr>
            <a:endParaRPr lang="en-US"/>
          </a:p>
        </c:txPr>
        <c:crossAx val="35525760"/>
        <c:crosses val="autoZero"/>
        <c:auto val="1"/>
        <c:lblAlgn val="ctr"/>
        <c:lblOffset val="100"/>
        <c:noMultiLvlLbl val="0"/>
      </c:catAx>
      <c:valAx>
        <c:axId val="35525760"/>
        <c:scaling>
          <c:orientation val="minMax"/>
        </c:scaling>
        <c:delete val="1"/>
        <c:axPos val="b"/>
        <c:numFmt formatCode="0" sourceLinked="1"/>
        <c:majorTickMark val="out"/>
        <c:minorTickMark val="none"/>
        <c:tickLblPos val="nextTo"/>
        <c:crossAx val="33226112"/>
        <c:crosses val="autoZero"/>
        <c:crossBetween val="between"/>
        <c:majorUnit val="50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68837"/>
            </a:solidFill>
          </c:spPr>
          <c:invertIfNegative val="0"/>
          <c:dLbls>
            <c:numFmt formatCode="0%" sourceLinked="0"/>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Low</c:v>
                </c:pt>
                <c:pt idx="1">
                  <c:v>Middle</c:v>
                </c:pt>
                <c:pt idx="2">
                  <c:v>High</c:v>
                </c:pt>
                <c:pt idx="3">
                  <c:v>Premium</c:v>
                </c:pt>
              </c:strCache>
            </c:strRef>
          </c:cat>
          <c:val>
            <c:numRef>
              <c:f>Sheet1!$B$2:$B$5</c:f>
              <c:numCache>
                <c:formatCode>0.00%</c:formatCode>
                <c:ptCount val="4"/>
                <c:pt idx="0">
                  <c:v>0.48</c:v>
                </c:pt>
                <c:pt idx="1">
                  <c:v>0.44</c:v>
                </c:pt>
                <c:pt idx="2">
                  <c:v>0.06</c:v>
                </c:pt>
                <c:pt idx="3">
                  <c:v>0.02</c:v>
                </c:pt>
              </c:numCache>
            </c:numRef>
          </c:val>
        </c:ser>
        <c:dLbls>
          <c:showLegendKey val="0"/>
          <c:showVal val="1"/>
          <c:showCatName val="0"/>
          <c:showSerName val="0"/>
          <c:showPercent val="0"/>
          <c:showBubbleSize val="0"/>
        </c:dLbls>
        <c:gapWidth val="150"/>
        <c:axId val="35552640"/>
        <c:axId val="77895552"/>
      </c:barChart>
      <c:catAx>
        <c:axId val="35552640"/>
        <c:scaling>
          <c:orientation val="minMax"/>
        </c:scaling>
        <c:delete val="0"/>
        <c:axPos val="l"/>
        <c:majorTickMark val="none"/>
        <c:minorTickMark val="none"/>
        <c:tickLblPos val="nextTo"/>
        <c:txPr>
          <a:bodyPr/>
          <a:lstStyle/>
          <a:p>
            <a:pPr>
              <a:defRPr sz="1400" b="0"/>
            </a:pPr>
            <a:endParaRPr lang="en-US"/>
          </a:p>
        </c:txPr>
        <c:crossAx val="77895552"/>
        <c:crosses val="autoZero"/>
        <c:auto val="1"/>
        <c:lblAlgn val="ctr"/>
        <c:lblOffset val="100"/>
        <c:noMultiLvlLbl val="0"/>
      </c:catAx>
      <c:valAx>
        <c:axId val="77895552"/>
        <c:scaling>
          <c:orientation val="minMax"/>
        </c:scaling>
        <c:delete val="1"/>
        <c:axPos val="b"/>
        <c:numFmt formatCode="0.00%" sourceLinked="1"/>
        <c:majorTickMark val="out"/>
        <c:minorTickMark val="none"/>
        <c:tickLblPos val="nextTo"/>
        <c:crossAx val="35552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B7A0956-35BD-4C44-9BD5-EB9DF521FB14}" type="datetimeFigureOut">
              <a:rPr lang="en-US" smtClean="0"/>
              <a:pPr/>
              <a:t>3/9/2014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4A8BB73-9E37-4E9B-932B-74B63E18EB90}" type="slidenum">
              <a:rPr lang="en-US" smtClean="0"/>
              <a:pPr/>
              <a:t>‹#›</a:t>
            </a:fld>
            <a:endParaRPr lang="en-US" dirty="0"/>
          </a:p>
        </p:txBody>
      </p:sp>
    </p:spTree>
    <p:extLst>
      <p:ext uri="{BB962C8B-B14F-4D97-AF65-F5344CB8AC3E}">
        <p14:creationId xmlns:p14="http://schemas.microsoft.com/office/powerpoint/2010/main" val="351958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83AA0BAA-BA11-4115-9F20-7661AADC8A5B}" type="slidenum">
              <a:rPr lang="en-US" sz="1200" b="0">
                <a:solidFill>
                  <a:srgbClr val="000000"/>
                </a:solidFill>
                <a:latin typeface="Times New Roman" pitchFamily="18" charset="0"/>
              </a:rPr>
              <a:pPr/>
              <a:t>1</a:t>
            </a:fld>
            <a:endParaRPr lang="en-US" sz="1200" b="0" dirty="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r>
              <a:rPr lang="en-US" altLang="zh-CN" sz="1200" dirty="0" smtClean="0">
                <a:latin typeface="Arial" panose="020B0604020202020204" pitchFamily="34" charset="0"/>
                <a:cs typeface="Arial" panose="020B0604020202020204" pitchFamily="34" charset="0"/>
              </a:rPr>
              <a:t>We estimate that total market for hardware business in Asia Pacific was approximately $2.4 billion in 2012. China mainland accounts for 78% of total market, or $1.9B in 2012.</a:t>
            </a:r>
          </a:p>
          <a:p>
            <a:r>
              <a:rPr lang="en-US" altLang="zh-CN" sz="1200" dirty="0" smtClean="0">
                <a:latin typeface="Arial" panose="020B0604020202020204" pitchFamily="34" charset="0"/>
                <a:cs typeface="Arial" panose="020B0604020202020204" pitchFamily="34" charset="0"/>
              </a:rPr>
              <a:t>The total market of system integration in mainland China is estimated at $11B in 2012. Safe city is the key vertical market, which accounted for 33% of total market with $3.6B in 2012. The primary factors driving this industry are from the demand of technology upgrade in 1</a:t>
            </a:r>
            <a:r>
              <a:rPr lang="en-US" altLang="zh-CN" sz="1200" baseline="30000" dirty="0" smtClean="0">
                <a:latin typeface="Arial" panose="020B0604020202020204" pitchFamily="34" charset="0"/>
                <a:cs typeface="Arial" panose="020B0604020202020204" pitchFamily="34" charset="0"/>
              </a:rPr>
              <a:t>st</a:t>
            </a:r>
            <a:r>
              <a:rPr lang="en-US" altLang="zh-CN" sz="1200" dirty="0" smtClean="0">
                <a:latin typeface="Arial" panose="020B0604020202020204" pitchFamily="34" charset="0"/>
                <a:cs typeface="Arial" panose="020B0604020202020204" pitchFamily="34" charset="0"/>
              </a:rPr>
              <a:t> tier cities, and security application expansion as well as technology upgrade in low tier cities.</a:t>
            </a:r>
            <a:endParaRPr lang="zh-CN" altLang="en-US" sz="1200" dirty="0" smtClean="0">
              <a:latin typeface="Arial" panose="020B0604020202020204" pitchFamily="34" charset="0"/>
              <a:cs typeface="Arial" panose="020B0604020202020204" pitchFamily="34" charset="0"/>
            </a:endParaRPr>
          </a:p>
          <a:p>
            <a:pPr marL="88900" marR="0" indent="0" algn="l" defTabSz="863600" rtl="0" eaLnBrk="0" fontAlgn="base" latinLnBrk="0" hangingPunct="0">
              <a:lnSpc>
                <a:spcPct val="100000"/>
              </a:lnSpc>
              <a:spcBef>
                <a:spcPct val="30000"/>
              </a:spcBef>
              <a:spcAft>
                <a:spcPct val="0"/>
              </a:spcAft>
              <a:buClr>
                <a:srgbClr val="C00000"/>
              </a:buClr>
              <a:buSzTx/>
              <a:buFont typeface="Arial" pitchFamily="34" charset="0"/>
              <a:buNone/>
              <a:tabLst/>
              <a:defRPr/>
            </a:pPr>
            <a:endParaRPr lang="en-US" altLang="zh-CN" sz="1200" b="1" dirty="0" smtClean="0">
              <a:latin typeface="Arial" panose="020B0604020202020204" pitchFamily="34" charset="0"/>
              <a:ea typeface="宋体" charset="-122"/>
              <a:cs typeface="Arial" panose="020B0604020202020204" pitchFamily="34" charset="0"/>
            </a:endParaRPr>
          </a:p>
          <a:p>
            <a:pPr marL="88900" marR="0" indent="0" algn="l" defTabSz="863600" rtl="0" eaLnBrk="0" fontAlgn="base" latinLnBrk="0" hangingPunct="0">
              <a:lnSpc>
                <a:spcPct val="100000"/>
              </a:lnSpc>
              <a:spcBef>
                <a:spcPct val="30000"/>
              </a:spcBef>
              <a:spcAft>
                <a:spcPct val="0"/>
              </a:spcAft>
              <a:buClr>
                <a:srgbClr val="C00000"/>
              </a:buClr>
              <a:buSzTx/>
              <a:buFont typeface="Arial" pitchFamily="34" charset="0"/>
              <a:buNone/>
              <a:tabLst/>
              <a:defRPr/>
            </a:pPr>
            <a:r>
              <a:rPr lang="en-US" altLang="zh-CN" sz="1200" b="1" dirty="0" smtClean="0">
                <a:latin typeface="Arial" panose="020B0604020202020204" pitchFamily="34" charset="0"/>
                <a:ea typeface="宋体" charset="-122"/>
                <a:cs typeface="Arial" panose="020B0604020202020204" pitchFamily="34" charset="0"/>
              </a:rPr>
              <a:t>Other Gaps &amp; Threats</a:t>
            </a:r>
          </a:p>
          <a:p>
            <a:pPr marL="266700" indent="-177800" defTabSz="863600">
              <a:buClr>
                <a:srgbClr val="C00000"/>
              </a:buClr>
              <a:buFont typeface="Arial" pitchFamily="34" charset="0"/>
              <a:buChar char="−"/>
              <a:defRPr/>
            </a:pPr>
            <a:r>
              <a:rPr lang="en-US" sz="1200" b="0" dirty="0" smtClean="0">
                <a:solidFill>
                  <a:srgbClr val="000000"/>
                </a:solidFill>
                <a:latin typeface="Arial" panose="020B0604020202020204" pitchFamily="34" charset="0"/>
                <a:ea typeface="宋体" charset="-122"/>
                <a:cs typeface="Arial" panose="020B0604020202020204" pitchFamily="34" charset="0"/>
              </a:rPr>
              <a:t>Breadth of channels </a:t>
            </a:r>
            <a:r>
              <a:rPr lang="en-US" altLang="zh-CN" sz="1200" b="0" dirty="0" smtClean="0">
                <a:solidFill>
                  <a:srgbClr val="000000"/>
                </a:solidFill>
                <a:latin typeface="Arial" panose="020B0604020202020204" pitchFamily="34" charset="0"/>
                <a:ea typeface="宋体" charset="-122"/>
                <a:cs typeface="Arial" panose="020B0604020202020204" pitchFamily="34" charset="0"/>
              </a:rPr>
              <a:t>and customer access</a:t>
            </a:r>
            <a:endParaRPr lang="en-US" sz="1200" b="0" dirty="0" smtClean="0">
              <a:solidFill>
                <a:srgbClr val="000000"/>
              </a:solidFill>
              <a:latin typeface="Arial" panose="020B0604020202020204" pitchFamily="34" charset="0"/>
              <a:ea typeface="宋体" charset="-122"/>
              <a:cs typeface="Arial" panose="020B0604020202020204" pitchFamily="34" charset="0"/>
            </a:endParaRPr>
          </a:p>
          <a:p>
            <a:pPr marL="266700" indent="-177800" defTabSz="863600">
              <a:buClr>
                <a:srgbClr val="C00000"/>
              </a:buClr>
              <a:buFont typeface="Arial" pitchFamily="34" charset="0"/>
              <a:buChar char="−"/>
              <a:defRPr/>
            </a:pPr>
            <a:r>
              <a:rPr lang="en-US" sz="1200" b="0" dirty="0" smtClean="0">
                <a:solidFill>
                  <a:srgbClr val="000000"/>
                </a:solidFill>
                <a:latin typeface="Arial" panose="020B0604020202020204" pitchFamily="34" charset="0"/>
                <a:ea typeface="宋体" charset="-122"/>
                <a:cs typeface="Arial" panose="020B0604020202020204" pitchFamily="34" charset="0"/>
              </a:rPr>
              <a:t>Local design &amp; manufacturing capabilities</a:t>
            </a:r>
          </a:p>
          <a:p>
            <a:pPr marL="266700" indent="-177800" defTabSz="863600">
              <a:buClr>
                <a:srgbClr val="C00000"/>
              </a:buClr>
              <a:buFont typeface="Arial" pitchFamily="34" charset="0"/>
              <a:buChar char="−"/>
              <a:defRPr/>
            </a:pPr>
            <a:r>
              <a:rPr lang="en-US" sz="1200" b="0" dirty="0" smtClean="0">
                <a:solidFill>
                  <a:srgbClr val="000000"/>
                </a:solidFill>
                <a:latin typeface="Arial" panose="020B0604020202020204" pitchFamily="34" charset="0"/>
                <a:ea typeface="宋体" charset="-122"/>
                <a:cs typeface="Arial" panose="020B0604020202020204" pitchFamily="34" charset="0"/>
              </a:rPr>
              <a:t>Commercial vertical market capabilities and capital funding in Bocom business</a:t>
            </a:r>
            <a:endParaRPr lang="en-US" altLang="zh-CN" sz="1200" dirty="0" smtClean="0">
              <a:latin typeface="Arial" panose="020B0604020202020204" pitchFamily="34" charset="0"/>
              <a:cs typeface="Arial" panose="020B0604020202020204" pitchFamily="34" charset="0"/>
            </a:endParaRPr>
          </a:p>
          <a:p>
            <a:endParaRPr lang="zh-CN" altLang="en-US" sz="1200" dirty="0" smtClean="0">
              <a:latin typeface="Arial" panose="020B0604020202020204" pitchFamily="34" charset="0"/>
              <a:cs typeface="Arial" panose="020B0604020202020204" pitchFamily="34" charset="0"/>
            </a:endParaRPr>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E3C84B3F-E7C7-46FE-80F7-E3C809771D56}" type="slidenum">
              <a:rPr lang="en-US" altLang="zh-CN" sz="1200" b="0">
                <a:latin typeface="Times New Roman" pitchFamily="18" charset="0"/>
              </a:rPr>
              <a:pPr/>
              <a:t>10</a:t>
            </a:fld>
            <a:endParaRPr lang="en-US" altLang="zh-CN" sz="1200" b="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84275" y="698500"/>
            <a:ext cx="4654550" cy="3490913"/>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Expand Market Coverage</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Further expand geographical channel coverage into identified 2nd tier cities of China and emergent countries of SEA</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Penetrate into emerging vertical markets</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Optimize dealer network and improve dealer management</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Accelerate M&amp;A to penetrate into mid price point segment</a:t>
            </a:r>
          </a:p>
          <a:p>
            <a:endParaRPr lang="en-US"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Upgrade Offerings</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Continuously enhance engineering and integrated supply chain capabilities for localized products improvement</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Drive business growth in Electronics with upgraded products to meet customer needs</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Improve service capability and extend service business portfolio</a:t>
            </a:r>
          </a:p>
          <a:p>
            <a:endParaRPr lang="en-US" sz="1200" b="0" dirty="0" smtClean="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Be Thought Leader</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Build expertise and brand awareness in identified verticals</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Enhance consulting capabilities and position Allegion as Safety Advisor to customers</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Establish the thought leadership through security and safety institute</a:t>
            </a:r>
          </a:p>
          <a:p>
            <a:endParaRPr lang="en-US"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Develop People</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Enhance organization capability on software engineering and service</a:t>
            </a:r>
          </a:p>
          <a:p>
            <a:pPr marL="90488" lvl="1" indent="-90488">
              <a:spcBef>
                <a:spcPct val="20000"/>
              </a:spcBef>
              <a:buClr>
                <a:srgbClr val="FF671F"/>
              </a:buClr>
              <a:buSzPct val="110000"/>
              <a:buFont typeface="Arial" pitchFamily="34" charset="0"/>
              <a:buChar char="•"/>
              <a:defRPr/>
            </a:pPr>
            <a:r>
              <a:rPr lang="en-US" altLang="zh-CN" sz="1200" b="0" dirty="0" smtClean="0">
                <a:solidFill>
                  <a:schemeClr val="tx1"/>
                </a:solidFill>
                <a:latin typeface="Arial" panose="020B0604020202020204" pitchFamily="34" charset="0"/>
                <a:cs typeface="Arial" panose="020B0604020202020204" pitchFamily="34" charset="0"/>
              </a:rPr>
              <a:t>Cultivate business talents with systematic training programs, e.g. Business Manager Development Program</a:t>
            </a:r>
          </a:p>
          <a:p>
            <a:endParaRPr lang="en-US" sz="1200" dirty="0" smtClean="0">
              <a:solidFill>
                <a:schemeClr val="tx1"/>
              </a:solidFill>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3" name="备注占位符 2"/>
          <p:cNvSpPr>
            <a:spLocks noGrp="1"/>
          </p:cNvSpPr>
          <p:nvPr>
            <p:ph type="body" idx="1"/>
          </p:nvPr>
        </p:nvSpPr>
        <p:spPr>
          <a:xfrm>
            <a:off x="916843" y="4334834"/>
            <a:ext cx="5526327" cy="4207054"/>
          </a:xfrm>
        </p:spPr>
        <p:txBody>
          <a:bodyPr>
            <a:no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Code Involvement</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How to involve</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-Pay attention to code adapted</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-Customer voice collection</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-Drive and cooperation with organizer</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-Code draft and review</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How to influence</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-Code gap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-Audit and explore vulnerability by code</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-Int’l code promotion and import</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Impact on Allegion</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-Influence industrial standard and national code</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-Influence  specification in project earlier phrase</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-Impact on customer budget allocation </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-Benefit  customer identification</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-Consolidate thought leadership</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“2011-2013  Requirements for security &amp; technical protection  system of hospital”</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-Successfully introduced security and safety audit</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-Expected to launch in 2014</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-Exclusive foreign company in the industry with expertise of SSI </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-Wide promotion of Allegion in expertise in life safety and security, and planning, budgeting etc.</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“2011-2013  Requirements for security &amp; technical protection  system of hospital“</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-Successfully introduced security and safety audit</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-Expected to launch in 2014</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-Exclusive foreign company in the industry with expertise of SSI </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-Wide promotion of Allegion in expertise in life safety and security, and planning, budgeting etc.</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SCVST: Shanghai Vocational College of Science &amp; Technology</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Security system design</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College courses development</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Show room design and decoration</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zh-CN" sz="1200" dirty="0" smtClean="0">
                <a:latin typeface="Arial" panose="020B0604020202020204" pitchFamily="34" charset="0"/>
                <a:cs typeface="Arial" panose="020B0604020202020204" pitchFamily="34" charset="0"/>
              </a:rPr>
              <a:t>Internship base</a:t>
            </a:r>
            <a:endParaRPr lang="zh-CN" altLang="en-US" sz="1200" dirty="0">
              <a:latin typeface="Arial" panose="020B0604020202020204" pitchFamily="34" charset="0"/>
              <a:cs typeface="Arial" panose="020B0604020202020204" pitchFamily="34" charset="0"/>
            </a:endParaRPr>
          </a:p>
        </p:txBody>
      </p:sp>
      <p:sp>
        <p:nvSpPr>
          <p:cNvPr id="573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65F8ECD1-9963-44D6-A149-7EF0A904F2F2}" type="slidenum">
              <a:rPr lang="en-US" altLang="zh-CN" sz="1200" b="0">
                <a:latin typeface="Times New Roman" pitchFamily="18" charset="0"/>
              </a:rPr>
              <a:pPr/>
              <a:t>12</a:t>
            </a:fld>
            <a:endParaRPr lang="en-US" altLang="zh-CN" sz="1200" b="0"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b="1"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latin typeface="Arial" panose="020B0604020202020204" pitchFamily="34" charset="0"/>
                <a:cs typeface="Arial" panose="020B0604020202020204" pitchFamily="34" charset="0"/>
              </a:rPr>
              <a:t>The total market of system integration in mainland China is estimated at $11B in 2012. Safe city is the key vertical market, which accounted for 33% of total market with $3.6B in 2012. The primary factors driving this industry are from the demand of technology upgrade in 1st tier cities, and security application expansion as well as technology upgrade in low tier cities.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b="1" dirty="0" smtClean="0">
              <a:latin typeface="Arial" panose="020B0604020202020204" pitchFamily="34" charset="0"/>
              <a:cs typeface="Arial" panose="020B0604020202020204" pitchFamily="34" charset="0"/>
            </a:endParaRPr>
          </a:p>
          <a:p>
            <a:pPr marL="0" indent="0">
              <a:buNone/>
            </a:pPr>
            <a:r>
              <a:rPr lang="en-US" sz="1200" b="1" baseline="0" dirty="0" smtClean="0">
                <a:latin typeface="Arial" panose="020B0604020202020204" pitchFamily="34" charset="0"/>
                <a:cs typeface="Arial" panose="020B0604020202020204" pitchFamily="34" charset="0"/>
              </a:rPr>
              <a:t>Service impact on new business development: </a:t>
            </a:r>
          </a:p>
          <a:p>
            <a:pPr marL="0" indent="0">
              <a:buNone/>
            </a:pPr>
            <a:r>
              <a:rPr lang="en-US" sz="1200" b="1" baseline="0" dirty="0" smtClean="0">
                <a:latin typeface="Arial" panose="020B0604020202020204" pitchFamily="34" charset="0"/>
                <a:cs typeface="Arial" panose="020B0604020202020204" pitchFamily="34" charset="0"/>
              </a:rPr>
              <a:t>Healthcare: </a:t>
            </a:r>
            <a:r>
              <a:rPr lang="en-US" sz="1200" b="0" baseline="0" dirty="0" smtClean="0">
                <a:latin typeface="Arial" panose="020B0604020202020204" pitchFamily="34" charset="0"/>
                <a:cs typeface="Arial" panose="020B0604020202020204" pitchFamily="34" charset="0"/>
              </a:rPr>
              <a:t>At first,</a:t>
            </a:r>
            <a:r>
              <a:rPr lang="en-US" sz="1200" b="1" baseline="0" dirty="0" smtClean="0">
                <a:latin typeface="Arial" panose="020B0604020202020204" pitchFamily="34" charset="0"/>
                <a:cs typeface="Arial" panose="020B0604020202020204" pitchFamily="34" charset="0"/>
              </a:rPr>
              <a:t> </a:t>
            </a:r>
            <a:r>
              <a:rPr lang="en-US" sz="1200" b="0" baseline="0" dirty="0" smtClean="0">
                <a:latin typeface="Arial" panose="020B0604020202020204" pitchFamily="34" charset="0"/>
                <a:cs typeface="Arial" panose="020B0604020202020204" pitchFamily="34" charset="0"/>
              </a:rPr>
              <a:t>Allegion conducted on-site security assessment as consulting service and provide system-retrofit suggestion to the hospital. So far, Allegion has achieved $170K recur</a:t>
            </a:r>
            <a:r>
              <a:rPr lang="en-US" altLang="zh-CN" sz="1200" b="0" baseline="0" dirty="0" smtClean="0">
                <a:latin typeface="Arial" panose="020B0604020202020204" pitchFamily="34" charset="0"/>
                <a:cs typeface="Arial" panose="020B0604020202020204" pitchFamily="34" charset="0"/>
              </a:rPr>
              <a:t>r</a:t>
            </a:r>
            <a:r>
              <a:rPr lang="en-US" sz="1200" b="0" baseline="0" dirty="0" smtClean="0">
                <a:latin typeface="Arial" panose="020B0604020202020204" pitchFamily="34" charset="0"/>
                <a:cs typeface="Arial" panose="020B0604020202020204" pitchFamily="34" charset="0"/>
              </a:rPr>
              <a:t>ing revenue for system </a:t>
            </a:r>
            <a:r>
              <a:rPr lang="en-US" altLang="zh-CN" sz="1200" b="0" baseline="0" dirty="0" smtClean="0">
                <a:latin typeface="Arial" panose="020B0604020202020204" pitchFamily="34" charset="0"/>
                <a:cs typeface="Arial" panose="020B0604020202020204" pitchFamily="34" charset="0"/>
              </a:rPr>
              <a:t>upgrade</a:t>
            </a:r>
            <a:r>
              <a:rPr lang="en-US" sz="1200" b="0" baseline="0" dirty="0" smtClean="0">
                <a:latin typeface="Arial" panose="020B0604020202020204" pitchFamily="34" charset="0"/>
                <a:cs typeface="Arial" panose="020B0604020202020204" pitchFamily="34" charset="0"/>
              </a:rPr>
              <a:t> and service with future new project pipelines.</a:t>
            </a:r>
          </a:p>
          <a:p>
            <a:pPr marL="0" indent="0">
              <a:buNone/>
            </a:pPr>
            <a:r>
              <a:rPr lang="en-US" sz="1200" b="1" baseline="0" dirty="0" smtClean="0">
                <a:latin typeface="Arial" panose="020B0604020202020204" pitchFamily="34" charset="0"/>
                <a:cs typeface="Arial" panose="020B0604020202020204" pitchFamily="34" charset="0"/>
              </a:rPr>
              <a:t>Beijing Airport: </a:t>
            </a:r>
            <a:r>
              <a:rPr lang="en-US" sz="1200" b="0" baseline="0" dirty="0" smtClean="0">
                <a:latin typeface="Arial" panose="020B0604020202020204" pitchFamily="34" charset="0"/>
                <a:cs typeface="Arial" panose="020B0604020202020204" pitchFamily="34" charset="0"/>
              </a:rPr>
              <a:t>We provide on-site technical service to the airport with annual $600K service revenue, which also provides new construction project to Allegion as new project opportunities. -A $1.5M project of Beijing airport is being followed.</a:t>
            </a:r>
          </a:p>
        </p:txBody>
      </p:sp>
      <p:sp>
        <p:nvSpPr>
          <p:cNvPr id="4" name="灯片编号占位符 3"/>
          <p:cNvSpPr>
            <a:spLocks noGrp="1"/>
          </p:cNvSpPr>
          <p:nvPr>
            <p:ph type="sldNum" sz="quarter" idx="10"/>
          </p:nvPr>
        </p:nvSpPr>
        <p:spPr/>
        <p:txBody>
          <a:bodyPr/>
          <a:lstStyle/>
          <a:p>
            <a:pPr>
              <a:defRPr/>
            </a:pPr>
            <a:fld id="{1D0C727D-4911-498B-BA75-E486E1E38540}" type="slidenum">
              <a:rPr lang="en-US" altLang="zh-CN" smtClean="0"/>
              <a:pPr>
                <a:defRPr/>
              </a:pPr>
              <a:t>13</a:t>
            </a:fld>
            <a:endParaRPr lang="en-US" altLang="zh-CN" dirty="0"/>
          </a:p>
        </p:txBody>
      </p:sp>
    </p:spTree>
    <p:extLst>
      <p:ext uri="{BB962C8B-B14F-4D97-AF65-F5344CB8AC3E}">
        <p14:creationId xmlns:p14="http://schemas.microsoft.com/office/powerpoint/2010/main" val="158997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777" eaLnBrk="0" hangingPunct="0">
              <a:defRPr sz="2400" b="1">
                <a:solidFill>
                  <a:schemeClr val="tx1"/>
                </a:solidFill>
                <a:latin typeface="Arial" pitchFamily="34" charset="0"/>
                <a:ea typeface="宋体" pitchFamily="2" charset="-122"/>
              </a:defRPr>
            </a:lvl1pPr>
            <a:lvl2pPr marL="746130" indent="-286972" defTabSz="900777" eaLnBrk="0" hangingPunct="0">
              <a:defRPr sz="2400" b="1">
                <a:solidFill>
                  <a:schemeClr val="tx1"/>
                </a:solidFill>
                <a:latin typeface="Arial" pitchFamily="34" charset="0"/>
                <a:ea typeface="宋体" pitchFamily="2" charset="-122"/>
              </a:defRPr>
            </a:lvl2pPr>
            <a:lvl3pPr marL="1147892" indent="-229579" defTabSz="900777" eaLnBrk="0" hangingPunct="0">
              <a:defRPr sz="2400" b="1">
                <a:solidFill>
                  <a:schemeClr val="tx1"/>
                </a:solidFill>
                <a:latin typeface="Arial" pitchFamily="34" charset="0"/>
                <a:ea typeface="宋体" pitchFamily="2" charset="-122"/>
              </a:defRPr>
            </a:lvl3pPr>
            <a:lvl4pPr marL="1607048" indent="-229579" defTabSz="900777" eaLnBrk="0" hangingPunct="0">
              <a:defRPr sz="2400" b="1">
                <a:solidFill>
                  <a:schemeClr val="tx1"/>
                </a:solidFill>
                <a:latin typeface="Arial" pitchFamily="34" charset="0"/>
                <a:ea typeface="宋体" pitchFamily="2" charset="-122"/>
              </a:defRPr>
            </a:lvl4pPr>
            <a:lvl5pPr marL="2066205" indent="-229579" defTabSz="900777" eaLnBrk="0" hangingPunct="0">
              <a:defRPr sz="2400" b="1">
                <a:solidFill>
                  <a:schemeClr val="tx1"/>
                </a:solidFill>
                <a:latin typeface="Arial" pitchFamily="34" charset="0"/>
                <a:ea typeface="宋体" pitchFamily="2" charset="-122"/>
              </a:defRPr>
            </a:lvl5pPr>
            <a:lvl6pPr marL="2525362" indent="-229579" defTabSz="900777"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00777"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00777"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00777" eaLnBrk="0" fontAlgn="base" hangingPunct="0">
              <a:spcBef>
                <a:spcPct val="0"/>
              </a:spcBef>
              <a:spcAft>
                <a:spcPct val="0"/>
              </a:spcAft>
              <a:defRPr sz="2400" b="1">
                <a:solidFill>
                  <a:schemeClr val="tx1"/>
                </a:solidFill>
                <a:latin typeface="Arial" pitchFamily="34" charset="0"/>
                <a:ea typeface="宋体" pitchFamily="2" charset="-122"/>
              </a:defRPr>
            </a:lvl9pPr>
          </a:lstStyle>
          <a:p>
            <a:fld id="{1121A6C4-C782-4269-AF8C-5BFF2D4220C1}" type="slidenum">
              <a:rPr lang="en-US" altLang="zh-CN" sz="1200" b="0">
                <a:latin typeface="Times New Roman" pitchFamily="18" charset="0"/>
              </a:rPr>
              <a:pPr/>
              <a:t>14</a:t>
            </a:fld>
            <a:endParaRPr lang="en-US" altLang="zh-CN" sz="1200" b="0" dirty="0">
              <a:latin typeface="Times New Roman" pitchFamily="18" charset="0"/>
            </a:endParaRPr>
          </a:p>
        </p:txBody>
      </p:sp>
      <p:sp>
        <p:nvSpPr>
          <p:cNvPr id="56323" name="Rectangle 2"/>
          <p:cNvSpPr>
            <a:spLocks noGrp="1" noRot="1" noChangeAspect="1" noChangeArrowheads="1" noTextEdit="1"/>
          </p:cNvSpPr>
          <p:nvPr>
            <p:ph type="sldImg"/>
          </p:nvPr>
        </p:nvSpPr>
        <p:spPr>
          <a:xfrm>
            <a:off x="1163638" y="685800"/>
            <a:ext cx="4695825" cy="3522663"/>
          </a:xfrm>
          <a:ln/>
        </p:spPr>
      </p:sp>
      <p:sp>
        <p:nvSpPr>
          <p:cNvPr id="56324" name="Rectangle 3"/>
          <p:cNvSpPr>
            <a:spLocks noGrp="1" noChangeArrowheads="1"/>
          </p:cNvSpPr>
          <p:nvPr>
            <p:ph type="body" idx="1"/>
          </p:nvPr>
        </p:nvSpPr>
        <p:spPr>
          <a:xfrm>
            <a:off x="920124" y="4437540"/>
            <a:ext cx="5182857" cy="4207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4" rIns="92066" bIns="46034"/>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pPr marL="0" lvl="1">
              <a:spcBef>
                <a:spcPct val="0"/>
              </a:spcBef>
            </a:pPr>
            <a:r>
              <a:rPr lang="en-US" altLang="zh-CN" sz="1200" dirty="0" smtClean="0">
                <a:latin typeface="Arial" pitchFamily="34" charset="0"/>
                <a:cs typeface="Arial" panose="020B0604020202020204" pitchFamily="34" charset="0"/>
              </a:rPr>
              <a:t>It’s one of 2013 strategic initiatives to </a:t>
            </a:r>
            <a:r>
              <a:rPr lang="en-US" altLang="zh-CN" sz="1200" dirty="0">
                <a:latin typeface="Arial" panose="020B0604020202020204" pitchFamily="34" charset="0"/>
                <a:cs typeface="Arial" panose="020B0604020202020204" pitchFamily="34" charset="0"/>
              </a:rPr>
              <a:t>enhance engineering and integrated supply chain capabilities for localized products improvement and in-house development. We focus more on long-term organization capabilities improvement than quick revenue from OEM products</a:t>
            </a:r>
            <a:r>
              <a:rPr lang="en-US" altLang="zh-CN" sz="1200" dirty="0" smtClean="0">
                <a:latin typeface="Arial" panose="020B0604020202020204" pitchFamily="34" charset="0"/>
                <a:cs typeface="Arial" panose="020B0604020202020204" pitchFamily="34" charset="0"/>
              </a:rPr>
              <a:t>.</a:t>
            </a:r>
          </a:p>
          <a:p>
            <a:pPr marL="0" lvl="1">
              <a:spcBef>
                <a:spcPct val="0"/>
              </a:spcBef>
            </a:pPr>
            <a:endParaRPr lang="en-US" altLang="zh-CN" sz="1200" b="1" dirty="0" smtClean="0">
              <a:latin typeface="Arial" panose="020B0604020202020204" pitchFamily="34" charset="0"/>
              <a:cs typeface="Arial" panose="020B0604020202020204" pitchFamily="34" charset="0"/>
            </a:endParaRPr>
          </a:p>
          <a:p>
            <a:pPr marL="0" lvl="1">
              <a:spcBef>
                <a:spcPct val="0"/>
              </a:spcBef>
            </a:pPr>
            <a:r>
              <a:rPr lang="en-US" altLang="zh-CN" sz="1200" b="1" dirty="0" smtClean="0">
                <a:latin typeface="Arial" panose="020B0604020202020204" pitchFamily="34" charset="0"/>
                <a:cs typeface="Arial" panose="020B0604020202020204" pitchFamily="34" charset="0"/>
              </a:rPr>
              <a:t>AP New Product Revenue</a:t>
            </a:r>
          </a:p>
          <a:p>
            <a:pPr marL="0" lvl="1">
              <a:spcBef>
                <a:spcPct val="0"/>
              </a:spcBef>
            </a:pPr>
            <a:r>
              <a:rPr lang="en-US" altLang="zh-CN" sz="1200" dirty="0" smtClean="0">
                <a:latin typeface="Arial" panose="020B0604020202020204" pitchFamily="34" charset="0"/>
                <a:cs typeface="Arial" panose="020B0604020202020204" pitchFamily="34" charset="0"/>
              </a:rPr>
              <a:t>2011Rev. $12.8M</a:t>
            </a:r>
          </a:p>
          <a:p>
            <a:pPr marL="0" lvl="1">
              <a:spcBef>
                <a:spcPct val="0"/>
              </a:spcBef>
            </a:pPr>
            <a:r>
              <a:rPr lang="en-US" altLang="zh-CN" sz="1200" dirty="0" smtClean="0">
                <a:latin typeface="Arial" panose="020B0604020202020204" pitchFamily="34" charset="0"/>
                <a:cs typeface="Arial" panose="020B0604020202020204" pitchFamily="34" charset="0"/>
              </a:rPr>
              <a:t>2012Rev.$16.0M</a:t>
            </a:r>
          </a:p>
          <a:p>
            <a:pPr marL="0" lvl="1">
              <a:spcBef>
                <a:spcPct val="0"/>
              </a:spcBef>
            </a:pPr>
            <a:r>
              <a:rPr lang="en-US" altLang="zh-CN" sz="1200" dirty="0" smtClean="0">
                <a:latin typeface="Arial" panose="020B0604020202020204" pitchFamily="34" charset="0"/>
                <a:cs typeface="Arial" panose="020B0604020202020204" pitchFamily="34" charset="0"/>
              </a:rPr>
              <a:t>2013ERev.</a:t>
            </a:r>
            <a:r>
              <a:rPr lang="en-US" altLang="zh-CN" sz="1200" baseline="0" dirty="0" smtClean="0">
                <a:latin typeface="Arial" panose="020B0604020202020204" pitchFamily="34" charset="0"/>
                <a:cs typeface="Arial" panose="020B0604020202020204" pitchFamily="34" charset="0"/>
              </a:rPr>
              <a:t>$22.9M</a:t>
            </a:r>
            <a:endParaRPr lang="en-US" altLang="zh-CN"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p>
          <a:p>
            <a:endParaRPr lang="zh-CN" altLang="en-US" dirty="0" smtClean="0"/>
          </a:p>
        </p:txBody>
      </p:sp>
      <p:sp>
        <p:nvSpPr>
          <p:cNvPr id="542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79AE78B1-93B3-4F31-BB85-20DBFE1D4220}" type="slidenum">
              <a:rPr lang="en-US" altLang="zh-CN" sz="1200" b="0">
                <a:latin typeface="Times New Roman" pitchFamily="18" charset="0"/>
              </a:rPr>
              <a:pPr/>
              <a:t>15</a:t>
            </a:fld>
            <a:endParaRPr lang="en-US" altLang="zh-CN" sz="1200" b="0" dirty="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pPr>
              <a:defRPr/>
            </a:pPr>
            <a:r>
              <a:rPr lang="en-US" altLang="zh-CN" sz="1200" dirty="0" smtClean="0">
                <a:latin typeface="Arial" panose="020B0604020202020204" pitchFamily="34" charset="0"/>
                <a:cs typeface="Arial" panose="020B0604020202020204" pitchFamily="34" charset="0"/>
              </a:rPr>
              <a:t>Lean Transformation: Support Bocom Lean transformation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-Finish strategy A3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-Facilitate monthly review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-Finish SI VSM </a:t>
            </a:r>
          </a:p>
          <a:p>
            <a:pPr>
              <a:defRPr/>
            </a:pPr>
            <a:endParaRPr lang="en-US" altLang="zh-CN" sz="1200" dirty="0" smtClean="0">
              <a:latin typeface="Arial" panose="020B0604020202020204" pitchFamily="34" charset="0"/>
              <a:cs typeface="Arial" panose="020B0604020202020204" pitchFamily="34" charset="0"/>
            </a:endParaRPr>
          </a:p>
          <a:p>
            <a:pPr>
              <a:defRPr/>
            </a:pPr>
            <a:r>
              <a:rPr lang="en-US" altLang="zh-CN" sz="1200" dirty="0" smtClean="0">
                <a:latin typeface="Arial" panose="020B0604020202020204" pitchFamily="34" charset="0"/>
                <a:cs typeface="Arial" panose="020B0604020202020204" pitchFamily="34" charset="0"/>
              </a:rPr>
              <a:t>Communication: Build up Opex culture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-Sharepoint redesign and update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-Monthly submit article to Locker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-MCB/Opex Communication Board update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-Quarterly Opex Best Practice Sharing Event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-Annual Award Event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-Reading Club (2 books each quarter) </a:t>
            </a:r>
          </a:p>
          <a:p>
            <a:pPr>
              <a:defRPr/>
            </a:pPr>
            <a:endParaRPr lang="en-US" altLang="zh-CN" sz="1200" dirty="0" smtClean="0">
              <a:latin typeface="Arial" panose="020B0604020202020204" pitchFamily="34" charset="0"/>
              <a:cs typeface="Arial" panose="020B0604020202020204" pitchFamily="34" charset="0"/>
            </a:endParaRPr>
          </a:p>
          <a:p>
            <a:pPr>
              <a:defRPr/>
            </a:pPr>
            <a:r>
              <a:rPr lang="en-US" altLang="zh-CN" sz="1200" dirty="0" smtClean="0">
                <a:latin typeface="Arial" panose="020B0604020202020204" pitchFamily="34" charset="0"/>
                <a:cs typeface="Arial" panose="020B0604020202020204" pitchFamily="34" charset="0"/>
              </a:rPr>
              <a:t>People Development Develop </a:t>
            </a:r>
          </a:p>
          <a:p>
            <a:pPr>
              <a:defRPr/>
            </a:pPr>
            <a:r>
              <a:rPr lang="en-US" altLang="zh-CN" sz="1200" dirty="0" smtClean="0">
                <a:latin typeface="Arial" panose="020B0604020202020204" pitchFamily="34" charset="0"/>
                <a:cs typeface="Arial" panose="020B0604020202020204" pitchFamily="34" charset="0"/>
              </a:rPr>
              <a:t>-SI Opex Leader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-Opex Leader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-AP Opex Leader </a:t>
            </a:r>
            <a:r>
              <a:rPr lang="zh-CN" altLang="en-US" sz="120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a:t>
            </a:r>
          </a:p>
          <a:p>
            <a:pPr>
              <a:defRPr/>
            </a:pPr>
            <a:r>
              <a:rPr lang="en-US" altLang="zh-CN" sz="1200" dirty="0" smtClean="0">
                <a:latin typeface="Arial" panose="020B0604020202020204" pitchFamily="34" charset="0"/>
                <a:cs typeface="Arial" panose="020B0604020202020204" pitchFamily="34" charset="0"/>
              </a:rPr>
              <a:t>-Improve Employee engagement by 2 points through career dialog </a:t>
            </a:r>
            <a:endParaRPr lang="zh-CN" altLang="en-US" sz="1200" dirty="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CC7A42C8-64DE-4B60-9AC6-8E013F8BCFE2}" type="slidenum">
              <a:rPr lang="en-US" altLang="zh-CN" sz="1200" b="0">
                <a:latin typeface="Times New Roman" pitchFamily="18" charset="0"/>
              </a:rPr>
              <a:pPr/>
              <a:t>16</a:t>
            </a:fld>
            <a:endParaRPr lang="en-US" altLang="zh-CN" sz="1200" b="0"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1D0C727D-4911-498B-BA75-E486E1E38540}" type="slidenum">
              <a:rPr lang="en-US" altLang="zh-CN" smtClean="0"/>
              <a:pPr>
                <a:defRPr/>
              </a:pPr>
              <a:t>17</a:t>
            </a:fld>
            <a:endParaRPr lang="en-US" altLang="zh-CN" dirty="0"/>
          </a:p>
        </p:txBody>
      </p:sp>
    </p:spTree>
    <p:extLst>
      <p:ext uri="{BB962C8B-B14F-4D97-AF65-F5344CB8AC3E}">
        <p14:creationId xmlns:p14="http://schemas.microsoft.com/office/powerpoint/2010/main" val="228327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0C727D-4911-498B-BA75-E486E1E38540}" type="slidenum">
              <a:rPr lang="en-US" altLang="zh-CN" smtClean="0"/>
              <a:pPr>
                <a:defRPr/>
              </a:pPr>
              <a:t>18</a:t>
            </a:fld>
            <a:endParaRPr lang="en-US" altLang="zh-CN" dirty="0"/>
          </a:p>
        </p:txBody>
      </p:sp>
    </p:spTree>
    <p:extLst>
      <p:ext uri="{BB962C8B-B14F-4D97-AF65-F5344CB8AC3E}">
        <p14:creationId xmlns:p14="http://schemas.microsoft.com/office/powerpoint/2010/main" val="3619023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3977933" y="8842726"/>
            <a:ext cx="3043649" cy="464839"/>
          </a:xfrm>
          <a:prstGeom prst="rect">
            <a:avLst/>
          </a:prstGeom>
          <a:noFill/>
        </p:spPr>
        <p:txBody>
          <a:bodyPr lIns="88266" tIns="44132" rIns="88266" bIns="44132"/>
          <a:lstStyle/>
          <a:p>
            <a:fld id="{C48A70C6-4E72-4120-BFD6-4252D1951B51}" type="slidenum">
              <a:rPr lang="zh-CN" altLang="en-US" smtClean="0">
                <a:solidFill>
                  <a:prstClr val="black"/>
                </a:solidFill>
              </a:rPr>
              <a:pPr/>
              <a:t>19</a:t>
            </a:fld>
            <a:endParaRPr lang="en-US" altLang="zh-CN"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6135" y="4438724"/>
            <a:ext cx="5190842" cy="4208001"/>
          </a:xfrm>
          <a:noFill/>
          <a:ln/>
        </p:spPr>
        <p:txBody>
          <a:bodyPr/>
          <a:lstStyle/>
          <a:p>
            <a:pPr>
              <a:spcBef>
                <a:spcPts val="0"/>
              </a:spcBef>
            </a:pPr>
            <a:endParaRPr lang="zh-CN" alt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4AE2C901-D84A-4499-BBD4-2E8017C8D9CD}" type="slidenum">
              <a:rPr lang="en-US" altLang="zh-CN" sz="1200" b="0">
                <a:latin typeface="Times New Roman" pitchFamily="18" charset="0"/>
              </a:rPr>
              <a:pPr/>
              <a:t>2</a:t>
            </a:fld>
            <a:endParaRPr lang="en-US" altLang="zh-CN" sz="1200" b="0" dirty="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400" b="1" dirty="0" smtClean="0">
                <a:latin typeface="Arial" panose="020B0604020202020204" pitchFamily="34" charset="0"/>
                <a:cs typeface="Arial" panose="020B0604020202020204" pitchFamily="34" charset="0"/>
              </a:rPr>
              <a:t>Notes:</a:t>
            </a:r>
          </a:p>
          <a:p>
            <a:r>
              <a:rPr lang="en-US" altLang="zh-CN" dirty="0" smtClean="0"/>
              <a:t>  </a:t>
            </a:r>
            <a:r>
              <a:rPr lang="zh-CN" altLang="en-US" dirty="0" smtClean="0"/>
              <a:t>                                   </a:t>
            </a:r>
            <a:r>
              <a:rPr lang="en-US" altLang="zh-CN" dirty="0" smtClean="0"/>
              <a:t>China HW    China Bocom    AP back office    Jinshan Plant    Korea   HK    SEA    ANZ</a:t>
            </a:r>
            <a:endParaRPr lang="zh-CN" altLang="en-US" dirty="0" smtClean="0"/>
          </a:p>
          <a:p>
            <a:r>
              <a:rPr lang="en-US" altLang="zh-CN" dirty="0" smtClean="0"/>
              <a:t>Headcount #                      84                    284              71                       89               2      17    10     122</a:t>
            </a:r>
            <a:endParaRPr lang="zh-CN" altLang="en-US" dirty="0" smtClean="0"/>
          </a:p>
          <a:p>
            <a:r>
              <a:rPr lang="en-US" altLang="zh-CN" dirty="0" smtClean="0"/>
              <a:t>Ave. years with Allegion      3.7                    4.4              3.9                    0.25              4.2    6.8   2.4    10.2</a:t>
            </a:r>
          </a:p>
          <a:p>
            <a:endParaRPr lang="en-US" altLang="zh-CN" dirty="0" smtClean="0"/>
          </a:p>
          <a:p>
            <a:r>
              <a:rPr lang="en-US" altLang="zh-CN" dirty="0" smtClean="0"/>
              <a:t>Branch Office: China 16 + AUS 4 + NZ 3 + SEA 3 + NA 2</a:t>
            </a:r>
          </a:p>
          <a:p>
            <a:endParaRPr lang="en-US" altLang="zh-CN" dirty="0" smtClean="0"/>
          </a:p>
          <a:p>
            <a:r>
              <a:rPr lang="en-AU" dirty="0"/>
              <a:t>NZ has a plant in Auckland which does Engineering/R&amp;D, Assembly &amp; some Machining.</a:t>
            </a:r>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4AE2C901-D84A-4499-BBD4-2E8017C8D9CD}" type="slidenum">
              <a:rPr lang="en-US" altLang="zh-CN" sz="1200" b="0">
                <a:latin typeface="Times New Roman" pitchFamily="18" charset="0"/>
              </a:rPr>
              <a:pPr/>
              <a:t>3</a:t>
            </a:fld>
            <a:endParaRPr lang="en-US" altLang="zh-CN" sz="1200" b="0" dirty="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400" b="1" dirty="0" smtClean="0">
                <a:latin typeface="Arial" panose="020B0604020202020204" pitchFamily="34" charset="0"/>
                <a:cs typeface="Arial" panose="020B0604020202020204" pitchFamily="34" charset="0"/>
              </a:rPr>
              <a:t>Notes:</a:t>
            </a:r>
          </a:p>
          <a:p>
            <a:r>
              <a:rPr lang="en-US" altLang="zh-CN" dirty="0" smtClean="0"/>
              <a:t>  </a:t>
            </a:r>
            <a:r>
              <a:rPr lang="zh-CN" altLang="en-US" dirty="0" smtClean="0"/>
              <a:t>                                   </a:t>
            </a:r>
            <a:r>
              <a:rPr lang="en-US" altLang="zh-CN" dirty="0" smtClean="0"/>
              <a:t>China HW    China Bocom    AP back office    Jinshan Plant    Korea   HK    SEA    ANZ</a:t>
            </a:r>
            <a:endParaRPr lang="zh-CN" altLang="en-US" dirty="0" smtClean="0"/>
          </a:p>
          <a:p>
            <a:r>
              <a:rPr lang="en-US" altLang="zh-CN" dirty="0" smtClean="0"/>
              <a:t>Headcount #                      84                    284              71                       89               2      17    10     122</a:t>
            </a:r>
            <a:endParaRPr lang="zh-CN" altLang="en-US" dirty="0" smtClean="0"/>
          </a:p>
          <a:p>
            <a:r>
              <a:rPr lang="en-US" altLang="zh-CN" dirty="0" smtClean="0"/>
              <a:t>Ave. years with Allegion      3.7                    4.4              3.9                    0.25              4.2    6.8   2.4    10.2</a:t>
            </a:r>
          </a:p>
          <a:p>
            <a:endParaRPr lang="en-US" altLang="zh-CN" dirty="0" smtClean="0"/>
          </a:p>
          <a:p>
            <a:r>
              <a:rPr lang="en-US" altLang="zh-CN" dirty="0" smtClean="0"/>
              <a:t>Branch Office: China 16 + AUS 4 + NZ 3 + SEA 3 + NA 2</a:t>
            </a:r>
          </a:p>
          <a:p>
            <a:endParaRPr lang="en-US" altLang="zh-CN" dirty="0" smtClean="0"/>
          </a:p>
          <a:p>
            <a:r>
              <a:rPr lang="en-AU" dirty="0"/>
              <a:t>NZ has a plant in Auckland which does Engineering/R&amp;D, Assembly &amp; some Machining.</a:t>
            </a:r>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cs typeface="Arial" panose="020B0604020202020204" pitchFamily="34" charset="0"/>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006" eaLnBrk="0" hangingPunct="0">
              <a:defRPr sz="2400" b="1">
                <a:solidFill>
                  <a:schemeClr val="tx1"/>
                </a:solidFill>
                <a:latin typeface="Arial" pitchFamily="34" charset="0"/>
                <a:ea typeface="宋体" pitchFamily="2" charset="-122"/>
              </a:defRPr>
            </a:lvl1pPr>
            <a:lvl2pPr marL="742772" indent="-285681" defTabSz="911006" eaLnBrk="0" hangingPunct="0">
              <a:defRPr sz="2400" b="1">
                <a:solidFill>
                  <a:schemeClr val="tx1"/>
                </a:solidFill>
                <a:latin typeface="Arial" pitchFamily="34" charset="0"/>
                <a:ea typeface="宋体" pitchFamily="2" charset="-122"/>
              </a:defRPr>
            </a:lvl2pPr>
            <a:lvl3pPr marL="1142727" indent="-228544" defTabSz="911006" eaLnBrk="0" hangingPunct="0">
              <a:defRPr sz="2400" b="1">
                <a:solidFill>
                  <a:schemeClr val="tx1"/>
                </a:solidFill>
                <a:latin typeface="Arial" pitchFamily="34" charset="0"/>
                <a:ea typeface="宋体" pitchFamily="2" charset="-122"/>
              </a:defRPr>
            </a:lvl3pPr>
            <a:lvl4pPr marL="1599816" indent="-228544" defTabSz="911006" eaLnBrk="0" hangingPunct="0">
              <a:defRPr sz="2400" b="1">
                <a:solidFill>
                  <a:schemeClr val="tx1"/>
                </a:solidFill>
                <a:latin typeface="Arial" pitchFamily="34" charset="0"/>
                <a:ea typeface="宋体" pitchFamily="2" charset="-122"/>
              </a:defRPr>
            </a:lvl4pPr>
            <a:lvl5pPr marL="2056908" indent="-228544" defTabSz="911006" eaLnBrk="0" hangingPunct="0">
              <a:defRPr sz="2400" b="1">
                <a:solidFill>
                  <a:schemeClr val="tx1"/>
                </a:solidFill>
                <a:latin typeface="Arial" pitchFamily="34" charset="0"/>
                <a:ea typeface="宋体" pitchFamily="2" charset="-122"/>
              </a:defRPr>
            </a:lvl5pPr>
            <a:lvl6pPr marL="2513997" indent="-228544" defTabSz="911006" eaLnBrk="0" fontAlgn="base" hangingPunct="0">
              <a:spcBef>
                <a:spcPct val="0"/>
              </a:spcBef>
              <a:spcAft>
                <a:spcPct val="0"/>
              </a:spcAft>
              <a:defRPr sz="2400" b="1">
                <a:solidFill>
                  <a:schemeClr val="tx1"/>
                </a:solidFill>
                <a:latin typeface="Arial" pitchFamily="34" charset="0"/>
                <a:ea typeface="宋体" pitchFamily="2" charset="-122"/>
              </a:defRPr>
            </a:lvl6pPr>
            <a:lvl7pPr marL="2971089" indent="-228544" defTabSz="911006" eaLnBrk="0" fontAlgn="base" hangingPunct="0">
              <a:spcBef>
                <a:spcPct val="0"/>
              </a:spcBef>
              <a:spcAft>
                <a:spcPct val="0"/>
              </a:spcAft>
              <a:defRPr sz="2400" b="1">
                <a:solidFill>
                  <a:schemeClr val="tx1"/>
                </a:solidFill>
                <a:latin typeface="Arial" pitchFamily="34" charset="0"/>
                <a:ea typeface="宋体" pitchFamily="2" charset="-122"/>
              </a:defRPr>
            </a:lvl7pPr>
            <a:lvl8pPr marL="3428179" indent="-228544" defTabSz="911006" eaLnBrk="0" fontAlgn="base" hangingPunct="0">
              <a:spcBef>
                <a:spcPct val="0"/>
              </a:spcBef>
              <a:spcAft>
                <a:spcPct val="0"/>
              </a:spcAft>
              <a:defRPr sz="2400" b="1">
                <a:solidFill>
                  <a:schemeClr val="tx1"/>
                </a:solidFill>
                <a:latin typeface="Arial" pitchFamily="34" charset="0"/>
                <a:ea typeface="宋体" pitchFamily="2" charset="-122"/>
              </a:defRPr>
            </a:lvl8pPr>
            <a:lvl9pPr marL="3885268" indent="-228544" defTabSz="911006" eaLnBrk="0" fontAlgn="base" hangingPunct="0">
              <a:spcBef>
                <a:spcPct val="0"/>
              </a:spcBef>
              <a:spcAft>
                <a:spcPct val="0"/>
              </a:spcAft>
              <a:defRPr sz="2400" b="1">
                <a:solidFill>
                  <a:schemeClr val="tx1"/>
                </a:solidFill>
                <a:latin typeface="Arial" pitchFamily="34" charset="0"/>
                <a:ea typeface="宋体" pitchFamily="2" charset="-122"/>
              </a:defRPr>
            </a:lvl9pPr>
          </a:lstStyle>
          <a:p>
            <a:fld id="{BCFB0AA7-5761-497E-A8B8-83C8FD7905B8}" type="slidenum">
              <a:rPr lang="en-US" altLang="zh-CN" sz="1200" b="0">
                <a:latin typeface="Times New Roman" pitchFamily="18" charset="0"/>
              </a:rPr>
              <a:pPr/>
              <a:t>4</a:t>
            </a:fld>
            <a:endParaRPr lang="en-US" altLang="zh-CN" sz="1200" b="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ea typeface="MS PGothic" pitchFamily="34" charset="-128"/>
                <a:cs typeface="Arial" panose="020B0604020202020204" pitchFamily="34" charset="0"/>
              </a:rPr>
              <a:t>Bocom</a:t>
            </a:r>
            <a:r>
              <a:rPr lang="en-US" altLang="zh-CN" sz="1200" b="1" baseline="0" dirty="0" smtClean="0">
                <a:latin typeface="Arial" panose="020B0604020202020204" pitchFamily="34" charset="0"/>
                <a:ea typeface="MS PGothic" pitchFamily="34" charset="-128"/>
                <a:cs typeface="Arial" panose="020B0604020202020204" pitchFamily="34" charset="0"/>
              </a:rPr>
              <a:t> </a:t>
            </a:r>
            <a:r>
              <a:rPr lang="en-US" altLang="zh-CN" sz="1200" b="1" dirty="0" smtClean="0">
                <a:latin typeface="Arial" panose="020B0604020202020204" pitchFamily="34" charset="0"/>
                <a:ea typeface="MS PGothic" pitchFamily="34" charset="-128"/>
                <a:cs typeface="Arial" panose="020B0604020202020204" pitchFamily="34" charset="0"/>
              </a:rPr>
              <a:t>Responsibilities in Safe City Project</a:t>
            </a:r>
            <a:endParaRPr lang="zh-CN" altLang="en-US" sz="1200" b="1" dirty="0" smtClean="0">
              <a:latin typeface="Arial" panose="020B0604020202020204" pitchFamily="34" charset="0"/>
              <a:ea typeface="MS PGothic"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kern="1200" dirty="0" smtClean="0">
                <a:solidFill>
                  <a:schemeClr val="tx1"/>
                </a:solidFill>
                <a:latin typeface="Arial" panose="020B0604020202020204" pitchFamily="34" charset="0"/>
                <a:ea typeface="+mn-ea"/>
                <a:cs typeface="Arial" panose="020B0604020202020204" pitchFamily="34" charset="0"/>
              </a:rPr>
              <a:t>Understand customer needs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kern="1200" dirty="0" smtClean="0">
                <a:solidFill>
                  <a:schemeClr val="tx1"/>
                </a:solidFill>
                <a:latin typeface="Arial" panose="020B0604020202020204" pitchFamily="34" charset="0"/>
                <a:ea typeface="+mn-ea"/>
                <a:cs typeface="Arial" panose="020B0604020202020204" pitchFamily="34" charset="0"/>
              </a:rPr>
              <a:t>Design customer application interface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kern="1200" dirty="0" smtClean="0">
                <a:solidFill>
                  <a:schemeClr val="tx1"/>
                </a:solidFill>
                <a:latin typeface="Arial" panose="020B0604020202020204" pitchFamily="34" charset="0"/>
                <a:ea typeface="+mn-ea"/>
                <a:cs typeface="Arial" panose="020B0604020202020204" pitchFamily="34" charset="0"/>
              </a:rPr>
              <a:t>Build up systems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kern="1200" dirty="0" smtClean="0">
                <a:solidFill>
                  <a:schemeClr val="tx1"/>
                </a:solidFill>
                <a:latin typeface="Arial" panose="020B0604020202020204" pitchFamily="34" charset="0"/>
                <a:ea typeface="+mn-ea"/>
                <a:cs typeface="Arial" panose="020B0604020202020204" pitchFamily="34" charset="0"/>
              </a:rPr>
              <a:t>Construction, product installation,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kern="1200" dirty="0" smtClean="0">
                <a:solidFill>
                  <a:schemeClr val="tx1"/>
                </a:solidFill>
                <a:latin typeface="Arial" panose="020B0604020202020204" pitchFamily="34" charset="0"/>
                <a:ea typeface="+mn-ea"/>
                <a:cs typeface="Arial" panose="020B0604020202020204" pitchFamily="34" charset="0"/>
              </a:rPr>
              <a:t>General project management</a:t>
            </a:r>
            <a:endParaRPr lang="zh-CN" altLang="en-US" sz="1200" b="0" kern="1200" dirty="0" smtClean="0">
              <a:solidFill>
                <a:schemeClr val="tx1"/>
              </a:solidFill>
              <a:latin typeface="Arial" panose="020B0604020202020204" pitchFamily="34" charset="0"/>
              <a:ea typeface="+mn-ea"/>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Bocom Service Revenue:</a:t>
            </a:r>
          </a:p>
          <a:p>
            <a:r>
              <a:rPr lang="en-US" sz="1200" dirty="0" smtClean="0">
                <a:latin typeface="Arial" panose="020B0604020202020204" pitchFamily="34" charset="0"/>
                <a:cs typeface="Arial" panose="020B0604020202020204" pitchFamily="34" charset="0"/>
              </a:rPr>
              <a:t>2010 US$8.25M,     2011</a:t>
            </a:r>
            <a:r>
              <a:rPr lang="en-US" sz="1200" baseline="0" dirty="0" smtClean="0">
                <a:latin typeface="Arial" panose="020B0604020202020204" pitchFamily="34" charset="0"/>
                <a:cs typeface="Arial" panose="020B0604020202020204" pitchFamily="34" charset="0"/>
              </a:rPr>
              <a:t> US$13.25M,     2012 US$21.4M,     2013 US$26M,     2014 US$32M</a:t>
            </a:r>
          </a:p>
          <a:p>
            <a:pPr marL="342900" indent="-342900">
              <a:buAutoNum type="arabicPlain" startAt="2011"/>
            </a:pPr>
            <a:endParaRPr lang="en-US" sz="1200" b="1" baseline="0" dirty="0" smtClean="0">
              <a:latin typeface="Arial" panose="020B0604020202020204" pitchFamily="34" charset="0"/>
              <a:cs typeface="Arial" panose="020B0604020202020204" pitchFamily="34" charset="0"/>
            </a:endParaRPr>
          </a:p>
          <a:p>
            <a:pPr marL="0" indent="0">
              <a:buNone/>
            </a:pPr>
            <a:r>
              <a:rPr lang="en-US" sz="1200" b="1" baseline="0" dirty="0" smtClean="0">
                <a:latin typeface="Arial" panose="020B0604020202020204" pitchFamily="34" charset="0"/>
                <a:cs typeface="Arial" panose="020B0604020202020204" pitchFamily="34" charset="0"/>
              </a:rPr>
              <a:t>Bocom Service Profitability</a:t>
            </a:r>
          </a:p>
          <a:p>
            <a:pPr marL="0" indent="0">
              <a:buNone/>
            </a:pPr>
            <a:r>
              <a:rPr lang="en-US" sz="1200" b="0" baseline="0" dirty="0" smtClean="0">
                <a:latin typeface="Arial" panose="020B0604020202020204" pitchFamily="34" charset="0"/>
                <a:cs typeface="Arial" panose="020B0604020202020204" pitchFamily="34" charset="0"/>
              </a:rPr>
              <a:t>B</a:t>
            </a:r>
            <a:r>
              <a:rPr lang="en-US" altLang="zh-CN" sz="1200" b="0" baseline="0" dirty="0" smtClean="0">
                <a:latin typeface="Arial" panose="020B0604020202020204" pitchFamily="34" charset="0"/>
                <a:cs typeface="Arial" panose="020B0604020202020204" pitchFamily="34" charset="0"/>
              </a:rPr>
              <a:t>ocom service gross margin is 19% which is quite similar to Bocom total gross margin, because most of the service is included in the initial project contract.</a:t>
            </a:r>
          </a:p>
          <a:p>
            <a:pPr marL="0" indent="0">
              <a:buNone/>
            </a:pPr>
            <a:r>
              <a:rPr lang="en-US" sz="1200" b="0" baseline="0" dirty="0" smtClean="0">
                <a:latin typeface="Arial" panose="020B0604020202020204" pitchFamily="34" charset="0"/>
                <a:cs typeface="Arial" panose="020B0604020202020204" pitchFamily="34" charset="0"/>
              </a:rPr>
              <a:t>The on-site technical support(labor business) gross margin could be up to 26%.</a:t>
            </a:r>
          </a:p>
          <a:p>
            <a:pPr marL="0" indent="0">
              <a:buNone/>
            </a:pPr>
            <a:r>
              <a:rPr lang="en-US" sz="1200" b="0" baseline="0" dirty="0" smtClean="0">
                <a:latin typeface="Arial" panose="020B0604020202020204" pitchFamily="34" charset="0"/>
                <a:cs typeface="Arial" panose="020B0604020202020204" pitchFamily="34" charset="0"/>
              </a:rPr>
              <a:t>It is 3 years on average before the customers have service demand, after the 3-year warranty is over. According to Bocom current install base, the service demand will increase with 30% growth rate. The equipment life cycle of 5~6 years, and the customers will probably launch another new construction project</a:t>
            </a:r>
            <a:endParaRPr lang="en-US" sz="1200" b="1" baseline="0" dirty="0" smtClean="0">
              <a:latin typeface="Arial" panose="020B0604020202020204" pitchFamily="34" charset="0"/>
              <a:cs typeface="Arial" panose="020B0604020202020204" pitchFamily="34" charset="0"/>
            </a:endParaRPr>
          </a:p>
          <a:p>
            <a:pPr marL="0" indent="0">
              <a:buNone/>
            </a:pPr>
            <a:endParaRPr lang="en-US" sz="1200" b="1" baseline="0" dirty="0" smtClean="0">
              <a:latin typeface="Arial" panose="020B0604020202020204" pitchFamily="34" charset="0"/>
              <a:cs typeface="Arial" panose="020B0604020202020204" pitchFamily="34" charset="0"/>
            </a:endParaRPr>
          </a:p>
          <a:p>
            <a:pPr marL="0" indent="0">
              <a:buNone/>
            </a:pPr>
            <a:r>
              <a:rPr lang="en-US" sz="1200" b="1" baseline="0" dirty="0" smtClean="0">
                <a:latin typeface="Arial" panose="020B0604020202020204" pitchFamily="34" charset="0"/>
                <a:cs typeface="Arial" panose="020B0604020202020204" pitchFamily="34" charset="0"/>
              </a:rPr>
              <a:t>Service impact on new business development: </a:t>
            </a:r>
          </a:p>
          <a:p>
            <a:pPr marL="0" indent="0">
              <a:buNone/>
            </a:pPr>
            <a:r>
              <a:rPr lang="en-US" sz="1200" b="1" baseline="0" dirty="0" smtClean="0">
                <a:latin typeface="Arial" panose="020B0604020202020204" pitchFamily="34" charset="0"/>
                <a:cs typeface="Arial" panose="020B0604020202020204" pitchFamily="34" charset="0"/>
              </a:rPr>
              <a:t>Healthcare: </a:t>
            </a:r>
            <a:r>
              <a:rPr lang="en-US" sz="1200" b="0" baseline="0" dirty="0" smtClean="0">
                <a:latin typeface="Arial" panose="020B0604020202020204" pitchFamily="34" charset="0"/>
                <a:cs typeface="Arial" panose="020B0604020202020204" pitchFamily="34" charset="0"/>
              </a:rPr>
              <a:t>At first,</a:t>
            </a:r>
            <a:r>
              <a:rPr lang="en-US" sz="1200" b="1" baseline="0" dirty="0" smtClean="0">
                <a:latin typeface="Arial" panose="020B0604020202020204" pitchFamily="34" charset="0"/>
                <a:cs typeface="Arial" panose="020B0604020202020204" pitchFamily="34" charset="0"/>
              </a:rPr>
              <a:t> </a:t>
            </a:r>
            <a:r>
              <a:rPr lang="en-US" sz="1200" b="0" baseline="0" dirty="0" smtClean="0">
                <a:latin typeface="Arial" panose="020B0604020202020204" pitchFamily="34" charset="0"/>
                <a:cs typeface="Arial" panose="020B0604020202020204" pitchFamily="34" charset="0"/>
              </a:rPr>
              <a:t>Allegion conducted on-site security assessment as consulting service and provide system-retrofit suggestion to the hospital. So far, Allegion has achieved $170K recur</a:t>
            </a:r>
            <a:r>
              <a:rPr lang="en-US" altLang="zh-CN" sz="1200" b="0" baseline="0" dirty="0" smtClean="0">
                <a:latin typeface="Arial" panose="020B0604020202020204" pitchFamily="34" charset="0"/>
                <a:cs typeface="Arial" panose="020B0604020202020204" pitchFamily="34" charset="0"/>
              </a:rPr>
              <a:t>r</a:t>
            </a:r>
            <a:r>
              <a:rPr lang="en-US" sz="1200" b="0" baseline="0" dirty="0" smtClean="0">
                <a:latin typeface="Arial" panose="020B0604020202020204" pitchFamily="34" charset="0"/>
                <a:cs typeface="Arial" panose="020B0604020202020204" pitchFamily="34" charset="0"/>
              </a:rPr>
              <a:t>ing revenue for system </a:t>
            </a:r>
            <a:r>
              <a:rPr lang="en-US" altLang="zh-CN" sz="1200" b="0" baseline="0" dirty="0" smtClean="0">
                <a:latin typeface="Arial" panose="020B0604020202020204" pitchFamily="34" charset="0"/>
                <a:cs typeface="Arial" panose="020B0604020202020204" pitchFamily="34" charset="0"/>
              </a:rPr>
              <a:t>upgrade</a:t>
            </a:r>
            <a:r>
              <a:rPr lang="en-US" sz="1200" b="0" baseline="0" dirty="0" smtClean="0">
                <a:latin typeface="Arial" panose="020B0604020202020204" pitchFamily="34" charset="0"/>
                <a:cs typeface="Arial" panose="020B0604020202020204" pitchFamily="34" charset="0"/>
              </a:rPr>
              <a:t> and service with future new project pipelines.</a:t>
            </a:r>
          </a:p>
          <a:p>
            <a:pPr marL="0" indent="0">
              <a:buNone/>
            </a:pPr>
            <a:r>
              <a:rPr lang="en-US" sz="1200" b="1" baseline="0" dirty="0" smtClean="0">
                <a:latin typeface="Arial" panose="020B0604020202020204" pitchFamily="34" charset="0"/>
                <a:cs typeface="Arial" panose="020B0604020202020204" pitchFamily="34" charset="0"/>
              </a:rPr>
              <a:t>Beijing Airport: </a:t>
            </a:r>
            <a:r>
              <a:rPr lang="en-US" sz="1200" b="0" baseline="0" dirty="0" smtClean="0">
                <a:latin typeface="Arial" panose="020B0604020202020204" pitchFamily="34" charset="0"/>
                <a:cs typeface="Arial" panose="020B0604020202020204" pitchFamily="34" charset="0"/>
              </a:rPr>
              <a:t>We provide on-site technical service to the airport with annual $600K service revenue, which also provides new construction project to Allegion as new project opportunities. -A $1.5M project of Beijing airport is being followed.</a:t>
            </a:r>
          </a:p>
        </p:txBody>
      </p:sp>
      <p:sp>
        <p:nvSpPr>
          <p:cNvPr id="4" name="灯片编号占位符 3"/>
          <p:cNvSpPr>
            <a:spLocks noGrp="1"/>
          </p:cNvSpPr>
          <p:nvPr>
            <p:ph type="sldNum" sz="quarter" idx="10"/>
          </p:nvPr>
        </p:nvSpPr>
        <p:spPr/>
        <p:txBody>
          <a:bodyPr/>
          <a:lstStyle/>
          <a:p>
            <a:pPr>
              <a:defRPr/>
            </a:pPr>
            <a:fld id="{1D0C727D-4911-498B-BA75-E486E1E38540}" type="slidenum">
              <a:rPr lang="en-US" altLang="zh-CN" smtClean="0"/>
              <a:pPr>
                <a:defRPr/>
              </a:pPr>
              <a:t>5</a:t>
            </a:fld>
            <a:endParaRPr lang="en-US" altLang="zh-CN" dirty="0"/>
          </a:p>
        </p:txBody>
      </p:sp>
    </p:spTree>
    <p:extLst>
      <p:ext uri="{BB962C8B-B14F-4D97-AF65-F5344CB8AC3E}">
        <p14:creationId xmlns:p14="http://schemas.microsoft.com/office/powerpoint/2010/main" val="158997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r>
              <a:rPr lang="en-US" altLang="zh-CN" sz="1200" dirty="0" smtClean="0">
                <a:latin typeface="Arial" panose="020B0604020202020204" pitchFamily="34" charset="0"/>
                <a:cs typeface="Arial" panose="020B0604020202020204" pitchFamily="34" charset="0"/>
              </a:rPr>
              <a:t>For AP hardware business, we sell products primarily through distribution partners, who in turn sell to end users including both commercial and residential applications. We also sell directly to both Big Box (e.g. Masters, Bunnings, Placemakers, Mitre 10 and Carters in Australia and ITM in New Zealand. Masters is a JV between Lowe's &amp; Woolworths in Australia, and the others are all local) and door fabricators. There are around 350 channel partners and more than 1000 end user customers within Asia Pacific. </a:t>
            </a:r>
          </a:p>
          <a:p>
            <a:endParaRPr lang="en-US" altLang="zh-CN" sz="1200" dirty="0" smtClean="0">
              <a:latin typeface="Arial" panose="020B0604020202020204" pitchFamily="34" charset="0"/>
              <a:cs typeface="Arial" panose="020B0604020202020204" pitchFamily="34" charset="0"/>
            </a:endParaRPr>
          </a:p>
          <a:p>
            <a:r>
              <a:rPr lang="en-US" altLang="zh-CN" sz="1200" dirty="0" smtClean="0">
                <a:latin typeface="Arial" panose="020B0604020202020204" pitchFamily="34" charset="0"/>
                <a:cs typeface="Arial" panose="020B0604020202020204" pitchFamily="34" charset="0"/>
              </a:rPr>
              <a:t>For system integration business (mainly in China), we play as the general contractor for the majority projects. We have more than 100 customers in China mainland, and the largest customers are Public Security Department.</a:t>
            </a:r>
            <a:endParaRPr lang="zh-CN" altLang="en-US" sz="1200" dirty="0" smtClean="0">
              <a:latin typeface="Arial" panose="020B0604020202020204" pitchFamily="34" charset="0"/>
              <a:cs typeface="Arial" panose="020B0604020202020204" pitchFamily="34" charset="0"/>
            </a:endParaRPr>
          </a:p>
        </p:txBody>
      </p:sp>
      <p:sp>
        <p:nvSpPr>
          <p:cNvPr id="553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0865683F-1D55-4FBA-896F-A5E09CDCE8B2}" type="slidenum">
              <a:rPr lang="en-US" altLang="zh-CN" sz="1200" b="0">
                <a:latin typeface="Times New Roman" pitchFamily="18" charset="0"/>
              </a:rPr>
              <a:pPr/>
              <a:t>6</a:t>
            </a:fld>
            <a:endParaRPr lang="en-US" altLang="zh-CN" sz="1200" b="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b="1" dirty="0" smtClean="0">
                <a:latin typeface="Arial" panose="020B0604020202020204" pitchFamily="34" charset="0"/>
                <a:cs typeface="Arial" panose="020B0604020202020204" pitchFamily="34" charset="0"/>
              </a:rPr>
              <a:t>Notes:</a:t>
            </a:r>
          </a:p>
          <a:p>
            <a:r>
              <a:rPr lang="en-US" altLang="zh-CN" sz="1200" dirty="0" smtClean="0">
                <a:latin typeface="Arial" panose="020B0604020202020204" pitchFamily="34" charset="0"/>
                <a:cs typeface="Arial" panose="020B0604020202020204" pitchFamily="34" charset="0"/>
              </a:rPr>
              <a:t>We have 4 offices in Australia and 3 in New Zealand.</a:t>
            </a:r>
          </a:p>
          <a:p>
            <a:endParaRPr lang="en-US" altLang="zh-CN" sz="1200" dirty="0" smtClean="0">
              <a:latin typeface="Arial" panose="020B0604020202020204" pitchFamily="34" charset="0"/>
              <a:cs typeface="Arial" panose="020B0604020202020204" pitchFamily="34" charset="0"/>
            </a:endParaRPr>
          </a:p>
          <a:p>
            <a:r>
              <a:rPr lang="en-US" altLang="zh-CN" sz="1200" dirty="0" smtClean="0">
                <a:latin typeface="Arial" panose="020B0604020202020204" pitchFamily="34" charset="0"/>
                <a:cs typeface="Arial" panose="020B0604020202020204" pitchFamily="34" charset="0"/>
              </a:rPr>
              <a:t>For hardware business, there are around 350 channel partners and more than 1000 end user customers within Asia Pacific.</a:t>
            </a:r>
          </a:p>
          <a:p>
            <a:r>
              <a:rPr lang="en-US" altLang="zh-CN" sz="1200" dirty="0" smtClean="0">
                <a:latin typeface="Arial" panose="020B0604020202020204" pitchFamily="34" charset="0"/>
                <a:cs typeface="Arial" panose="020B0604020202020204" pitchFamily="34" charset="0"/>
              </a:rPr>
              <a:t>For system integration, we have more than 100 customers in China mainland.</a:t>
            </a:r>
            <a:endParaRPr lang="zh-CN" altLang="en-US" sz="1200" dirty="0" smtClean="0">
              <a:latin typeface="Arial" panose="020B0604020202020204" pitchFamily="34" charset="0"/>
              <a:cs typeface="Arial" panose="020B0604020202020204" pitchFamily="34" charset="0"/>
            </a:endParaRPr>
          </a:p>
          <a:p>
            <a:endParaRPr lang="en-US" altLang="zh-CN" sz="1200" b="1"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1" kern="1200" dirty="0" smtClean="0">
                <a:solidFill>
                  <a:schemeClr val="tx1"/>
                </a:solidFill>
                <a:effectLst/>
                <a:latin typeface="Times New Roman" pitchFamily="18" charset="0"/>
                <a:ea typeface="+mn-ea"/>
                <a:cs typeface="+mn-cs"/>
              </a:rPr>
              <a:t>SEA Offices: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kern="1200" dirty="0" smtClean="0">
                <a:solidFill>
                  <a:schemeClr val="tx1"/>
                </a:solidFill>
                <a:effectLst/>
                <a:latin typeface="Times New Roman" pitchFamily="18" charset="0"/>
                <a:ea typeface="+mn-ea"/>
                <a:cs typeface="+mn-cs"/>
              </a:rPr>
              <a:t>The earliest is only Singapore and Malaysia for many year ,till thailand office open in yr 2010 follow by Japan office . As for Indonesia start office since 2012, </a:t>
            </a:r>
            <a:endParaRPr lang="en-US" sz="1200" dirty="0" smtClean="0"/>
          </a:p>
          <a:p>
            <a:endParaRPr lang="zh-CN" altLang="en-US" sz="1200" dirty="0" smtClean="0">
              <a:latin typeface="Arial" panose="020B0604020202020204" pitchFamily="34" charset="0"/>
              <a:cs typeface="Arial" panose="020B0604020202020204" pitchFamily="34" charset="0"/>
            </a:endParaRPr>
          </a:p>
        </p:txBody>
      </p:sp>
      <p:sp>
        <p:nvSpPr>
          <p:cNvPr id="53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ED8DF443-A65B-4B27-B0B5-0D1F41EC1C99}" type="slidenum">
              <a:rPr lang="en-US" altLang="zh-CN" sz="1200" b="0">
                <a:latin typeface="Times New Roman" pitchFamily="18" charset="0"/>
              </a:rPr>
              <a:pPr/>
              <a:t>7</a:t>
            </a:fld>
            <a:endParaRPr lang="en-US" altLang="zh-CN" sz="1200" b="0"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ts val="0"/>
              </a:spcBef>
              <a:spcAft>
                <a:spcPts val="0"/>
              </a:spcAft>
              <a:buClr>
                <a:srgbClr val="C00000"/>
              </a:buClr>
              <a:buSzTx/>
              <a:buFont typeface="Arial" panose="020B0604020202020204" pitchFamily="34" charset="0"/>
              <a:buNone/>
              <a:tabLst/>
              <a:defRPr/>
            </a:pPr>
            <a:r>
              <a:rPr lang="en-US" altLang="zh-CN" sz="1200" b="1" dirty="0" smtClean="0">
                <a:latin typeface="Arial" panose="020B0604020202020204" pitchFamily="34" charset="0"/>
                <a:cs typeface="Arial" panose="020B0604020202020204" pitchFamily="34" charset="0"/>
              </a:rPr>
              <a:t>Notes:</a:t>
            </a:r>
          </a:p>
          <a:p>
            <a:pPr marL="0" indent="0" fontAlgn="auto">
              <a:spcBef>
                <a:spcPts val="0"/>
              </a:spcBef>
              <a:spcAft>
                <a:spcPts val="0"/>
              </a:spcAft>
              <a:buClr>
                <a:srgbClr val="C00000"/>
              </a:buClr>
              <a:buFont typeface="Arial" panose="020B0604020202020204" pitchFamily="34" charset="0"/>
              <a:buNone/>
              <a:defRPr/>
            </a:pPr>
            <a:r>
              <a:rPr lang="en-US" altLang="zh-CN" sz="1200" b="1" dirty="0" smtClean="0">
                <a:solidFill>
                  <a:prstClr val="black"/>
                </a:solidFill>
                <a:latin typeface="Arial" panose="020B0604020202020204" pitchFamily="34" charset="0"/>
                <a:cs typeface="Arial" panose="020B0604020202020204" pitchFamily="34" charset="0"/>
              </a:rPr>
              <a:t>Product Category</a:t>
            </a:r>
          </a:p>
          <a:p>
            <a:pPr marL="285750" indent="-285750" fontAlgn="auto">
              <a:spcBef>
                <a:spcPts val="0"/>
              </a:spcBef>
              <a:spcAft>
                <a:spcPts val="0"/>
              </a:spcAft>
              <a:buClr>
                <a:srgbClr val="C00000"/>
              </a:buClr>
              <a:buFont typeface="Arial" panose="020B0604020202020204" pitchFamily="34" charset="0"/>
              <a:buChar char="•"/>
              <a:defRPr/>
            </a:pPr>
            <a:r>
              <a:rPr lang="en-US" altLang="zh-CN" sz="1200" dirty="0" smtClean="0">
                <a:solidFill>
                  <a:prstClr val="black"/>
                </a:solidFill>
                <a:latin typeface="Arial" panose="020B0604020202020204" pitchFamily="34" charset="0"/>
                <a:cs typeface="Arial" panose="020B0604020202020204" pitchFamily="34" charset="0"/>
              </a:rPr>
              <a:t>Mechanical </a:t>
            </a:r>
            <a:r>
              <a:rPr lang="en-US" altLang="zh-CN" sz="1200" dirty="0">
                <a:solidFill>
                  <a:prstClr val="black"/>
                </a:solidFill>
                <a:latin typeface="Arial" panose="020B0604020202020204" pitchFamily="34" charset="0"/>
                <a:cs typeface="Arial" panose="020B0604020202020204" pitchFamily="34" charset="0"/>
              </a:rPr>
              <a:t>Access (AP): including products of Mechanical Lock, Closer, Floor Spring and Exit Device;  </a:t>
            </a:r>
          </a:p>
          <a:p>
            <a:pPr marL="285750" indent="-285750" fontAlgn="auto">
              <a:spcBef>
                <a:spcPts val="0"/>
              </a:spcBef>
              <a:spcAft>
                <a:spcPts val="0"/>
              </a:spcAft>
              <a:buClr>
                <a:srgbClr val="C00000"/>
              </a:buClr>
              <a:buFont typeface="Arial" panose="020B0604020202020204" pitchFamily="34" charset="0"/>
              <a:buChar char="•"/>
              <a:defRPr/>
            </a:pPr>
            <a:r>
              <a:rPr lang="en-US" altLang="zh-CN" sz="1200" dirty="0" smtClean="0">
                <a:solidFill>
                  <a:prstClr val="black"/>
                </a:solidFill>
                <a:latin typeface="Arial" panose="020B0604020202020204" pitchFamily="34" charset="0"/>
                <a:cs typeface="Arial" panose="020B0604020202020204" pitchFamily="34" charset="0"/>
              </a:rPr>
              <a:t>Electronic </a:t>
            </a:r>
            <a:r>
              <a:rPr lang="en-US" altLang="zh-CN" sz="1200" dirty="0">
                <a:solidFill>
                  <a:prstClr val="black"/>
                </a:solidFill>
                <a:latin typeface="Arial" panose="020B0604020202020204" pitchFamily="34" charset="0"/>
                <a:cs typeface="Arial" panose="020B0604020202020204" pitchFamily="34" charset="0"/>
              </a:rPr>
              <a:t>Access (AP): including products of Electronic lock and Access Control</a:t>
            </a:r>
          </a:p>
          <a:p>
            <a:pPr marL="285750" indent="-285750" fontAlgn="auto">
              <a:spcBef>
                <a:spcPts val="0"/>
              </a:spcBef>
              <a:spcAft>
                <a:spcPts val="0"/>
              </a:spcAft>
              <a:buClr>
                <a:srgbClr val="C00000"/>
              </a:buClr>
              <a:buFont typeface="Arial" panose="020B0604020202020204" pitchFamily="34" charset="0"/>
              <a:buChar char="•"/>
              <a:defRPr/>
            </a:pPr>
            <a:r>
              <a:rPr lang="en-US" altLang="zh-CN" sz="1200" dirty="0" smtClean="0">
                <a:solidFill>
                  <a:prstClr val="black"/>
                </a:solidFill>
                <a:latin typeface="Arial" panose="020B0604020202020204" pitchFamily="34" charset="0"/>
                <a:cs typeface="Arial" panose="020B0604020202020204" pitchFamily="34" charset="0"/>
              </a:rPr>
              <a:t>System </a:t>
            </a:r>
            <a:r>
              <a:rPr lang="en-US" altLang="zh-CN" sz="1200" dirty="0">
                <a:solidFill>
                  <a:prstClr val="black"/>
                </a:solidFill>
                <a:latin typeface="Arial" panose="020B0604020202020204" pitchFamily="34" charset="0"/>
                <a:cs typeface="Arial" panose="020B0604020202020204" pitchFamily="34" charset="0"/>
              </a:rPr>
              <a:t>Integration (China only):  including verticals of  Public Security, Hospitality, Transportation, Plant and Healthcare</a:t>
            </a:r>
          </a:p>
          <a:p>
            <a:pPr marL="285750" indent="-285750" fontAlgn="auto">
              <a:spcBef>
                <a:spcPts val="0"/>
              </a:spcBef>
              <a:spcAft>
                <a:spcPts val="0"/>
              </a:spcAft>
              <a:buClr>
                <a:srgbClr val="C00000"/>
              </a:buClr>
              <a:buFont typeface="Arial" panose="020B0604020202020204" pitchFamily="34" charset="0"/>
              <a:buChar char="•"/>
              <a:defRPr/>
            </a:pPr>
            <a:r>
              <a:rPr lang="en-US" altLang="zh-CN" sz="1200" dirty="0" smtClean="0">
                <a:solidFill>
                  <a:prstClr val="black"/>
                </a:solidFill>
                <a:latin typeface="Arial" panose="020B0604020202020204" pitchFamily="34" charset="0"/>
                <a:cs typeface="Arial" panose="020B0604020202020204" pitchFamily="34" charset="0"/>
              </a:rPr>
              <a:t>Data </a:t>
            </a:r>
            <a:r>
              <a:rPr lang="en-US" altLang="zh-CN" sz="1200" dirty="0">
                <a:solidFill>
                  <a:prstClr val="black"/>
                </a:solidFill>
                <a:latin typeface="Arial" panose="020B0604020202020204" pitchFamily="34" charset="0"/>
                <a:cs typeface="Arial" panose="020B0604020202020204" pitchFamily="34" charset="0"/>
              </a:rPr>
              <a:t>source: Global Insight, EIU, ANZ Building Approvals, KOB, IMS 2013 Report, internal market size model</a:t>
            </a:r>
            <a:endParaRPr lang="zh-CN" altLang="en-US" sz="1200" dirty="0">
              <a:solidFill>
                <a:prstClr val="black"/>
              </a:solidFill>
              <a:latin typeface="Arial" panose="020B0604020202020204" pitchFamily="34" charset="0"/>
              <a:cs typeface="Arial" panose="020B0604020202020204" pitchFamily="34" charset="0"/>
            </a:endParaRPr>
          </a:p>
          <a:p>
            <a:pPr eaLnBrk="1" hangingPunct="1">
              <a:spcBef>
                <a:spcPct val="0"/>
              </a:spcBef>
            </a:pPr>
            <a:endParaRPr lang="en-US" altLang="zh-CN" sz="1200" b="1" dirty="0" smtClean="0">
              <a:latin typeface="Arial" panose="020B0604020202020204" pitchFamily="34" charset="0"/>
              <a:cs typeface="Arial" panose="020B0604020202020204" pitchFamily="34" charset="0"/>
            </a:endParaRPr>
          </a:p>
          <a:p>
            <a:pPr eaLnBrk="1" hangingPunct="1">
              <a:spcBef>
                <a:spcPct val="0"/>
              </a:spcBef>
            </a:pPr>
            <a:r>
              <a:rPr lang="en-US" altLang="zh-CN" sz="1200" b="1" dirty="0" smtClean="0">
                <a:latin typeface="Arial" panose="020B0604020202020204" pitchFamily="34" charset="0"/>
                <a:cs typeface="Arial" panose="020B0604020202020204" pitchFamily="34" charset="0"/>
              </a:rPr>
              <a:t>Regional</a:t>
            </a:r>
            <a:r>
              <a:rPr lang="en-US" altLang="zh-CN" sz="1200" b="1" baseline="0" dirty="0" smtClean="0">
                <a:latin typeface="Arial" panose="020B0604020202020204" pitchFamily="34" charset="0"/>
                <a:cs typeface="Arial" panose="020B0604020202020204" pitchFamily="34" charset="0"/>
              </a:rPr>
              <a:t> Market Trend</a:t>
            </a:r>
            <a:endParaRPr lang="en-US" altLang="zh-CN" sz="1200" b="1" dirty="0" smtClean="0">
              <a:latin typeface="Arial" panose="020B0604020202020204" pitchFamily="34" charset="0"/>
              <a:cs typeface="Arial" panose="020B0604020202020204" pitchFamily="34" charset="0"/>
            </a:endParaRPr>
          </a:p>
          <a:p>
            <a:pPr marL="177779" indent="-177779">
              <a:lnSpc>
                <a:spcPts val="2000"/>
              </a:lnSpc>
              <a:buClr>
                <a:srgbClr val="C00000"/>
              </a:buClr>
              <a:buFont typeface="Arial" charset="0"/>
              <a:buChar char="•"/>
              <a:defRPr/>
            </a:pPr>
            <a:r>
              <a:rPr lang="en-US" altLang="zh-CN" sz="1200" dirty="0">
                <a:solidFill>
                  <a:srgbClr val="000000"/>
                </a:solidFill>
                <a:latin typeface="Arial" panose="020B0604020202020204" pitchFamily="34" charset="0"/>
                <a:cs typeface="Arial" panose="020B0604020202020204" pitchFamily="34" charset="0"/>
              </a:rPr>
              <a:t>AP - Economic performance was subdued in Asia Pacific during 2012, while GPD growth is set to pick up gradually during 2013 to reach 6.3%. Leading by China, Asia Pacific will still remain as the fastest GDP growing region globally with CAGR 5.8% from 2014 to 2018.</a:t>
            </a:r>
          </a:p>
          <a:p>
            <a:pPr marL="177779" indent="-177779">
              <a:lnSpc>
                <a:spcPts val="2000"/>
              </a:lnSpc>
              <a:buClr>
                <a:srgbClr val="C00000"/>
              </a:buClr>
              <a:buFont typeface="Arial" charset="0"/>
              <a:buChar char="•"/>
              <a:defRPr/>
            </a:pPr>
            <a:r>
              <a:rPr lang="en-US" altLang="zh-CN" sz="1200" dirty="0">
                <a:solidFill>
                  <a:srgbClr val="000000"/>
                </a:solidFill>
                <a:latin typeface="Arial" panose="020B0604020202020204" pitchFamily="34" charset="0"/>
                <a:cs typeface="Arial" panose="020B0604020202020204" pitchFamily="34" charset="0"/>
              </a:rPr>
              <a:t>China - Leading by Electronic Access growing at 22%, the total addressable market is expected to keep 16% growth during 2014-2018. The growth engine is mainly from the quick development of 2nd and 3rd tier cities.</a:t>
            </a:r>
          </a:p>
          <a:p>
            <a:pPr marL="177779" indent="-177779">
              <a:lnSpc>
                <a:spcPts val="2000"/>
              </a:lnSpc>
              <a:buClr>
                <a:srgbClr val="C00000"/>
              </a:buClr>
              <a:buFont typeface="Arial" charset="0"/>
              <a:buChar char="•"/>
              <a:defRPr/>
            </a:pPr>
            <a:r>
              <a:rPr lang="en-US" altLang="zh-CN" sz="1200" dirty="0">
                <a:solidFill>
                  <a:srgbClr val="000000"/>
                </a:solidFill>
                <a:latin typeface="Arial" panose="020B0604020202020204" pitchFamily="34" charset="0"/>
                <a:cs typeface="Arial" panose="020B0604020202020204" pitchFamily="34" charset="0"/>
              </a:rPr>
              <a:t>SEA - Indonesia, Malaysia and Singapore are top 3 potential markets and mainly triggered by government investment.</a:t>
            </a:r>
          </a:p>
          <a:p>
            <a:pPr marL="177779" indent="-177779">
              <a:lnSpc>
                <a:spcPts val="2000"/>
              </a:lnSpc>
              <a:buClr>
                <a:srgbClr val="C00000"/>
              </a:buClr>
              <a:buFont typeface="Arial" charset="0"/>
              <a:buChar char="•"/>
              <a:defRPr/>
            </a:pPr>
            <a:r>
              <a:rPr lang="en-US" altLang="zh-CN" sz="1200" dirty="0">
                <a:solidFill>
                  <a:srgbClr val="000000"/>
                </a:solidFill>
                <a:latin typeface="Arial" panose="020B0604020202020204" pitchFamily="34" charset="0"/>
                <a:cs typeface="Arial" panose="020B0604020202020204" pitchFamily="34" charset="0"/>
              </a:rPr>
              <a:t>ANZ - Australia remains the largest market in ANZ with growth at 4.5% during 2014-2018. New Zealand market is boosted by rebuild work after earthquake. </a:t>
            </a:r>
          </a:p>
          <a:p>
            <a:pPr marL="177779" indent="-177779">
              <a:lnSpc>
                <a:spcPts val="2000"/>
              </a:lnSpc>
              <a:buClr>
                <a:srgbClr val="C00000"/>
              </a:buClr>
              <a:buFont typeface="Arial" charset="0"/>
              <a:buChar char="•"/>
              <a:defRPr/>
            </a:pPr>
            <a:r>
              <a:rPr lang="en-US" altLang="zh-CN" sz="1200" dirty="0">
                <a:solidFill>
                  <a:srgbClr val="000000"/>
                </a:solidFill>
                <a:latin typeface="Arial" panose="020B0604020202020204" pitchFamily="34" charset="0"/>
                <a:cs typeface="Arial" panose="020B0604020202020204" pitchFamily="34" charset="0"/>
              </a:rPr>
              <a:t>NA - New building construction in Korea, the largest market in NA, sees big drop since the beginning of 2013, and government stimulation is expected to be the key driver for future market rebound. </a:t>
            </a:r>
            <a:endParaRPr lang="en-GB" sz="1200" dirty="0">
              <a:solidFill>
                <a:prstClr val="black"/>
              </a:solidFill>
              <a:latin typeface="Arial" panose="020B0604020202020204" pitchFamily="34" charset="0"/>
              <a:ea typeface="宋体" pitchFamily="2" charset="-122"/>
              <a:cs typeface="Arial" panose="020B0604020202020204" pitchFamily="34" charset="0"/>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553B1B17-EDFE-4FA8-B4B1-E4E98DA62204}" type="slidenum">
              <a:rPr lang="en-US" altLang="zh-CN" sz="1200" b="0">
                <a:solidFill>
                  <a:srgbClr val="000000"/>
                </a:solidFill>
                <a:latin typeface="Times New Roman" pitchFamily="18" charset="0"/>
              </a:rPr>
              <a:pPr/>
              <a:t>8</a:t>
            </a:fld>
            <a:endParaRPr lang="en-US" altLang="zh-CN" sz="1200" b="0" dirty="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latin typeface="Arial" panose="020B0604020202020204" pitchFamily="34" charset="0"/>
                <a:cs typeface="Arial" panose="020B0604020202020204" pitchFamily="34" charset="0"/>
              </a:rPr>
              <a:t>Notes:</a:t>
            </a:r>
          </a:p>
          <a:p>
            <a:r>
              <a:rPr lang="en-US" altLang="zh-CN" sz="1200" dirty="0" smtClean="0">
                <a:latin typeface="Arial" panose="020B0604020202020204" pitchFamily="34" charset="0"/>
                <a:cs typeface="Arial" panose="020B0604020202020204" pitchFamily="34" charset="0"/>
              </a:rPr>
              <a:t>We estimate that total market for hardware business in Asia Pacific was approximately $2.4 billion in 2012. China mainland accounts for 78% of total market, or $1.9B in 2012.</a:t>
            </a:r>
          </a:p>
          <a:p>
            <a:r>
              <a:rPr lang="en-US" altLang="zh-CN" sz="1200" dirty="0" smtClean="0">
                <a:latin typeface="Arial" panose="020B0604020202020204" pitchFamily="34" charset="0"/>
                <a:cs typeface="Arial" panose="020B0604020202020204" pitchFamily="34" charset="0"/>
              </a:rPr>
              <a:t>The total market of system integration in mainland China is estimated at $11B in 2012. Safe city is the key vertical market, which accounted for 33% of total market with $3.6B in 2012. The primary factors driving this industry are from the demand of technology upgrade in 1</a:t>
            </a:r>
            <a:r>
              <a:rPr lang="en-US" altLang="zh-CN" sz="1200" baseline="30000" dirty="0" smtClean="0">
                <a:latin typeface="Arial" panose="020B0604020202020204" pitchFamily="34" charset="0"/>
                <a:cs typeface="Arial" panose="020B0604020202020204" pitchFamily="34" charset="0"/>
              </a:rPr>
              <a:t>st</a:t>
            </a:r>
            <a:r>
              <a:rPr lang="en-US" altLang="zh-CN" sz="1200" dirty="0" smtClean="0">
                <a:latin typeface="Arial" panose="020B0604020202020204" pitchFamily="34" charset="0"/>
                <a:cs typeface="Arial" panose="020B0604020202020204" pitchFamily="34" charset="0"/>
              </a:rPr>
              <a:t> tier cities, and security application expansion as well as technology upgrade in low tier cities.</a:t>
            </a:r>
            <a:endParaRPr lang="zh-CN" altLang="en-US" sz="1200" dirty="0" smtClean="0">
              <a:latin typeface="Arial" panose="020B0604020202020204" pitchFamily="34" charset="0"/>
              <a:cs typeface="Arial" panose="020B0604020202020204" pitchFamily="34" charset="0"/>
            </a:endParaRPr>
          </a:p>
          <a:p>
            <a:pPr marL="88900" marR="0" indent="0" algn="l" defTabSz="863600" rtl="0" eaLnBrk="0" fontAlgn="base" latinLnBrk="0" hangingPunct="0">
              <a:lnSpc>
                <a:spcPct val="100000"/>
              </a:lnSpc>
              <a:spcBef>
                <a:spcPct val="30000"/>
              </a:spcBef>
              <a:spcAft>
                <a:spcPct val="0"/>
              </a:spcAft>
              <a:buClr>
                <a:srgbClr val="C00000"/>
              </a:buClr>
              <a:buSzTx/>
              <a:buFont typeface="Arial" pitchFamily="34" charset="0"/>
              <a:buNone/>
              <a:tabLst/>
              <a:defRPr/>
            </a:pPr>
            <a:endParaRPr lang="en-US" altLang="zh-CN" sz="1200" b="1" dirty="0" smtClean="0">
              <a:latin typeface="Arial" panose="020B0604020202020204" pitchFamily="34" charset="0"/>
              <a:ea typeface="宋体" charset="-122"/>
              <a:cs typeface="Arial" panose="020B0604020202020204" pitchFamily="34" charset="0"/>
            </a:endParaRPr>
          </a:p>
          <a:p>
            <a:pPr marL="88900" marR="0" indent="0" algn="l" defTabSz="863600" rtl="0" eaLnBrk="0" fontAlgn="base" latinLnBrk="0" hangingPunct="0">
              <a:lnSpc>
                <a:spcPct val="100000"/>
              </a:lnSpc>
              <a:spcBef>
                <a:spcPct val="30000"/>
              </a:spcBef>
              <a:spcAft>
                <a:spcPct val="0"/>
              </a:spcAft>
              <a:buClr>
                <a:srgbClr val="C00000"/>
              </a:buClr>
              <a:buSzTx/>
              <a:buFont typeface="Arial" pitchFamily="34" charset="0"/>
              <a:buNone/>
              <a:tabLst/>
              <a:defRPr/>
            </a:pPr>
            <a:r>
              <a:rPr lang="en-US" altLang="zh-CN" sz="1200" b="1" dirty="0" smtClean="0">
                <a:latin typeface="Arial" panose="020B0604020202020204" pitchFamily="34" charset="0"/>
                <a:ea typeface="宋体" charset="-122"/>
                <a:cs typeface="Arial" panose="020B0604020202020204" pitchFamily="34" charset="0"/>
              </a:rPr>
              <a:t>Other Gaps &amp; Threats</a:t>
            </a:r>
          </a:p>
          <a:p>
            <a:pPr marL="266700" indent="-177800" defTabSz="863600">
              <a:buClr>
                <a:srgbClr val="C00000"/>
              </a:buClr>
              <a:buFont typeface="Arial" pitchFamily="34" charset="0"/>
              <a:buChar char="−"/>
              <a:defRPr/>
            </a:pPr>
            <a:r>
              <a:rPr lang="en-US" sz="1200" b="0" dirty="0" smtClean="0">
                <a:solidFill>
                  <a:srgbClr val="000000"/>
                </a:solidFill>
                <a:latin typeface="Arial" panose="020B0604020202020204" pitchFamily="34" charset="0"/>
                <a:ea typeface="宋体" charset="-122"/>
                <a:cs typeface="Arial" panose="020B0604020202020204" pitchFamily="34" charset="0"/>
              </a:rPr>
              <a:t>Breadth of channels </a:t>
            </a:r>
            <a:r>
              <a:rPr lang="en-US" altLang="zh-CN" sz="1200" b="0" dirty="0" smtClean="0">
                <a:solidFill>
                  <a:srgbClr val="000000"/>
                </a:solidFill>
                <a:latin typeface="Arial" panose="020B0604020202020204" pitchFamily="34" charset="0"/>
                <a:ea typeface="宋体" charset="-122"/>
                <a:cs typeface="Arial" panose="020B0604020202020204" pitchFamily="34" charset="0"/>
              </a:rPr>
              <a:t>and customer access</a:t>
            </a:r>
            <a:endParaRPr lang="en-US" sz="1200" b="0" dirty="0" smtClean="0">
              <a:solidFill>
                <a:srgbClr val="000000"/>
              </a:solidFill>
              <a:latin typeface="Arial" panose="020B0604020202020204" pitchFamily="34" charset="0"/>
              <a:ea typeface="宋体" charset="-122"/>
              <a:cs typeface="Arial" panose="020B0604020202020204" pitchFamily="34" charset="0"/>
            </a:endParaRPr>
          </a:p>
          <a:p>
            <a:pPr marL="266700" indent="-177800" defTabSz="863600">
              <a:buClr>
                <a:srgbClr val="C00000"/>
              </a:buClr>
              <a:buFont typeface="Arial" pitchFamily="34" charset="0"/>
              <a:buChar char="−"/>
              <a:defRPr/>
            </a:pPr>
            <a:r>
              <a:rPr lang="en-US" sz="1200" b="0" dirty="0" smtClean="0">
                <a:solidFill>
                  <a:srgbClr val="000000"/>
                </a:solidFill>
                <a:latin typeface="Arial" panose="020B0604020202020204" pitchFamily="34" charset="0"/>
                <a:ea typeface="宋体" charset="-122"/>
                <a:cs typeface="Arial" panose="020B0604020202020204" pitchFamily="34" charset="0"/>
              </a:rPr>
              <a:t>Local design &amp; manufacturing capabilities</a:t>
            </a:r>
          </a:p>
          <a:p>
            <a:pPr marL="266700" indent="-177800" defTabSz="863600">
              <a:buClr>
                <a:srgbClr val="C00000"/>
              </a:buClr>
              <a:buFont typeface="Arial" pitchFamily="34" charset="0"/>
              <a:buChar char="−"/>
              <a:defRPr/>
            </a:pPr>
            <a:r>
              <a:rPr lang="en-US" sz="1200" b="0" dirty="0" smtClean="0">
                <a:solidFill>
                  <a:srgbClr val="000000"/>
                </a:solidFill>
                <a:latin typeface="Arial" panose="020B0604020202020204" pitchFamily="34" charset="0"/>
                <a:ea typeface="宋体" charset="-122"/>
                <a:cs typeface="Arial" panose="020B0604020202020204" pitchFamily="34" charset="0"/>
              </a:rPr>
              <a:t>Commercial vertical market capabilities and capital funding in Bocom business</a:t>
            </a:r>
            <a:endParaRPr lang="en-US" altLang="zh-CN" sz="1200" dirty="0" smtClean="0">
              <a:latin typeface="Arial" panose="020B0604020202020204" pitchFamily="34" charset="0"/>
              <a:cs typeface="Arial" panose="020B0604020202020204" pitchFamily="34" charset="0"/>
            </a:endParaRPr>
          </a:p>
          <a:p>
            <a:endParaRPr lang="zh-CN" altLang="en-US" sz="1200" dirty="0" smtClean="0">
              <a:latin typeface="Arial" panose="020B0604020202020204" pitchFamily="34" charset="0"/>
              <a:cs typeface="Arial" panose="020B0604020202020204" pitchFamily="34" charset="0"/>
            </a:endParaRPr>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42" eaLnBrk="0" hangingPunct="0">
              <a:defRPr sz="2400" b="1">
                <a:solidFill>
                  <a:schemeClr val="tx1"/>
                </a:solidFill>
                <a:latin typeface="Arial" pitchFamily="34" charset="0"/>
                <a:ea typeface="宋体" pitchFamily="2" charset="-122"/>
              </a:defRPr>
            </a:lvl1pPr>
            <a:lvl2pPr marL="746130" indent="-286972" defTabSz="910342" eaLnBrk="0" hangingPunct="0">
              <a:defRPr sz="2400" b="1">
                <a:solidFill>
                  <a:schemeClr val="tx1"/>
                </a:solidFill>
                <a:latin typeface="Arial" pitchFamily="34" charset="0"/>
                <a:ea typeface="宋体" pitchFamily="2" charset="-122"/>
              </a:defRPr>
            </a:lvl2pPr>
            <a:lvl3pPr marL="1147892" indent="-229579" defTabSz="910342" eaLnBrk="0" hangingPunct="0">
              <a:defRPr sz="2400" b="1">
                <a:solidFill>
                  <a:schemeClr val="tx1"/>
                </a:solidFill>
                <a:latin typeface="Arial" pitchFamily="34" charset="0"/>
                <a:ea typeface="宋体" pitchFamily="2" charset="-122"/>
              </a:defRPr>
            </a:lvl3pPr>
            <a:lvl4pPr marL="1607048" indent="-229579" defTabSz="910342" eaLnBrk="0" hangingPunct="0">
              <a:defRPr sz="2400" b="1">
                <a:solidFill>
                  <a:schemeClr val="tx1"/>
                </a:solidFill>
                <a:latin typeface="Arial" pitchFamily="34" charset="0"/>
                <a:ea typeface="宋体" pitchFamily="2" charset="-122"/>
              </a:defRPr>
            </a:lvl4pPr>
            <a:lvl5pPr marL="2066205" indent="-229579" defTabSz="910342" eaLnBrk="0" hangingPunct="0">
              <a:defRPr sz="2400" b="1">
                <a:solidFill>
                  <a:schemeClr val="tx1"/>
                </a:solidFill>
                <a:latin typeface="Arial" pitchFamily="34" charset="0"/>
                <a:ea typeface="宋体" pitchFamily="2" charset="-122"/>
              </a:defRPr>
            </a:lvl5pPr>
            <a:lvl6pPr marL="2525362"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6pPr>
            <a:lvl7pPr marL="2984518"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7pPr>
            <a:lvl8pPr marL="3443676"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8pPr>
            <a:lvl9pPr marL="3902831" indent="-229579" defTabSz="910342" eaLnBrk="0" fontAlgn="base" hangingPunct="0">
              <a:spcBef>
                <a:spcPct val="0"/>
              </a:spcBef>
              <a:spcAft>
                <a:spcPct val="0"/>
              </a:spcAft>
              <a:defRPr sz="2400" b="1">
                <a:solidFill>
                  <a:schemeClr val="tx1"/>
                </a:solidFill>
                <a:latin typeface="Arial" pitchFamily="34" charset="0"/>
                <a:ea typeface="宋体" pitchFamily="2" charset="-122"/>
              </a:defRPr>
            </a:lvl9pPr>
          </a:lstStyle>
          <a:p>
            <a:fld id="{E3C84B3F-E7C7-46FE-80F7-E3C809771D56}" type="slidenum">
              <a:rPr lang="en-US" altLang="zh-CN" sz="1200" b="0">
                <a:latin typeface="Times New Roman" pitchFamily="18" charset="0"/>
              </a:rPr>
              <a:pPr/>
              <a:t>9</a:t>
            </a:fld>
            <a:endParaRPr lang="en-US" altLang="zh-CN" sz="1200" b="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bwMode="gray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smtClean="0"/>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smtClean="0"/>
              <a:t>Click to edit Master text styles</a:t>
            </a:r>
          </a:p>
        </p:txBody>
      </p:sp>
      <p:pic>
        <p:nvPicPr>
          <p:cNvPr id="7" name="Picture 6" descr="ALLE_CMYK_V_Tagline.png"/>
          <p:cNvPicPr>
            <a:picLocks noChangeAspect="1"/>
          </p:cNvPicPr>
          <p:nvPr userDrawn="1"/>
        </p:nvPicPr>
        <p:blipFill>
          <a:blip r:embed="rId2"/>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64741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21768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8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61965" y="1382713"/>
            <a:ext cx="4033837"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82713"/>
            <a:ext cx="4033838" cy="3886200"/>
          </a:xfrm>
        </p:spPr>
        <p:txBody>
          <a:bodyPr/>
          <a:lstStyle/>
          <a:p>
            <a:pPr lvl="0"/>
            <a:endParaRPr lang="en-US" noProof="0" dirty="0" smtClean="0"/>
          </a:p>
        </p:txBody>
      </p:sp>
      <p:sp>
        <p:nvSpPr>
          <p:cNvPr id="5" name="Title 1"/>
          <p:cNvSpPr>
            <a:spLocks noGrp="1"/>
          </p:cNvSpPr>
          <p:nvPr>
            <p:ph type="title"/>
          </p:nvPr>
        </p:nvSpPr>
        <p:spPr>
          <a:xfrm>
            <a:off x="431873" y="345946"/>
            <a:ext cx="7418992" cy="703368"/>
          </a:xfrm>
          <a:prstGeom prst="rect">
            <a:avLst/>
          </a:prstGeom>
          <a:noFill/>
          <a:ln w="9525">
            <a:noFill/>
            <a:miter lim="800000"/>
            <a:headEnd/>
            <a:tailEnd/>
          </a:ln>
        </p:spPr>
        <p:txBody>
          <a:bodyPr anchor="t" anchorCtr="0"/>
          <a:lstStyle>
            <a:lvl1pPr>
              <a:defRPr lang="en-US" sz="2400" b="1" dirty="0">
                <a:solidFill>
                  <a:srgbClr val="3B3A3C"/>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79603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5" name="Picture 4" descr="background copy.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white">
          <a:xfrm>
            <a:off x="0" y="0"/>
            <a:ext cx="9144000" cy="6858000"/>
          </a:xfrm>
          <a:prstGeom prst="rect">
            <a:avLst/>
          </a:prstGeom>
        </p:spPr>
      </p:pic>
      <p:sp>
        <p:nvSpPr>
          <p:cNvPr id="8" name="Rectangle 7"/>
          <p:cNvSpPr/>
          <p:nvPr userDrawn="1"/>
        </p:nvSpPr>
        <p:spPr bwMode="blackWhite">
          <a:xfrm>
            <a:off x="226066" y="228600"/>
            <a:ext cx="6400800" cy="6400800"/>
          </a:xfrm>
          <a:prstGeom prst="rect">
            <a:avLst/>
          </a:prstGeom>
          <a:solidFill>
            <a:schemeClr val="bg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smtClean="0"/>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smtClean="0"/>
              <a:t>Click to edit Master text styles</a:t>
            </a:r>
          </a:p>
        </p:txBody>
      </p:sp>
      <p:sp>
        <p:nvSpPr>
          <p:cNvPr id="9" name="Text Box 6"/>
          <p:cNvSpPr txBox="1">
            <a:spLocks noChangeArrowheads="1"/>
          </p:cNvSpPr>
          <p:nvPr userDrawn="1"/>
        </p:nvSpPr>
        <p:spPr bwMode="auto">
          <a:xfrm>
            <a:off x="7213600" y="3748314"/>
            <a:ext cx="1930400" cy="2881086"/>
          </a:xfrm>
          <a:prstGeom prst="rect">
            <a:avLst/>
          </a:prstGeom>
          <a:solidFill>
            <a:schemeClr val="accent6">
              <a:alpha val="71000"/>
            </a:schemeClr>
          </a:solidFill>
          <a:ln w="9525">
            <a:noFill/>
            <a:miter lim="800000"/>
            <a:headEnd/>
            <a:tailEnd/>
          </a:ln>
        </p:spPr>
        <p:txBody>
          <a:bodyPr wrap="square" lIns="91440">
            <a:noAutofit/>
          </a:bodyPr>
          <a:lstStyle/>
          <a:p>
            <a:pPr marL="0" indent="0">
              <a:buFont typeface="Arial"/>
              <a:buNone/>
            </a:pPr>
            <a:r>
              <a:rPr lang="en-US" sz="800" b="1" dirty="0" smtClean="0">
                <a:solidFill>
                  <a:schemeClr val="tx1"/>
                </a:solidFill>
                <a:latin typeface="Arial"/>
                <a:ea typeface="Arial"/>
                <a:cs typeface="Arial"/>
              </a:rPr>
              <a:t>FULL BLEED </a:t>
            </a:r>
            <a:r>
              <a:rPr lang="en-US" sz="800" b="1" baseline="0" dirty="0" smtClean="0">
                <a:solidFill>
                  <a:schemeClr val="tx1"/>
                </a:solidFill>
                <a:latin typeface="Arial"/>
                <a:ea typeface="Arial"/>
                <a:cs typeface="Arial"/>
              </a:rPr>
              <a:t>IMAGE COVER</a:t>
            </a:r>
          </a:p>
          <a:p>
            <a:pPr marL="58738" indent="-58738">
              <a:buFont typeface="Arial"/>
              <a:buChar char="•"/>
            </a:pPr>
            <a:r>
              <a:rPr lang="en-US" sz="800" b="0" dirty="0" smtClean="0">
                <a:solidFill>
                  <a:schemeClr val="tx1"/>
                </a:solidFill>
                <a:latin typeface="Arial"/>
                <a:ea typeface="Arial"/>
                <a:cs typeface="Arial"/>
              </a:rPr>
              <a:t>Select an image that relates to the presentation subject and aligns to the Allegion </a:t>
            </a:r>
            <a:r>
              <a:rPr lang="en-US" sz="800" b="0" baseline="0" dirty="0" smtClean="0">
                <a:solidFill>
                  <a:schemeClr val="tx1"/>
                </a:solidFill>
                <a:latin typeface="Arial"/>
                <a:ea typeface="Arial"/>
                <a:cs typeface="Arial"/>
              </a:rPr>
              <a:t>imagery guidelines</a:t>
            </a:r>
            <a:r>
              <a:rPr lang="en-US" sz="800" b="0" dirty="0" smtClean="0">
                <a:solidFill>
                  <a:schemeClr val="tx1"/>
                </a:solidFill>
                <a:latin typeface="Arial"/>
                <a:ea typeface="Arial"/>
                <a:cs typeface="Arial"/>
              </a:rPr>
              <a:t>.</a:t>
            </a:r>
          </a:p>
          <a:p>
            <a:pPr marL="58738" indent="-58738" algn="l" defTabSz="457200" rtl="0" eaLnBrk="1" latinLnBrk="0" hangingPunct="1">
              <a:buFont typeface="Arial"/>
              <a:buChar char="•"/>
            </a:pPr>
            <a:r>
              <a:rPr lang="en-US" sz="800" b="0" kern="1200" dirty="0" smtClean="0">
                <a:solidFill>
                  <a:schemeClr val="tx1"/>
                </a:solidFill>
                <a:latin typeface="Arial"/>
                <a:ea typeface="Arial"/>
                <a:cs typeface="Arial"/>
              </a:rPr>
              <a:t>Ensure the image does not diminish the </a:t>
            </a:r>
            <a:r>
              <a:rPr lang="en-US" sz="800" b="0" kern="1200" baseline="0" dirty="0" smtClean="0">
                <a:solidFill>
                  <a:schemeClr val="tx1"/>
                </a:solidFill>
                <a:latin typeface="Arial"/>
                <a:ea typeface="Arial"/>
                <a:cs typeface="Arial"/>
              </a:rPr>
              <a:t>visibility </a:t>
            </a:r>
            <a:r>
              <a:rPr lang="en-US" sz="800" b="0" kern="1200" dirty="0" smtClean="0">
                <a:solidFill>
                  <a:schemeClr val="tx1"/>
                </a:solidFill>
                <a:latin typeface="Arial"/>
                <a:ea typeface="Arial"/>
                <a:cs typeface="Arial"/>
              </a:rPr>
              <a:t>of the logo.</a:t>
            </a:r>
          </a:p>
          <a:p>
            <a:pPr marL="58738" indent="-58738" algn="l" defTabSz="457200" rtl="0" eaLnBrk="1" latinLnBrk="0" hangingPunct="1">
              <a:buFont typeface="Arial"/>
              <a:buChar char="•"/>
            </a:pPr>
            <a:r>
              <a:rPr lang="en-US" sz="800" b="0" kern="1200" dirty="0" smtClean="0">
                <a:solidFill>
                  <a:schemeClr val="tx1"/>
                </a:solidFill>
                <a:latin typeface="Arial"/>
                <a:ea typeface="Arial"/>
                <a:cs typeface="Arial"/>
              </a:rPr>
              <a:t>Do not use more than one image.</a:t>
            </a:r>
          </a:p>
          <a:p>
            <a:endParaRPr lang="en-US" sz="800" b="1" dirty="0" smtClean="0">
              <a:solidFill>
                <a:schemeClr val="tx1"/>
              </a:solidFill>
              <a:latin typeface="Arial"/>
              <a:ea typeface="Arial"/>
              <a:cs typeface="Arial"/>
            </a:endParaRPr>
          </a:p>
          <a:p>
            <a:r>
              <a:rPr lang="en-US" sz="800" b="1" dirty="0" smtClean="0">
                <a:solidFill>
                  <a:schemeClr val="tx1"/>
                </a:solidFill>
                <a:latin typeface="Arial"/>
                <a:ea typeface="Arial"/>
                <a:cs typeface="Arial"/>
              </a:rPr>
              <a:t>CHANGING A PHOTO IN THE IMAGE AREA</a:t>
            </a:r>
          </a:p>
          <a:p>
            <a:pPr marL="58738" indent="-58738">
              <a:buFont typeface="Arial"/>
              <a:buChar char="•"/>
            </a:pPr>
            <a:r>
              <a:rPr lang="en-US" sz="800" dirty="0" smtClean="0">
                <a:solidFill>
                  <a:schemeClr val="tx1"/>
                </a:solidFill>
                <a:latin typeface="Arial"/>
                <a:ea typeface="Arial"/>
                <a:cs typeface="Arial"/>
              </a:rPr>
              <a:t>In your menu bar select </a:t>
            </a:r>
            <a:br>
              <a:rPr lang="en-US" sz="800" dirty="0" smtClean="0">
                <a:solidFill>
                  <a:schemeClr val="tx1"/>
                </a:solidFill>
                <a:latin typeface="Arial"/>
                <a:ea typeface="Arial"/>
                <a:cs typeface="Arial"/>
              </a:rPr>
            </a:br>
            <a:r>
              <a:rPr lang="en-US" sz="800" dirty="0" smtClean="0">
                <a:solidFill>
                  <a:schemeClr val="tx1"/>
                </a:solidFill>
                <a:latin typeface="Arial"/>
                <a:ea typeface="Arial"/>
                <a:cs typeface="Arial"/>
              </a:rPr>
              <a:t>“View” &gt; “Master” &gt; “Slide Master”</a:t>
            </a:r>
          </a:p>
          <a:p>
            <a:pPr marL="58738" indent="-58738">
              <a:buFont typeface="Arial"/>
              <a:buChar char="•"/>
            </a:pPr>
            <a:r>
              <a:rPr lang="en-US" sz="800" dirty="0" smtClean="0">
                <a:solidFill>
                  <a:schemeClr val="tx1"/>
                </a:solidFill>
                <a:latin typeface="Arial"/>
                <a:ea typeface="Arial"/>
                <a:cs typeface="Arial"/>
              </a:rPr>
              <a:t>Go to the Title Slide Image Master you wish to change</a:t>
            </a:r>
          </a:p>
          <a:p>
            <a:pPr marL="58738" indent="-58738">
              <a:buFont typeface="Arial"/>
              <a:buChar char="•"/>
            </a:pPr>
            <a:r>
              <a:rPr lang="en-US" sz="800" dirty="0" smtClean="0">
                <a:solidFill>
                  <a:schemeClr val="tx1"/>
                </a:solidFill>
                <a:latin typeface="Arial"/>
                <a:ea typeface="Arial"/>
                <a:cs typeface="Arial"/>
              </a:rPr>
              <a:t>Select the image and delete </a:t>
            </a:r>
          </a:p>
          <a:p>
            <a:pPr marL="58738" indent="-58738">
              <a:buFont typeface="Arial"/>
              <a:buChar char="•"/>
            </a:pPr>
            <a:r>
              <a:rPr lang="en-US" sz="800" dirty="0" smtClean="0">
                <a:solidFill>
                  <a:schemeClr val="tx1"/>
                </a:solidFill>
                <a:latin typeface="Arial"/>
                <a:ea typeface="Arial"/>
                <a:cs typeface="Arial"/>
              </a:rPr>
              <a:t>Insert</a:t>
            </a:r>
            <a:r>
              <a:rPr lang="en-US" sz="800" baseline="0" dirty="0" smtClean="0">
                <a:solidFill>
                  <a:schemeClr val="tx1"/>
                </a:solidFill>
                <a:latin typeface="Arial"/>
                <a:ea typeface="Arial"/>
                <a:cs typeface="Arial"/>
              </a:rPr>
              <a:t> new image/photo on page</a:t>
            </a:r>
            <a:endParaRPr lang="en-US" sz="800" dirty="0" smtClean="0">
              <a:solidFill>
                <a:schemeClr val="tx1"/>
              </a:solidFill>
              <a:latin typeface="Arial"/>
              <a:ea typeface="Arial"/>
              <a:cs typeface="Arial"/>
            </a:endParaRPr>
          </a:p>
          <a:p>
            <a:pPr marL="58738" indent="-58738">
              <a:buFont typeface="Arial"/>
              <a:buChar char="•"/>
            </a:pPr>
            <a:r>
              <a:rPr lang="en-US" sz="800" dirty="0" smtClean="0">
                <a:solidFill>
                  <a:schemeClr val="tx1"/>
                </a:solidFill>
                <a:latin typeface="Arial"/>
                <a:ea typeface="Arial"/>
                <a:cs typeface="Arial"/>
              </a:rPr>
              <a:t>Once the new image placement is finalized, select </a:t>
            </a:r>
            <a:br>
              <a:rPr lang="en-US" sz="800" dirty="0" smtClean="0">
                <a:solidFill>
                  <a:schemeClr val="tx1"/>
                </a:solidFill>
                <a:latin typeface="Arial"/>
                <a:ea typeface="Arial"/>
                <a:cs typeface="Arial"/>
              </a:rPr>
            </a:br>
            <a:r>
              <a:rPr lang="ja-JP" altLang="en-US" sz="800" dirty="0" smtClean="0">
                <a:solidFill>
                  <a:schemeClr val="tx1"/>
                </a:solidFill>
                <a:latin typeface="Arial"/>
                <a:ea typeface="Arial"/>
                <a:cs typeface="Arial"/>
              </a:rPr>
              <a:t>“</a:t>
            </a:r>
            <a:r>
              <a:rPr lang="en-US" sz="800" dirty="0" smtClean="0">
                <a:solidFill>
                  <a:schemeClr val="tx1"/>
                </a:solidFill>
                <a:latin typeface="Arial"/>
                <a:ea typeface="Arial"/>
                <a:cs typeface="Arial"/>
              </a:rPr>
              <a:t>Arrange</a:t>
            </a:r>
            <a:r>
              <a:rPr lang="ja-JP" altLang="en-US" sz="800" dirty="0" smtClean="0">
                <a:solidFill>
                  <a:schemeClr val="tx1"/>
                </a:solidFill>
                <a:latin typeface="Arial"/>
                <a:ea typeface="Arial"/>
                <a:cs typeface="Arial"/>
              </a:rPr>
              <a:t>”</a:t>
            </a:r>
            <a:r>
              <a:rPr lang="en-US" sz="800" dirty="0" smtClean="0">
                <a:solidFill>
                  <a:schemeClr val="tx1"/>
                </a:solidFill>
                <a:latin typeface="Arial"/>
                <a:ea typeface="Arial"/>
                <a:cs typeface="Arial"/>
              </a:rPr>
              <a:t> &gt; </a:t>
            </a:r>
            <a:r>
              <a:rPr lang="ja-JP" altLang="en-US" sz="800" dirty="0" smtClean="0">
                <a:solidFill>
                  <a:schemeClr val="tx1"/>
                </a:solidFill>
                <a:latin typeface="Arial"/>
                <a:ea typeface="Arial"/>
                <a:cs typeface="Arial"/>
              </a:rPr>
              <a:t>“</a:t>
            </a:r>
            <a:r>
              <a:rPr lang="en-US" sz="800" dirty="0" smtClean="0">
                <a:solidFill>
                  <a:schemeClr val="tx1"/>
                </a:solidFill>
                <a:latin typeface="Arial"/>
                <a:ea typeface="Arial"/>
                <a:cs typeface="Arial"/>
              </a:rPr>
              <a:t>Send to back</a:t>
            </a:r>
            <a:r>
              <a:rPr lang="ja-JP" altLang="en-US" sz="800" dirty="0" smtClean="0">
                <a:solidFill>
                  <a:schemeClr val="tx1"/>
                </a:solidFill>
                <a:latin typeface="Arial"/>
                <a:ea typeface="Arial"/>
                <a:cs typeface="Arial"/>
              </a:rPr>
              <a:t>”</a:t>
            </a:r>
            <a:endParaRPr lang="en-US" sz="800" dirty="0" smtClean="0">
              <a:solidFill>
                <a:schemeClr val="tx1"/>
              </a:solidFill>
              <a:latin typeface="Arial"/>
              <a:ea typeface="Arial"/>
              <a:cs typeface="Arial"/>
            </a:endParaRPr>
          </a:p>
          <a:p>
            <a:endParaRPr lang="en-US" sz="800" b="1" dirty="0" smtClean="0">
              <a:solidFill>
                <a:schemeClr val="tx1"/>
              </a:solidFill>
              <a:latin typeface="Arial"/>
              <a:ea typeface="Arial"/>
              <a:cs typeface="Arial"/>
            </a:endParaRPr>
          </a:p>
          <a:p>
            <a:r>
              <a:rPr lang="en-US" sz="800" b="1" dirty="0" smtClean="0">
                <a:solidFill>
                  <a:schemeClr val="tx1"/>
                </a:solidFill>
                <a:latin typeface="Arial"/>
                <a:ea typeface="Arial"/>
                <a:cs typeface="Arial"/>
              </a:rPr>
              <a:t>DELETE THESE INSTRUCTIONS BEFORE FINAL USE.</a:t>
            </a:r>
            <a:endParaRPr lang="en-US" sz="800" b="1" dirty="0">
              <a:solidFill>
                <a:schemeClr val="tx1"/>
              </a:solidFill>
              <a:latin typeface="Arial"/>
              <a:ea typeface="Arial"/>
              <a:cs typeface="Arial"/>
            </a:endParaRPr>
          </a:p>
        </p:txBody>
      </p:sp>
      <p:pic>
        <p:nvPicPr>
          <p:cNvPr id="11" name="Picture 10" descr="ALLE_CMYK_V_Tagline.png"/>
          <p:cNvPicPr>
            <a:picLocks noChangeAspect="1"/>
          </p:cNvPicPr>
          <p:nvPr userDrawn="1"/>
        </p:nvPicPr>
        <p:blipFill>
          <a:blip r:embed="rId3"/>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18692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Content Placeholder 2"/>
          <p:cNvSpPr>
            <a:spLocks noGrp="1"/>
          </p:cNvSpPr>
          <p:nvPr>
            <p:ph idx="1"/>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40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62863"/>
            <a:ext cx="8229600" cy="4361991"/>
          </a:xfrm>
        </p:spPr>
        <p:txBody>
          <a:bodyPr/>
          <a:lstStyle>
            <a:lvl1pPr>
              <a:defRPr sz="3600"/>
            </a:lvl1pPr>
          </a:lstStyle>
          <a:p>
            <a:pPr lvl="0"/>
            <a:r>
              <a:rPr lang="en-US" smtClean="0"/>
              <a:t>Click to edit Master text styles</a:t>
            </a:r>
          </a:p>
        </p:txBody>
      </p:sp>
    </p:spTree>
    <p:extLst>
      <p:ext uri="{BB962C8B-B14F-4D97-AF65-F5344CB8AC3E}">
        <p14:creationId xmlns:p14="http://schemas.microsoft.com/office/powerpoint/2010/main" val="256106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userDrawn="1"/>
        </p:nvSpPr>
        <p:spPr bwMode="black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smtClean="0"/>
              <a:t>Click to edit Master subtitle style</a:t>
            </a:r>
            <a:endParaRPr lang="en-US" dirty="0"/>
          </a:p>
        </p:txBody>
      </p:sp>
      <p:pic>
        <p:nvPicPr>
          <p:cNvPr id="6" name="Picture 5" descr="ALLE_CMYK_V_Tagline.png"/>
          <p:cNvPicPr>
            <a:picLocks noChangeAspect="1"/>
          </p:cNvPicPr>
          <p:nvPr userDrawn="1"/>
        </p:nvPicPr>
        <p:blipFill>
          <a:blip r:embed="rId2"/>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51801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Content Placeholder 2"/>
          <p:cNvSpPr>
            <a:spLocks noGrp="1"/>
          </p:cNvSpPr>
          <p:nvPr>
            <p:ph sz="half" idx="1"/>
          </p:nvPr>
        </p:nvSpPr>
        <p:spPr bwMode="gray">
          <a:xfrm>
            <a:off x="457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648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31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2 Charts">
    <p:spTree>
      <p:nvGrpSpPr>
        <p:cNvPr id="1" name=""/>
        <p:cNvGrpSpPr/>
        <p:nvPr/>
      </p:nvGrpSpPr>
      <p:grpSpPr>
        <a:xfrm>
          <a:off x="0" y="0"/>
          <a:ext cx="0" cy="0"/>
          <a:chOff x="0" y="0"/>
          <a:chExt cx="0" cy="0"/>
        </a:xfrm>
      </p:grpSpPr>
      <p:sp>
        <p:nvSpPr>
          <p:cNvPr id="8" name="Rectangle 7"/>
          <p:cNvSpPr/>
          <p:nvPr userDrawn="1"/>
        </p:nvSpPr>
        <p:spPr bwMode="white">
          <a:xfrm>
            <a:off x="3264645" y="452157"/>
            <a:ext cx="5432211" cy="54501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Chart Placeholder 5"/>
          <p:cNvSpPr>
            <a:spLocks noGrp="1"/>
          </p:cNvSpPr>
          <p:nvPr>
            <p:ph type="chart" sz="quarter" idx="10"/>
          </p:nvPr>
        </p:nvSpPr>
        <p:spPr bwMode="invGray">
          <a:xfrm>
            <a:off x="3264646" y="452157"/>
            <a:ext cx="2712781" cy="5450167"/>
          </a:xfrm>
          <a:noFill/>
        </p:spPr>
        <p:txBody>
          <a:bodyPr/>
          <a:lstStyle/>
          <a:p>
            <a:r>
              <a:rPr lang="en-US" dirty="0" smtClean="0"/>
              <a:t>Click icon to add chart</a:t>
            </a:r>
            <a:endParaRPr lang="en-US" dirty="0"/>
          </a:p>
        </p:txBody>
      </p:sp>
      <p:sp>
        <p:nvSpPr>
          <p:cNvPr id="2" name="Title 1"/>
          <p:cNvSpPr>
            <a:spLocks noGrp="1"/>
          </p:cNvSpPr>
          <p:nvPr>
            <p:ph type="title"/>
          </p:nvPr>
        </p:nvSpPr>
        <p:spPr bwMode="gray">
          <a:xfrm>
            <a:off x="457200" y="301234"/>
            <a:ext cx="2647870" cy="1143000"/>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bwMode="gray">
          <a:xfrm>
            <a:off x="457200" y="1695591"/>
            <a:ext cx="2647870" cy="420673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5"/>
          <p:cNvSpPr>
            <a:spLocks noGrp="1"/>
          </p:cNvSpPr>
          <p:nvPr>
            <p:ph type="chart" sz="quarter" idx="11"/>
          </p:nvPr>
        </p:nvSpPr>
        <p:spPr bwMode="invGray">
          <a:xfrm>
            <a:off x="5990725" y="452157"/>
            <a:ext cx="2712781" cy="5450167"/>
          </a:xfrm>
          <a:noFill/>
        </p:spPr>
        <p:txBody>
          <a:bodyPr/>
          <a:lstStyle/>
          <a:p>
            <a:r>
              <a:rPr lang="en-US" dirty="0" smtClean="0"/>
              <a:t>Click icon to add chart</a:t>
            </a:r>
            <a:endParaRPr lang="en-US" dirty="0"/>
          </a:p>
        </p:txBody>
      </p:sp>
    </p:spTree>
    <p:extLst>
      <p:ext uri="{BB962C8B-B14F-4D97-AF65-F5344CB8AC3E}">
        <p14:creationId xmlns:p14="http://schemas.microsoft.com/office/powerpoint/2010/main" val="36430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301234"/>
            <a:ext cx="2647870" cy="1143000"/>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bwMode="gray">
          <a:xfrm>
            <a:off x="457200" y="1695591"/>
            <a:ext cx="2647870" cy="4202405"/>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0"/>
          </p:nvPr>
        </p:nvSpPr>
        <p:spPr bwMode="gray">
          <a:xfrm>
            <a:off x="3264644" y="452156"/>
            <a:ext cx="5425563" cy="5445840"/>
          </a:xfrm>
          <a:no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17713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bwMode="gray">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57200"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bwMode="gray">
          <a:xfrm>
            <a:off x="4645025"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645025"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91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301234"/>
            <a:ext cx="8229600" cy="1143000"/>
          </a:xfrm>
          <a:prstGeom prst="rect">
            <a:avLst/>
          </a:prstGeom>
        </p:spPr>
        <p:txBody>
          <a:bodyPr vert="horz" lIns="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57200" y="1673340"/>
            <a:ext cx="8229600" cy="4151514"/>
          </a:xfrm>
          <a:prstGeom prst="rect">
            <a:avLst/>
          </a:prstGeom>
        </p:spPr>
        <p:txBody>
          <a:bodyPr vert="horz" lIns="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Allegion_tm_v_c_large.jp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bwMode="gray">
          <a:xfrm>
            <a:off x="7938874" y="6001016"/>
            <a:ext cx="798607" cy="527474"/>
          </a:xfrm>
          <a:prstGeom prst="rect">
            <a:avLst/>
          </a:prstGeom>
        </p:spPr>
      </p:pic>
      <p:sp>
        <p:nvSpPr>
          <p:cNvPr id="12" name="Text Placeholder 7"/>
          <p:cNvSpPr txBox="1">
            <a:spLocks/>
          </p:cNvSpPr>
          <p:nvPr/>
        </p:nvSpPr>
        <p:spPr>
          <a:xfrm>
            <a:off x="450849" y="6314630"/>
            <a:ext cx="6118335" cy="372366"/>
          </a:xfrm>
          <a:prstGeom prst="rect">
            <a:avLst/>
          </a:prstGeom>
        </p:spPr>
        <p:txBody>
          <a:bodyPr vert="horz" lIns="0" tIns="45720" rIns="91440" bIns="45720" rtlCol="0" anchor="t"/>
          <a:lstStyle>
            <a:lvl1pPr marL="0" indent="0" algn="l" defTabSz="457200" rtl="0" eaLnBrk="1" latinLnBrk="0" hangingPunct="1">
              <a:spcBef>
                <a:spcPct val="20000"/>
              </a:spcBef>
              <a:buClr>
                <a:schemeClr val="bg2"/>
              </a:buClr>
              <a:buFont typeface="Wingdings" charset="2"/>
              <a:buNone/>
              <a:defRPr lang="en-US" sz="1200" kern="1200" dirty="0">
                <a:solidFill>
                  <a:srgbClr val="000000"/>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A18D7474-F959-4F4F-B552-144BC6A81CE6}" type="slidenum">
              <a:rPr lang="en-US" smtClean="0"/>
              <a:pPr/>
              <a:t>‹#›</a:t>
            </a:fld>
            <a:r>
              <a:rPr lang="en-US" dirty="0" smtClean="0"/>
              <a:t> | Allegion Investor Day</a:t>
            </a:r>
            <a:endParaRPr lang="en-US" dirty="0"/>
          </a:p>
        </p:txBody>
      </p:sp>
    </p:spTree>
    <p:extLst>
      <p:ext uri="{BB962C8B-B14F-4D97-AF65-F5344CB8AC3E}">
        <p14:creationId xmlns:p14="http://schemas.microsoft.com/office/powerpoint/2010/main" val="123775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1" r:id="rId5"/>
    <p:sldLayoutId id="2147483652" r:id="rId6"/>
    <p:sldLayoutId id="2147483658" r:id="rId7"/>
    <p:sldLayoutId id="2147483659" r:id="rId8"/>
    <p:sldLayoutId id="2147483653" r:id="rId9"/>
    <p:sldLayoutId id="2147483654" r:id="rId10"/>
    <p:sldLayoutId id="2147483655" r:id="rId11"/>
    <p:sldLayoutId id="2147483660" r:id="rId12"/>
  </p:sldLayoutIdLst>
  <p:txStyles>
    <p:titleStyle>
      <a:lvl1pPr algn="l" defTabSz="457200" rtl="0" eaLnBrk="1" latinLnBrk="0" hangingPunct="1">
        <a:spcBef>
          <a:spcPct val="0"/>
        </a:spcBef>
        <a:buNone/>
        <a:defRPr sz="2800" b="0" kern="1200">
          <a:solidFill>
            <a:schemeClr val="bg2"/>
          </a:solidFill>
          <a:latin typeface="+mj-lt"/>
          <a:ea typeface="+mj-ea"/>
          <a:cs typeface="+mj-cs"/>
        </a:defRPr>
      </a:lvl1pPr>
    </p:titleStyle>
    <p:body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3.xml"/><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41.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13.xml"/><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notesSlide" Target="../notesSlides/notesSlide14.xml"/><Relationship Id="rId10" Type="http://schemas.openxmlformats.org/officeDocument/2006/relationships/image" Target="../media/image67.png"/><Relationship Id="rId4" Type="http://schemas.openxmlformats.org/officeDocument/2006/relationships/slideLayout" Target="../slideLayouts/slideLayout11.xml"/><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3" Type="http://schemas.openxmlformats.org/officeDocument/2006/relationships/image" Target="../media/image70.wmf"/><Relationship Id="rId7" Type="http://schemas.openxmlformats.org/officeDocument/2006/relationships/image" Target="../media/image74.png"/><Relationship Id="rId12" Type="http://schemas.openxmlformats.org/officeDocument/2006/relationships/image" Target="../media/image78.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3.jpeg"/><Relationship Id="rId11" Type="http://schemas.openxmlformats.org/officeDocument/2006/relationships/image" Target="../media/image48.jpeg"/><Relationship Id="rId5" Type="http://schemas.openxmlformats.org/officeDocument/2006/relationships/image" Target="../media/image72.jpeg"/><Relationship Id="rId15" Type="http://schemas.openxmlformats.org/officeDocument/2006/relationships/image" Target="../media/image81.png"/><Relationship Id="rId10" Type="http://schemas.openxmlformats.org/officeDocument/2006/relationships/image" Target="../media/image77.png"/><Relationship Id="rId4" Type="http://schemas.openxmlformats.org/officeDocument/2006/relationships/image" Target="../media/image71.wmf"/><Relationship Id="rId9" Type="http://schemas.openxmlformats.org/officeDocument/2006/relationships/image" Target="../media/image76.png"/><Relationship Id="rId1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notesSlide" Target="../notesSlides/notesSlide4.xml"/><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2.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slideLayout" Target="../slideLayouts/slideLayout3.xml"/><Relationship Id="rId16" Type="http://schemas.openxmlformats.org/officeDocument/2006/relationships/oleObject" Target="../embeddings/oleObject1.bin"/><Relationship Id="rId20" Type="http://schemas.openxmlformats.org/officeDocument/2006/relationships/image" Target="../media/image27.jpeg"/><Relationship Id="rId29" Type="http://schemas.openxmlformats.org/officeDocument/2006/relationships/image" Target="../media/image36.png"/><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1.jpeg"/><Relationship Id="rId32" Type="http://schemas.openxmlformats.org/officeDocument/2006/relationships/image" Target="../media/image39.pn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9.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3.jpeg"/><Relationship Id="rId9" Type="http://schemas.openxmlformats.org/officeDocument/2006/relationships/image" Target="../media/image18.wmf"/><Relationship Id="rId14" Type="http://schemas.openxmlformats.org/officeDocument/2006/relationships/image" Target="../media/image23.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3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xml"/><Relationship Id="rId7" Type="http://schemas.openxmlformats.org/officeDocument/2006/relationships/slideLayout" Target="../slideLayouts/slideLayout11.xml"/><Relationship Id="rId12" Type="http://schemas.openxmlformats.org/officeDocument/2006/relationships/chart" Target="../charts/chart2.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tags" Target="../tags/tag5.xml"/><Relationship Id="rId11" Type="http://schemas.openxmlformats.org/officeDocument/2006/relationships/chart" Target="../charts/chart1.xml"/><Relationship Id="rId5" Type="http://schemas.openxmlformats.org/officeDocument/2006/relationships/tags" Target="../tags/tag4.xml"/><Relationship Id="rId10" Type="http://schemas.openxmlformats.org/officeDocument/2006/relationships/image" Target="../media/image50.emf"/><Relationship Id="rId4" Type="http://schemas.openxmlformats.org/officeDocument/2006/relationships/tags" Target="../tags/tag3.xml"/><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8.xml"/><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9.xml"/><Relationship Id="rId11" Type="http://schemas.openxmlformats.org/officeDocument/2006/relationships/image" Target="../media/image42.png"/><Relationship Id="rId5" Type="http://schemas.openxmlformats.org/officeDocument/2006/relationships/slideLayout" Target="../slideLayouts/slideLayout3.xml"/><Relationship Id="rId10" Type="http://schemas.openxmlformats.org/officeDocument/2006/relationships/image" Target="../media/image41.png"/><Relationship Id="rId4" Type="http://schemas.openxmlformats.org/officeDocument/2006/relationships/tags" Target="../tags/tag9.xml"/><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Unlocking Our Potential</a:t>
            </a:r>
            <a:br>
              <a:rPr lang="en-US" dirty="0" smtClean="0"/>
            </a:br>
            <a:r>
              <a:rPr lang="en-US" dirty="0" smtClean="0"/>
              <a:t>in Asia Pacific</a:t>
            </a:r>
            <a:endParaRPr lang="en-US" dirty="0"/>
          </a:p>
        </p:txBody>
      </p:sp>
      <p:sp>
        <p:nvSpPr>
          <p:cNvPr id="7" name="Subtitle 1"/>
          <p:cNvSpPr>
            <a:spLocks noGrp="1"/>
          </p:cNvSpPr>
          <p:nvPr>
            <p:ph type="subTitle" idx="1"/>
          </p:nvPr>
        </p:nvSpPr>
        <p:spPr/>
        <p:txBody>
          <a:bodyPr>
            <a:noAutofit/>
          </a:bodyPr>
          <a:lstStyle/>
          <a:p>
            <a:r>
              <a:rPr lang="en-US" sz="1600" dirty="0" smtClean="0"/>
              <a:t>Allegion Investor Day</a:t>
            </a:r>
            <a:endParaRPr lang="en-US" sz="1600" dirty="0"/>
          </a:p>
        </p:txBody>
      </p:sp>
      <p:sp>
        <p:nvSpPr>
          <p:cNvPr id="3" name="Text Placeholder 2"/>
          <p:cNvSpPr>
            <a:spLocks noGrp="1"/>
          </p:cNvSpPr>
          <p:nvPr>
            <p:ph type="body" sz="quarter" idx="10"/>
          </p:nvPr>
        </p:nvSpPr>
        <p:spPr/>
        <p:txBody>
          <a:bodyPr>
            <a:noAutofit/>
          </a:bodyPr>
          <a:lstStyle/>
          <a:p>
            <a:pPr lvl="0"/>
            <a:r>
              <a:rPr lang="en-US" sz="2000" dirty="0" smtClean="0">
                <a:solidFill>
                  <a:prstClr val="white"/>
                </a:solidFill>
              </a:rPr>
              <a:t>Indianapolis, IN</a:t>
            </a:r>
          </a:p>
          <a:p>
            <a:r>
              <a:rPr lang="en-US" sz="2000" dirty="0">
                <a:solidFill>
                  <a:prstClr val="white"/>
                </a:solidFill>
              </a:rPr>
              <a:t>March 12, </a:t>
            </a:r>
            <a:r>
              <a:rPr lang="en-US" sz="2000" dirty="0" smtClean="0">
                <a:solidFill>
                  <a:prstClr val="white"/>
                </a:solidFill>
              </a:rPr>
              <a:t>2014</a:t>
            </a:r>
            <a:endParaRPr lang="en-US" sz="2000" dirty="0"/>
          </a:p>
        </p:txBody>
      </p:sp>
    </p:spTree>
    <p:extLst>
      <p:ext uri="{BB962C8B-B14F-4D97-AF65-F5344CB8AC3E}">
        <p14:creationId xmlns:p14="http://schemas.microsoft.com/office/powerpoint/2010/main" val="2500022712"/>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374361895"/>
              </p:ext>
            </p:extLst>
          </p:nvPr>
        </p:nvGraphicFramePr>
        <p:xfrm>
          <a:off x="457200" y="1397000"/>
          <a:ext cx="4361977" cy="3865880"/>
        </p:xfrm>
        <a:graphic>
          <a:graphicData uri="http://schemas.openxmlformats.org/drawingml/2006/chart">
            <c:chart xmlns:c="http://schemas.openxmlformats.org/drawingml/2006/chart" xmlns:r="http://schemas.openxmlformats.org/officeDocument/2006/relationships" r:id="rId3"/>
          </a:graphicData>
        </a:graphic>
      </p:graphicFrame>
      <p:sp>
        <p:nvSpPr>
          <p:cNvPr id="84" name="矩形 102"/>
          <p:cNvSpPr>
            <a:spLocks noChangeArrowheads="1"/>
          </p:cNvSpPr>
          <p:nvPr/>
        </p:nvSpPr>
        <p:spPr bwMode="auto">
          <a:xfrm>
            <a:off x="5197510" y="1062038"/>
            <a:ext cx="3641689"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63600">
              <a:buClr>
                <a:srgbClr val="F68837"/>
              </a:buClr>
              <a:defRPr/>
            </a:pPr>
            <a:r>
              <a:rPr lang="en-US" altLang="zh-CN" sz="1400" b="1" dirty="0">
                <a:solidFill>
                  <a:srgbClr val="FF671F"/>
                </a:solidFill>
                <a:latin typeface="Arial" charset="0"/>
                <a:ea typeface="宋体" charset="-122"/>
              </a:rPr>
              <a:t>Core Strengths</a:t>
            </a:r>
          </a:p>
          <a:p>
            <a:pPr marL="374650" indent="-285750" defTabSz="863600">
              <a:buClr>
                <a:srgbClr val="F68837"/>
              </a:buClr>
              <a:buFont typeface="Wingdings" panose="05000000000000000000" pitchFamily="2" charset="2"/>
              <a:buChar char="§"/>
              <a:defRPr/>
            </a:pPr>
            <a:r>
              <a:rPr lang="en-US" altLang="zh-CN" sz="1400" b="0" dirty="0">
                <a:solidFill>
                  <a:srgbClr val="000000"/>
                </a:solidFill>
                <a:latin typeface="Arial" charset="0"/>
                <a:ea typeface="宋体" charset="-122"/>
              </a:rPr>
              <a:t>Well-recognized brand image in niche ANSI Grade 1 market in </a:t>
            </a:r>
            <a:r>
              <a:rPr lang="en-US" altLang="zh-CN" sz="1400" b="0" dirty="0" smtClean="0">
                <a:solidFill>
                  <a:srgbClr val="000000"/>
                </a:solidFill>
                <a:latin typeface="Arial" charset="0"/>
                <a:ea typeface="宋体" charset="-122"/>
              </a:rPr>
              <a:t>China (30% market share)</a:t>
            </a:r>
            <a:endParaRPr lang="en-US" altLang="zh-CN" sz="1400" b="0" dirty="0">
              <a:solidFill>
                <a:srgbClr val="000000"/>
              </a:solidFill>
              <a:latin typeface="Arial" charset="0"/>
              <a:ea typeface="宋体" charset="-122"/>
            </a:endParaRPr>
          </a:p>
          <a:p>
            <a:pPr marL="374650" indent="-285750" defTabSz="863600">
              <a:buClr>
                <a:srgbClr val="F68837"/>
              </a:buClr>
              <a:buFont typeface="Wingdings" panose="05000000000000000000" pitchFamily="2" charset="2"/>
              <a:buChar char="§"/>
              <a:defRPr/>
            </a:pPr>
            <a:r>
              <a:rPr lang="en-US" altLang="zh-CN" sz="1400" b="0" dirty="0">
                <a:solidFill>
                  <a:srgbClr val="000000"/>
                </a:solidFill>
                <a:latin typeface="Arial" charset="0"/>
                <a:ea typeface="宋体" charset="-122"/>
              </a:rPr>
              <a:t>Professional spec-in resources and capabilities</a:t>
            </a:r>
          </a:p>
          <a:p>
            <a:pPr marL="374650" indent="-285750" defTabSz="863600">
              <a:buClr>
                <a:srgbClr val="F68837"/>
              </a:buClr>
              <a:buFont typeface="Wingdings" panose="05000000000000000000" pitchFamily="2" charset="2"/>
              <a:buChar char="§"/>
              <a:defRPr/>
            </a:pPr>
            <a:r>
              <a:rPr lang="en-US" altLang="zh-CN" sz="1400" b="0" dirty="0">
                <a:solidFill>
                  <a:srgbClr val="000000"/>
                </a:solidFill>
                <a:latin typeface="Arial" charset="0"/>
                <a:ea typeface="宋体" charset="-122"/>
              </a:rPr>
              <a:t>Strong brand awareness and extensive channel coverage in New Zealand</a:t>
            </a:r>
          </a:p>
          <a:p>
            <a:pPr marL="374650" indent="-285750" defTabSz="863600">
              <a:buClr>
                <a:srgbClr val="F68837"/>
              </a:buClr>
              <a:buFont typeface="Wingdings" panose="05000000000000000000" pitchFamily="2" charset="2"/>
              <a:buChar char="§"/>
              <a:defRPr/>
            </a:pPr>
            <a:r>
              <a:rPr lang="en-US" altLang="zh-CN" sz="1400" b="0" dirty="0">
                <a:latin typeface="Arial" charset="0"/>
                <a:ea typeface="宋体" charset="-122"/>
                <a:cs typeface="Arial" charset="0"/>
              </a:rPr>
              <a:t>Software </a:t>
            </a:r>
            <a:r>
              <a:rPr lang="en-US" altLang="zh-CN" sz="1400" b="0" dirty="0" smtClean="0">
                <a:latin typeface="Arial" charset="0"/>
                <a:ea typeface="宋体" charset="-122"/>
                <a:cs typeface="Arial" charset="0"/>
              </a:rPr>
              <a:t>development and complex </a:t>
            </a:r>
            <a:r>
              <a:rPr lang="en-US" altLang="zh-CN" sz="1400" b="0" dirty="0">
                <a:latin typeface="Arial" charset="0"/>
                <a:ea typeface="宋体" charset="-122"/>
                <a:cs typeface="Arial" charset="0"/>
              </a:rPr>
              <a:t>project management capabilities </a:t>
            </a:r>
            <a:r>
              <a:rPr lang="en-US" altLang="zh-CN" sz="1400" b="0" dirty="0" smtClean="0">
                <a:latin typeface="Arial" charset="0"/>
                <a:ea typeface="宋体" charset="-122"/>
                <a:cs typeface="Arial" charset="0"/>
              </a:rPr>
              <a:t>in Bocom business</a:t>
            </a:r>
            <a:endParaRPr lang="en-US" altLang="zh-CN" sz="1400" b="0" dirty="0">
              <a:latin typeface="Arial" charset="0"/>
              <a:ea typeface="宋体" charset="-122"/>
              <a:cs typeface="Arial" charset="0"/>
            </a:endParaRPr>
          </a:p>
          <a:p>
            <a:pPr marL="285750" indent="-285750" defTabSz="863600">
              <a:buClr>
                <a:srgbClr val="F68837"/>
              </a:buClr>
              <a:buFont typeface="Wingdings" panose="05000000000000000000" pitchFamily="2" charset="2"/>
              <a:buChar char="§"/>
              <a:defRPr/>
            </a:pPr>
            <a:endParaRPr lang="en-US" altLang="zh-CN" sz="1400" dirty="0">
              <a:latin typeface="Arial" charset="0"/>
              <a:ea typeface="宋体" charset="-122"/>
            </a:endParaRPr>
          </a:p>
          <a:p>
            <a:pPr defTabSz="863600">
              <a:buClr>
                <a:srgbClr val="F68837"/>
              </a:buClr>
              <a:defRPr/>
            </a:pPr>
            <a:r>
              <a:rPr lang="en-US" altLang="zh-CN" sz="1400" b="1" dirty="0" smtClean="0">
                <a:solidFill>
                  <a:srgbClr val="FF671F"/>
                </a:solidFill>
                <a:latin typeface="Arial" charset="0"/>
                <a:ea typeface="宋体" charset="-122"/>
              </a:rPr>
              <a:t>Strategy</a:t>
            </a:r>
            <a:endParaRPr lang="en-US" altLang="zh-CN" sz="1400" b="1" dirty="0">
              <a:solidFill>
                <a:srgbClr val="FF671F"/>
              </a:solidFill>
              <a:latin typeface="Arial" charset="0"/>
              <a:ea typeface="宋体" charset="-122"/>
            </a:endParaRPr>
          </a:p>
          <a:p>
            <a:pPr marL="374650" indent="-285750" defTabSz="863600">
              <a:buClr>
                <a:srgbClr val="F68837"/>
              </a:buClr>
              <a:buFont typeface="Wingdings" panose="05000000000000000000" pitchFamily="2" charset="2"/>
              <a:buChar char="§"/>
              <a:defRPr/>
            </a:pPr>
            <a:r>
              <a:rPr lang="en-US" sz="1400" b="0" dirty="0" smtClean="0">
                <a:solidFill>
                  <a:srgbClr val="000000"/>
                </a:solidFill>
                <a:latin typeface="Arial" charset="0"/>
                <a:ea typeface="宋体" charset="-122"/>
              </a:rPr>
              <a:t>Expand product portfolio to penetrate in mid end market segment</a:t>
            </a:r>
            <a:endParaRPr lang="en-US" sz="1400" b="0" dirty="0">
              <a:solidFill>
                <a:srgbClr val="000000"/>
              </a:solidFill>
              <a:latin typeface="Arial" charset="0"/>
              <a:ea typeface="宋体" charset="-122"/>
            </a:endParaRPr>
          </a:p>
          <a:p>
            <a:pPr marL="374650" indent="-285750" defTabSz="863600">
              <a:buClr>
                <a:srgbClr val="F68837"/>
              </a:buClr>
              <a:buFont typeface="Wingdings" panose="05000000000000000000" pitchFamily="2" charset="2"/>
              <a:buChar char="§"/>
              <a:defRPr/>
            </a:pPr>
            <a:r>
              <a:rPr lang="en-US" sz="1400" b="0" dirty="0" smtClean="0">
                <a:solidFill>
                  <a:srgbClr val="000000"/>
                </a:solidFill>
                <a:latin typeface="Arial" charset="0"/>
                <a:ea typeface="宋体" charset="-122"/>
              </a:rPr>
              <a:t>Enhance M&amp;A efforts </a:t>
            </a:r>
            <a:endParaRPr lang="en-US" sz="1400" b="0" dirty="0">
              <a:solidFill>
                <a:srgbClr val="000000"/>
              </a:solidFill>
              <a:latin typeface="Arial" charset="0"/>
              <a:ea typeface="宋体" charset="-122"/>
            </a:endParaRPr>
          </a:p>
          <a:p>
            <a:pPr marL="285750" indent="-285750" defTabSz="863600">
              <a:buClr>
                <a:srgbClr val="F68837"/>
              </a:buClr>
              <a:buFont typeface="Wingdings" panose="05000000000000000000" pitchFamily="2" charset="2"/>
              <a:buChar char="§"/>
              <a:defRPr/>
            </a:pPr>
            <a:endParaRPr lang="en-US" altLang="zh-CN" sz="1400" dirty="0">
              <a:latin typeface="Arial" charset="0"/>
              <a:ea typeface="宋体" charset="-122"/>
            </a:endParaRPr>
          </a:p>
        </p:txBody>
      </p:sp>
      <p:sp>
        <p:nvSpPr>
          <p:cNvPr id="13336" name="TextBox 108"/>
          <p:cNvSpPr txBox="1">
            <a:spLocks noChangeArrowheads="1"/>
          </p:cNvSpPr>
          <p:nvPr/>
        </p:nvSpPr>
        <p:spPr bwMode="auto">
          <a:xfrm>
            <a:off x="1342665" y="965200"/>
            <a:ext cx="26212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671F"/>
                </a:solidFill>
              </a:rPr>
              <a:t>Market Segment Distribution</a:t>
            </a:r>
            <a:endParaRPr lang="zh-CN" altLang="en-US" sz="1400" dirty="0">
              <a:solidFill>
                <a:srgbClr val="FF671F"/>
              </a:solidFill>
            </a:endParaRPr>
          </a:p>
        </p:txBody>
      </p:sp>
      <p:sp>
        <p:nvSpPr>
          <p:cNvPr id="40" name="Text Box 14"/>
          <p:cNvSpPr txBox="1">
            <a:spLocks noChangeArrowheads="1"/>
          </p:cNvSpPr>
          <p:nvPr/>
        </p:nvSpPr>
        <p:spPr bwMode="auto">
          <a:xfrm>
            <a:off x="457200" y="5369169"/>
            <a:ext cx="8229600" cy="578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176213" indent="-176213" algn="ctr">
              <a:defRPr/>
            </a:pPr>
            <a:r>
              <a:rPr lang="en-US" altLang="zh-CN" sz="1400" b="1" dirty="0" smtClean="0">
                <a:latin typeface="Arial" charset="0"/>
              </a:rPr>
              <a:t>Substantial opportunities exist in mid end market segment,  </a:t>
            </a:r>
          </a:p>
          <a:p>
            <a:pPr marL="176213" indent="-176213" algn="ctr">
              <a:defRPr/>
            </a:pPr>
            <a:r>
              <a:rPr lang="en-US" altLang="zh-CN" sz="1400" b="1" dirty="0" smtClean="0">
                <a:latin typeface="Arial" charset="0"/>
              </a:rPr>
              <a:t>Efforts begin </a:t>
            </a:r>
            <a:r>
              <a:rPr lang="en-US" altLang="zh-CN" sz="1400" b="1" dirty="0">
                <a:latin typeface="Arial" charset="0"/>
              </a:rPr>
              <a:t>with acquisition for channel presence, lower-cost local products and brand</a:t>
            </a:r>
            <a:endParaRPr lang="zh-CN" altLang="en-US" sz="1400" b="1" dirty="0">
              <a:latin typeface="Arial" charset="0"/>
            </a:endParaRPr>
          </a:p>
        </p:txBody>
      </p:sp>
      <p:sp>
        <p:nvSpPr>
          <p:cNvPr id="2" name="Title 1"/>
          <p:cNvSpPr>
            <a:spLocks noGrp="1"/>
          </p:cNvSpPr>
          <p:nvPr>
            <p:ph type="title"/>
          </p:nvPr>
        </p:nvSpPr>
        <p:spPr>
          <a:xfrm>
            <a:off x="457200" y="301234"/>
            <a:ext cx="8229600" cy="663966"/>
          </a:xfrm>
        </p:spPr>
        <p:txBody>
          <a:bodyPr/>
          <a:lstStyle/>
          <a:p>
            <a:r>
              <a:rPr lang="en-US" altLang="zh-CN" dirty="0">
                <a:solidFill>
                  <a:srgbClr val="FF671F"/>
                </a:solidFill>
              </a:rPr>
              <a:t>Our core strengths and </a:t>
            </a:r>
            <a:r>
              <a:rPr lang="en-US" altLang="zh-CN" dirty="0" smtClean="0">
                <a:solidFill>
                  <a:srgbClr val="FF671F"/>
                </a:solidFill>
              </a:rPr>
              <a:t>gaps</a:t>
            </a:r>
            <a:endParaRPr lang="en-US" dirty="0"/>
          </a:p>
        </p:txBody>
      </p:sp>
      <p:pic>
        <p:nvPicPr>
          <p:cNvPr id="45" name="Picture 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5995" y="1935292"/>
            <a:ext cx="999999" cy="1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3507" y="2753042"/>
            <a:ext cx="869836" cy="18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8224" y="1903619"/>
            <a:ext cx="499116" cy="18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03062" y="2781333"/>
            <a:ext cx="609440" cy="15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74552" y="1848682"/>
            <a:ext cx="999213" cy="2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descr="Description: Description: Description: Description: Description: Description: Description: Description: Description: Description: Description: Description: Description: cid:image028.png@01CE4267.21AF14B0"/>
          <p:cNvPicPr>
            <a:picLocks noChangeAspect="1" noChangeArrowheads="1"/>
          </p:cNvPicPr>
          <p:nvPr/>
        </p:nvPicPr>
        <p:blipFill>
          <a:blip r:embed="rId9" cstate="print"/>
          <a:srcRect/>
          <a:stretch>
            <a:fillRect/>
          </a:stretch>
        </p:blipFill>
        <p:spPr bwMode="auto">
          <a:xfrm>
            <a:off x="2234528" y="2605319"/>
            <a:ext cx="679260" cy="530672"/>
          </a:xfrm>
          <a:prstGeom prst="rect">
            <a:avLst/>
          </a:prstGeom>
          <a:noFill/>
          <a:ln w="9525">
            <a:noFill/>
            <a:miter lim="800000"/>
            <a:headEnd/>
            <a:tailEnd/>
          </a:ln>
        </p:spPr>
      </p:pic>
      <p:sp>
        <p:nvSpPr>
          <p:cNvPr id="50" name="Rectangle 49"/>
          <p:cNvSpPr/>
          <p:nvPr/>
        </p:nvSpPr>
        <p:spPr>
          <a:xfrm>
            <a:off x="5390986" y="296667"/>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 2</a:t>
            </a:r>
            <a:endParaRPr lang="en-US" dirty="0"/>
          </a:p>
        </p:txBody>
      </p:sp>
    </p:spTree>
    <p:extLst>
      <p:ext uri="{BB962C8B-B14F-4D97-AF65-F5344CB8AC3E}">
        <p14:creationId xmlns:p14="http://schemas.microsoft.com/office/powerpoint/2010/main" val="4171095175"/>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gray"/>
        <p:txBody>
          <a:bodyPr/>
          <a:lstStyle/>
          <a:p>
            <a:pPr defTabSz="457200" eaLnBrk="1" hangingPunct="1">
              <a:defRPr/>
            </a:pPr>
            <a:r>
              <a:rPr lang="en-US" sz="2800" b="0" kern="1200" dirty="0">
                <a:solidFill>
                  <a:srgbClr val="FF671F"/>
                </a:solidFill>
              </a:rPr>
              <a:t>Our growth strategy</a:t>
            </a:r>
          </a:p>
        </p:txBody>
      </p:sp>
      <p:sp>
        <p:nvSpPr>
          <p:cNvPr id="27" name="Freeform 26"/>
          <p:cNvSpPr/>
          <p:nvPr/>
        </p:nvSpPr>
        <p:spPr bwMode="gray">
          <a:xfrm rot="10800000" flipH="1">
            <a:off x="1265598" y="4026011"/>
            <a:ext cx="3639704" cy="1731310"/>
          </a:xfrm>
          <a:custGeom>
            <a:avLst/>
            <a:gdLst>
              <a:gd name="connsiteX0" fmla="*/ 2305050 w 4067175"/>
              <a:gd name="connsiteY0" fmla="*/ 0 h 2238375"/>
              <a:gd name="connsiteX1" fmla="*/ 4067175 w 4067175"/>
              <a:gd name="connsiteY1" fmla="*/ 2238375 h 2238375"/>
              <a:gd name="connsiteX2" fmla="*/ 0 w 4067175"/>
              <a:gd name="connsiteY2" fmla="*/ 952500 h 2238375"/>
              <a:gd name="connsiteX3" fmla="*/ 2305050 w 4067175"/>
              <a:gd name="connsiteY3" fmla="*/ 0 h 2238375"/>
              <a:gd name="connsiteX0" fmla="*/ 2282790 w 4044915"/>
              <a:gd name="connsiteY0" fmla="*/ 0 h 2238375"/>
              <a:gd name="connsiteX1" fmla="*/ 4044915 w 4044915"/>
              <a:gd name="connsiteY1" fmla="*/ 2238375 h 2238375"/>
              <a:gd name="connsiteX2" fmla="*/ 0 w 4044915"/>
              <a:gd name="connsiteY2" fmla="*/ 975701 h 2238375"/>
              <a:gd name="connsiteX3" fmla="*/ 2282790 w 4044915"/>
              <a:gd name="connsiteY3" fmla="*/ 0 h 2238375"/>
              <a:gd name="connsiteX0" fmla="*/ 2282791 w 4044916"/>
              <a:gd name="connsiteY0" fmla="*/ 0 h 2238375"/>
              <a:gd name="connsiteX1" fmla="*/ 4044916 w 4044916"/>
              <a:gd name="connsiteY1" fmla="*/ 2238375 h 2238375"/>
              <a:gd name="connsiteX2" fmla="*/ 0 w 4044916"/>
              <a:gd name="connsiteY2" fmla="*/ 1052227 h 2238375"/>
              <a:gd name="connsiteX3" fmla="*/ 2282791 w 4044916"/>
              <a:gd name="connsiteY3" fmla="*/ 0 h 2238375"/>
              <a:gd name="connsiteX0" fmla="*/ 2293126 w 4055251"/>
              <a:gd name="connsiteY0" fmla="*/ 0 h 2238375"/>
              <a:gd name="connsiteX1" fmla="*/ 4055251 w 4055251"/>
              <a:gd name="connsiteY1" fmla="*/ 2238375 h 2238375"/>
              <a:gd name="connsiteX2" fmla="*/ 0 w 4055251"/>
              <a:gd name="connsiteY2" fmla="*/ 978093 h 2238375"/>
              <a:gd name="connsiteX3" fmla="*/ 2293126 w 4055251"/>
              <a:gd name="connsiteY3" fmla="*/ 0 h 2238375"/>
              <a:gd name="connsiteX0" fmla="*/ 2307066 w 4055251"/>
              <a:gd name="connsiteY0" fmla="*/ 0 h 2228810"/>
              <a:gd name="connsiteX1" fmla="*/ 4055251 w 4055251"/>
              <a:gd name="connsiteY1" fmla="*/ 2228810 h 2228810"/>
              <a:gd name="connsiteX2" fmla="*/ 0 w 4055251"/>
              <a:gd name="connsiteY2" fmla="*/ 968528 h 2228810"/>
              <a:gd name="connsiteX3" fmla="*/ 2307066 w 4055251"/>
              <a:gd name="connsiteY3" fmla="*/ 0 h 2228810"/>
              <a:gd name="connsiteX0" fmla="*/ 2298321 w 4055251"/>
              <a:gd name="connsiteY0" fmla="*/ 0 h 1999233"/>
              <a:gd name="connsiteX1" fmla="*/ 4055251 w 4055251"/>
              <a:gd name="connsiteY1" fmla="*/ 1999233 h 1999233"/>
              <a:gd name="connsiteX2" fmla="*/ 0 w 4055251"/>
              <a:gd name="connsiteY2" fmla="*/ 738951 h 1999233"/>
              <a:gd name="connsiteX3" fmla="*/ 2298321 w 4055251"/>
              <a:gd name="connsiteY3" fmla="*/ 0 h 1999233"/>
              <a:gd name="connsiteX0" fmla="*/ 2295934 w 4052864"/>
              <a:gd name="connsiteY0" fmla="*/ 0 h 1999233"/>
              <a:gd name="connsiteX1" fmla="*/ 4052864 w 4052864"/>
              <a:gd name="connsiteY1" fmla="*/ 1999233 h 1999233"/>
              <a:gd name="connsiteX2" fmla="*/ 0 w 4052864"/>
              <a:gd name="connsiteY2" fmla="*/ 966136 h 1999233"/>
              <a:gd name="connsiteX3" fmla="*/ 2295934 w 4052864"/>
              <a:gd name="connsiteY3" fmla="*/ 0 h 1999233"/>
              <a:gd name="connsiteX0" fmla="*/ 2253004 w 4009934"/>
              <a:gd name="connsiteY0" fmla="*/ 0 h 1999233"/>
              <a:gd name="connsiteX1" fmla="*/ 4009934 w 4009934"/>
              <a:gd name="connsiteY1" fmla="*/ 1999233 h 1999233"/>
              <a:gd name="connsiteX2" fmla="*/ 0 w 4009934"/>
              <a:gd name="connsiteY2" fmla="*/ 1009181 h 1999233"/>
              <a:gd name="connsiteX3" fmla="*/ 2253004 w 4009934"/>
              <a:gd name="connsiteY3" fmla="*/ 0 h 1999233"/>
              <a:gd name="connsiteX0" fmla="*/ 2281624 w 4009934"/>
              <a:gd name="connsiteY0" fmla="*/ 0 h 1970536"/>
              <a:gd name="connsiteX1" fmla="*/ 4009934 w 4009934"/>
              <a:gd name="connsiteY1" fmla="*/ 1970536 h 1970536"/>
              <a:gd name="connsiteX2" fmla="*/ 0 w 4009934"/>
              <a:gd name="connsiteY2" fmla="*/ 980484 h 1970536"/>
              <a:gd name="connsiteX3" fmla="*/ 2281624 w 4009934"/>
              <a:gd name="connsiteY3" fmla="*/ 0 h 1970536"/>
            </a:gdLst>
            <a:ahLst/>
            <a:cxnLst>
              <a:cxn ang="0">
                <a:pos x="connsiteX0" y="connsiteY0"/>
              </a:cxn>
              <a:cxn ang="0">
                <a:pos x="connsiteX1" y="connsiteY1"/>
              </a:cxn>
              <a:cxn ang="0">
                <a:pos x="connsiteX2" y="connsiteY2"/>
              </a:cxn>
              <a:cxn ang="0">
                <a:pos x="connsiteX3" y="connsiteY3"/>
              </a:cxn>
            </a:cxnLst>
            <a:rect l="l" t="t" r="r" b="b"/>
            <a:pathLst>
              <a:path w="4009934" h="1970536">
                <a:moveTo>
                  <a:pt x="2281624" y="0"/>
                </a:moveTo>
                <a:lnTo>
                  <a:pt x="4009934" y="1970536"/>
                </a:lnTo>
                <a:lnTo>
                  <a:pt x="0" y="980484"/>
                </a:lnTo>
                <a:lnTo>
                  <a:pt x="2281624" y="0"/>
                </a:lnTo>
                <a:close/>
              </a:path>
            </a:pathLst>
          </a:custGeom>
          <a:solidFill>
            <a:srgbClr val="2F5265">
              <a:alpha val="12000"/>
            </a:srgbClr>
          </a:solidFill>
          <a:ln w="25400">
            <a:noFill/>
            <a:miter lim="800000"/>
            <a:headEnd/>
            <a:tailEnd/>
          </a:ln>
          <a:effectLst>
            <a:innerShdw blurRad="63500" dist="50800" dir="2700000">
              <a:prstClr val="black">
                <a:alpha val="50000"/>
              </a:prstClr>
            </a:innerShdw>
          </a:effectLst>
        </p:spPr>
        <p:txBody>
          <a:bodyPr lIns="24609" tIns="24609" rIns="24609" bIns="24609" anchor="ctr" anchorCtr="1"/>
          <a:lstStyle/>
          <a:p>
            <a:pPr marL="1425" lvl="1" algn="ctr" defTabSz="914394" eaLnBrk="0" hangingPunct="0">
              <a:lnSpc>
                <a:spcPct val="85000"/>
              </a:lnSpc>
              <a:spcBef>
                <a:spcPct val="25000"/>
              </a:spcBef>
              <a:buClr>
                <a:srgbClr val="334049"/>
              </a:buClr>
              <a:buSzPct val="92000"/>
              <a:defRPr/>
            </a:pPr>
            <a:endParaRPr lang="en-US" sz="1300" b="1" dirty="0">
              <a:solidFill>
                <a:srgbClr val="FFFFFF"/>
              </a:solidFill>
              <a:latin typeface="Arial"/>
              <a:ea typeface="LF_Kai"/>
            </a:endParaRPr>
          </a:p>
        </p:txBody>
      </p:sp>
      <p:sp>
        <p:nvSpPr>
          <p:cNvPr id="29" name="Freeform 28"/>
          <p:cNvSpPr/>
          <p:nvPr/>
        </p:nvSpPr>
        <p:spPr bwMode="gray">
          <a:xfrm rot="10800000">
            <a:off x="3990010" y="3971384"/>
            <a:ext cx="3683723" cy="1748119"/>
          </a:xfrm>
          <a:custGeom>
            <a:avLst/>
            <a:gdLst>
              <a:gd name="connsiteX0" fmla="*/ 2305050 w 4067175"/>
              <a:gd name="connsiteY0" fmla="*/ 0 h 2238375"/>
              <a:gd name="connsiteX1" fmla="*/ 4067175 w 4067175"/>
              <a:gd name="connsiteY1" fmla="*/ 2238375 h 2238375"/>
              <a:gd name="connsiteX2" fmla="*/ 0 w 4067175"/>
              <a:gd name="connsiteY2" fmla="*/ 952500 h 2238375"/>
              <a:gd name="connsiteX3" fmla="*/ 2305050 w 4067175"/>
              <a:gd name="connsiteY3" fmla="*/ 0 h 2238375"/>
              <a:gd name="connsiteX0" fmla="*/ 2282790 w 4044915"/>
              <a:gd name="connsiteY0" fmla="*/ 0 h 2238375"/>
              <a:gd name="connsiteX1" fmla="*/ 4044915 w 4044915"/>
              <a:gd name="connsiteY1" fmla="*/ 2238375 h 2238375"/>
              <a:gd name="connsiteX2" fmla="*/ 0 w 4044915"/>
              <a:gd name="connsiteY2" fmla="*/ 975701 h 2238375"/>
              <a:gd name="connsiteX3" fmla="*/ 2282790 w 4044915"/>
              <a:gd name="connsiteY3" fmla="*/ 0 h 2238375"/>
              <a:gd name="connsiteX0" fmla="*/ 2282791 w 4044916"/>
              <a:gd name="connsiteY0" fmla="*/ 0 h 2238375"/>
              <a:gd name="connsiteX1" fmla="*/ 4044916 w 4044916"/>
              <a:gd name="connsiteY1" fmla="*/ 2238375 h 2238375"/>
              <a:gd name="connsiteX2" fmla="*/ 0 w 4044916"/>
              <a:gd name="connsiteY2" fmla="*/ 1052227 h 2238375"/>
              <a:gd name="connsiteX3" fmla="*/ 2282791 w 4044916"/>
              <a:gd name="connsiteY3" fmla="*/ 0 h 2238375"/>
              <a:gd name="connsiteX0" fmla="*/ 2293126 w 4055251"/>
              <a:gd name="connsiteY0" fmla="*/ 0 h 2238375"/>
              <a:gd name="connsiteX1" fmla="*/ 4055251 w 4055251"/>
              <a:gd name="connsiteY1" fmla="*/ 2238375 h 2238375"/>
              <a:gd name="connsiteX2" fmla="*/ 0 w 4055251"/>
              <a:gd name="connsiteY2" fmla="*/ 978093 h 2238375"/>
              <a:gd name="connsiteX3" fmla="*/ 2293126 w 4055251"/>
              <a:gd name="connsiteY3" fmla="*/ 0 h 2238375"/>
              <a:gd name="connsiteX0" fmla="*/ 2307066 w 4055251"/>
              <a:gd name="connsiteY0" fmla="*/ 0 h 2228810"/>
              <a:gd name="connsiteX1" fmla="*/ 4055251 w 4055251"/>
              <a:gd name="connsiteY1" fmla="*/ 2228810 h 2228810"/>
              <a:gd name="connsiteX2" fmla="*/ 0 w 4055251"/>
              <a:gd name="connsiteY2" fmla="*/ 968528 h 2228810"/>
              <a:gd name="connsiteX3" fmla="*/ 2307066 w 4055251"/>
              <a:gd name="connsiteY3" fmla="*/ 0 h 2228810"/>
              <a:gd name="connsiteX0" fmla="*/ 2290371 w 4055251"/>
              <a:gd name="connsiteY0" fmla="*/ 0 h 1999233"/>
              <a:gd name="connsiteX1" fmla="*/ 4055251 w 4055251"/>
              <a:gd name="connsiteY1" fmla="*/ 1999233 h 1999233"/>
              <a:gd name="connsiteX2" fmla="*/ 0 w 4055251"/>
              <a:gd name="connsiteY2" fmla="*/ 738951 h 1999233"/>
              <a:gd name="connsiteX3" fmla="*/ 2290371 w 4055251"/>
              <a:gd name="connsiteY3" fmla="*/ 0 h 1999233"/>
              <a:gd name="connsiteX0" fmla="*/ 2299115 w 4055251"/>
              <a:gd name="connsiteY0" fmla="*/ 0 h 1989667"/>
              <a:gd name="connsiteX1" fmla="*/ 4055251 w 4055251"/>
              <a:gd name="connsiteY1" fmla="*/ 1989667 h 1989667"/>
              <a:gd name="connsiteX2" fmla="*/ 0 w 4055251"/>
              <a:gd name="connsiteY2" fmla="*/ 729385 h 1989667"/>
              <a:gd name="connsiteX3" fmla="*/ 2299115 w 4055251"/>
              <a:gd name="connsiteY3" fmla="*/ 0 h 1989667"/>
              <a:gd name="connsiteX0" fmla="*/ 2302295 w 4058431"/>
              <a:gd name="connsiteY0" fmla="*/ 0 h 1989667"/>
              <a:gd name="connsiteX1" fmla="*/ 4058431 w 4058431"/>
              <a:gd name="connsiteY1" fmla="*/ 1989667 h 1989667"/>
              <a:gd name="connsiteX2" fmla="*/ 0 w 4058431"/>
              <a:gd name="connsiteY2" fmla="*/ 955774 h 1989667"/>
              <a:gd name="connsiteX3" fmla="*/ 2302295 w 4058431"/>
              <a:gd name="connsiteY3" fmla="*/ 0 h 1989667"/>
            </a:gdLst>
            <a:ahLst/>
            <a:cxnLst>
              <a:cxn ang="0">
                <a:pos x="connsiteX0" y="connsiteY0"/>
              </a:cxn>
              <a:cxn ang="0">
                <a:pos x="connsiteX1" y="connsiteY1"/>
              </a:cxn>
              <a:cxn ang="0">
                <a:pos x="connsiteX2" y="connsiteY2"/>
              </a:cxn>
              <a:cxn ang="0">
                <a:pos x="connsiteX3" y="connsiteY3"/>
              </a:cxn>
            </a:cxnLst>
            <a:rect l="l" t="t" r="r" b="b"/>
            <a:pathLst>
              <a:path w="4058431" h="1989667">
                <a:moveTo>
                  <a:pt x="2302295" y="0"/>
                </a:moveTo>
                <a:lnTo>
                  <a:pt x="4058431" y="1989667"/>
                </a:lnTo>
                <a:lnTo>
                  <a:pt x="0" y="955774"/>
                </a:lnTo>
                <a:lnTo>
                  <a:pt x="2302295" y="0"/>
                </a:lnTo>
                <a:close/>
              </a:path>
            </a:pathLst>
          </a:custGeom>
          <a:solidFill>
            <a:srgbClr val="2F5265">
              <a:alpha val="12000"/>
            </a:srgbClr>
          </a:solidFill>
          <a:ln w="25400">
            <a:noFill/>
            <a:miter lim="800000"/>
            <a:headEnd/>
            <a:tailEnd/>
          </a:ln>
          <a:effectLst>
            <a:innerShdw blurRad="63500" dist="50800" dir="2700000">
              <a:prstClr val="black">
                <a:alpha val="50000"/>
              </a:prstClr>
            </a:innerShdw>
          </a:effectLst>
        </p:spPr>
        <p:txBody>
          <a:bodyPr lIns="24609" tIns="24609" rIns="24609" bIns="24609" anchor="ctr" anchorCtr="1"/>
          <a:lstStyle/>
          <a:p>
            <a:pPr marL="1425" lvl="1" algn="ctr" defTabSz="914394" eaLnBrk="0" hangingPunct="0">
              <a:lnSpc>
                <a:spcPct val="85000"/>
              </a:lnSpc>
              <a:spcBef>
                <a:spcPct val="25000"/>
              </a:spcBef>
              <a:buClr>
                <a:srgbClr val="334049"/>
              </a:buClr>
              <a:buSzPct val="92000"/>
              <a:defRPr/>
            </a:pPr>
            <a:endParaRPr lang="en-US" sz="1300" b="1" dirty="0">
              <a:solidFill>
                <a:srgbClr val="FFFFFF"/>
              </a:solidFill>
              <a:latin typeface="Arial"/>
              <a:ea typeface="LF_Kai"/>
            </a:endParaRPr>
          </a:p>
        </p:txBody>
      </p:sp>
      <p:sp>
        <p:nvSpPr>
          <p:cNvPr id="30" name="Freeform 29"/>
          <p:cNvSpPr/>
          <p:nvPr/>
        </p:nvSpPr>
        <p:spPr bwMode="gray">
          <a:xfrm>
            <a:off x="3511680" y="2613511"/>
            <a:ext cx="2160000" cy="1496163"/>
          </a:xfrm>
          <a:custGeom>
            <a:avLst/>
            <a:gdLst>
              <a:gd name="connsiteX0" fmla="*/ 0 w 2295525"/>
              <a:gd name="connsiteY0" fmla="*/ 57150 h 1323975"/>
              <a:gd name="connsiteX1" fmla="*/ 1143000 w 2295525"/>
              <a:gd name="connsiteY1" fmla="*/ 1323975 h 1323975"/>
              <a:gd name="connsiteX2" fmla="*/ 2295525 w 2295525"/>
              <a:gd name="connsiteY2" fmla="*/ 0 h 1323975"/>
              <a:gd name="connsiteX3" fmla="*/ 0 w 2295525"/>
              <a:gd name="connsiteY3" fmla="*/ 57150 h 1323975"/>
              <a:gd name="connsiteX0" fmla="*/ 0 w 2295525"/>
              <a:gd name="connsiteY0" fmla="*/ 57150 h 1314450"/>
              <a:gd name="connsiteX1" fmla="*/ 1146175 w 2295525"/>
              <a:gd name="connsiteY1" fmla="*/ 1314450 h 1314450"/>
              <a:gd name="connsiteX2" fmla="*/ 2295525 w 2295525"/>
              <a:gd name="connsiteY2" fmla="*/ 0 h 1314450"/>
              <a:gd name="connsiteX3" fmla="*/ 0 w 2295525"/>
              <a:gd name="connsiteY3" fmla="*/ 57150 h 1314450"/>
              <a:gd name="connsiteX0" fmla="*/ 0 w 2289969"/>
              <a:gd name="connsiteY0" fmla="*/ 0 h 1257300"/>
              <a:gd name="connsiteX1" fmla="*/ 1146175 w 2289969"/>
              <a:gd name="connsiteY1" fmla="*/ 1257300 h 1257300"/>
              <a:gd name="connsiteX2" fmla="*/ 2289969 w 2289969"/>
              <a:gd name="connsiteY2" fmla="*/ 2381 h 1257300"/>
              <a:gd name="connsiteX3" fmla="*/ 0 w 2289969"/>
              <a:gd name="connsiteY3" fmla="*/ 0 h 1257300"/>
              <a:gd name="connsiteX0" fmla="*/ 0 w 2055019"/>
              <a:gd name="connsiteY0" fmla="*/ 142875 h 1254919"/>
              <a:gd name="connsiteX1" fmla="*/ 911225 w 2055019"/>
              <a:gd name="connsiteY1" fmla="*/ 1254919 h 1254919"/>
              <a:gd name="connsiteX2" fmla="*/ 2055019 w 2055019"/>
              <a:gd name="connsiteY2" fmla="*/ 0 h 1254919"/>
              <a:gd name="connsiteX3" fmla="*/ 0 w 2055019"/>
              <a:gd name="connsiteY3" fmla="*/ 142875 h 1254919"/>
              <a:gd name="connsiteX0" fmla="*/ 0 w 2303463"/>
              <a:gd name="connsiteY0" fmla="*/ 0 h 1257300"/>
              <a:gd name="connsiteX1" fmla="*/ 1159669 w 2303463"/>
              <a:gd name="connsiteY1" fmla="*/ 1257300 h 1257300"/>
              <a:gd name="connsiteX2" fmla="*/ 2303463 w 2303463"/>
              <a:gd name="connsiteY2" fmla="*/ 2381 h 1257300"/>
              <a:gd name="connsiteX3" fmla="*/ 0 w 2303463"/>
              <a:gd name="connsiteY3" fmla="*/ 0 h 1257300"/>
            </a:gdLst>
            <a:ahLst/>
            <a:cxnLst>
              <a:cxn ang="0">
                <a:pos x="connsiteX0" y="connsiteY0"/>
              </a:cxn>
              <a:cxn ang="0">
                <a:pos x="connsiteX1" y="connsiteY1"/>
              </a:cxn>
              <a:cxn ang="0">
                <a:pos x="connsiteX2" y="connsiteY2"/>
              </a:cxn>
              <a:cxn ang="0">
                <a:pos x="connsiteX3" y="connsiteY3"/>
              </a:cxn>
            </a:cxnLst>
            <a:rect l="l" t="t" r="r" b="b"/>
            <a:pathLst>
              <a:path w="2303463" h="1257300">
                <a:moveTo>
                  <a:pt x="0" y="0"/>
                </a:moveTo>
                <a:lnTo>
                  <a:pt x="1159669" y="1257300"/>
                </a:lnTo>
                <a:lnTo>
                  <a:pt x="2303463" y="2381"/>
                </a:lnTo>
                <a:lnTo>
                  <a:pt x="0" y="0"/>
                </a:lnTo>
                <a:close/>
              </a:path>
            </a:pathLst>
          </a:custGeom>
          <a:solidFill>
            <a:srgbClr val="2F5265">
              <a:alpha val="12000"/>
            </a:srgbClr>
          </a:solidFill>
          <a:ln w="25400">
            <a:noFill/>
            <a:miter lim="800000"/>
            <a:headEnd/>
            <a:tailEnd/>
          </a:ln>
          <a:effectLst>
            <a:innerShdw blurRad="63500" dist="50800" dir="2700000">
              <a:prstClr val="black">
                <a:alpha val="50000"/>
              </a:prstClr>
            </a:innerShdw>
          </a:effectLst>
        </p:spPr>
        <p:txBody>
          <a:bodyPr lIns="24609" tIns="24609" rIns="24609" bIns="24609" anchor="ctr" anchorCtr="1"/>
          <a:lstStyle/>
          <a:p>
            <a:pPr marL="1425" lvl="1" algn="ctr" defTabSz="914394" eaLnBrk="0" hangingPunct="0">
              <a:lnSpc>
                <a:spcPct val="85000"/>
              </a:lnSpc>
              <a:spcBef>
                <a:spcPct val="25000"/>
              </a:spcBef>
              <a:buClr>
                <a:srgbClr val="334049"/>
              </a:buClr>
              <a:buSzPct val="92000"/>
              <a:defRPr/>
            </a:pPr>
            <a:endParaRPr lang="en-US" sz="1300" b="1" dirty="0">
              <a:solidFill>
                <a:srgbClr val="FFFFFF"/>
              </a:solidFill>
              <a:latin typeface="Arial"/>
              <a:ea typeface="LF_Kai"/>
            </a:endParaRPr>
          </a:p>
        </p:txBody>
      </p:sp>
      <p:sp>
        <p:nvSpPr>
          <p:cNvPr id="35" name="Freeform 34"/>
          <p:cNvSpPr/>
          <p:nvPr/>
        </p:nvSpPr>
        <p:spPr bwMode="gray">
          <a:xfrm flipH="1">
            <a:off x="4553526" y="2575411"/>
            <a:ext cx="3687329" cy="1773331"/>
          </a:xfrm>
          <a:custGeom>
            <a:avLst/>
            <a:gdLst>
              <a:gd name="connsiteX0" fmla="*/ 2305050 w 4067175"/>
              <a:gd name="connsiteY0" fmla="*/ 0 h 2238375"/>
              <a:gd name="connsiteX1" fmla="*/ 4067175 w 4067175"/>
              <a:gd name="connsiteY1" fmla="*/ 2238375 h 2238375"/>
              <a:gd name="connsiteX2" fmla="*/ 0 w 4067175"/>
              <a:gd name="connsiteY2" fmla="*/ 952500 h 2238375"/>
              <a:gd name="connsiteX3" fmla="*/ 2305050 w 4067175"/>
              <a:gd name="connsiteY3" fmla="*/ 0 h 2238375"/>
              <a:gd name="connsiteX0" fmla="*/ 2282790 w 4044915"/>
              <a:gd name="connsiteY0" fmla="*/ 0 h 2238375"/>
              <a:gd name="connsiteX1" fmla="*/ 4044915 w 4044915"/>
              <a:gd name="connsiteY1" fmla="*/ 2238375 h 2238375"/>
              <a:gd name="connsiteX2" fmla="*/ 0 w 4044915"/>
              <a:gd name="connsiteY2" fmla="*/ 975701 h 2238375"/>
              <a:gd name="connsiteX3" fmla="*/ 2282790 w 4044915"/>
              <a:gd name="connsiteY3" fmla="*/ 0 h 2238375"/>
              <a:gd name="connsiteX0" fmla="*/ 2282791 w 4044916"/>
              <a:gd name="connsiteY0" fmla="*/ 0 h 2238375"/>
              <a:gd name="connsiteX1" fmla="*/ 4044916 w 4044916"/>
              <a:gd name="connsiteY1" fmla="*/ 2238375 h 2238375"/>
              <a:gd name="connsiteX2" fmla="*/ 0 w 4044916"/>
              <a:gd name="connsiteY2" fmla="*/ 1052227 h 2238375"/>
              <a:gd name="connsiteX3" fmla="*/ 2282791 w 4044916"/>
              <a:gd name="connsiteY3" fmla="*/ 0 h 2238375"/>
              <a:gd name="connsiteX0" fmla="*/ 2293126 w 4055251"/>
              <a:gd name="connsiteY0" fmla="*/ 0 h 2238375"/>
              <a:gd name="connsiteX1" fmla="*/ 4055251 w 4055251"/>
              <a:gd name="connsiteY1" fmla="*/ 2238375 h 2238375"/>
              <a:gd name="connsiteX2" fmla="*/ 0 w 4055251"/>
              <a:gd name="connsiteY2" fmla="*/ 978093 h 2238375"/>
              <a:gd name="connsiteX3" fmla="*/ 2293126 w 4055251"/>
              <a:gd name="connsiteY3" fmla="*/ 0 h 2238375"/>
              <a:gd name="connsiteX0" fmla="*/ 2307066 w 4055251"/>
              <a:gd name="connsiteY0" fmla="*/ 0 h 2228810"/>
              <a:gd name="connsiteX1" fmla="*/ 4055251 w 4055251"/>
              <a:gd name="connsiteY1" fmla="*/ 2228810 h 2228810"/>
              <a:gd name="connsiteX2" fmla="*/ 0 w 4055251"/>
              <a:gd name="connsiteY2" fmla="*/ 968528 h 2228810"/>
              <a:gd name="connsiteX3" fmla="*/ 2307066 w 4055251"/>
              <a:gd name="connsiteY3" fmla="*/ 0 h 2228810"/>
              <a:gd name="connsiteX0" fmla="*/ 2298321 w 4055251"/>
              <a:gd name="connsiteY0" fmla="*/ 0 h 1999233"/>
              <a:gd name="connsiteX1" fmla="*/ 4055251 w 4055251"/>
              <a:gd name="connsiteY1" fmla="*/ 1999233 h 1999233"/>
              <a:gd name="connsiteX2" fmla="*/ 0 w 4055251"/>
              <a:gd name="connsiteY2" fmla="*/ 738951 h 1999233"/>
              <a:gd name="connsiteX3" fmla="*/ 2298321 w 4055251"/>
              <a:gd name="connsiteY3" fmla="*/ 0 h 1999233"/>
              <a:gd name="connsiteX0" fmla="*/ 2295934 w 4052864"/>
              <a:gd name="connsiteY0" fmla="*/ 0 h 1999233"/>
              <a:gd name="connsiteX1" fmla="*/ 4052864 w 4052864"/>
              <a:gd name="connsiteY1" fmla="*/ 1999233 h 1999233"/>
              <a:gd name="connsiteX2" fmla="*/ 0 w 4052864"/>
              <a:gd name="connsiteY2" fmla="*/ 966136 h 1999233"/>
              <a:gd name="connsiteX3" fmla="*/ 2295934 w 4052864"/>
              <a:gd name="connsiteY3" fmla="*/ 0 h 1999233"/>
              <a:gd name="connsiteX0" fmla="*/ 2315014 w 4071944"/>
              <a:gd name="connsiteY0" fmla="*/ 0 h 1999233"/>
              <a:gd name="connsiteX1" fmla="*/ 4071944 w 4071944"/>
              <a:gd name="connsiteY1" fmla="*/ 1999233 h 1999233"/>
              <a:gd name="connsiteX2" fmla="*/ 0 w 4071944"/>
              <a:gd name="connsiteY2" fmla="*/ 908742 h 1999233"/>
              <a:gd name="connsiteX3" fmla="*/ 2315014 w 4071944"/>
              <a:gd name="connsiteY3" fmla="*/ 0 h 1999233"/>
              <a:gd name="connsiteX0" fmla="*/ 2305474 w 4062404"/>
              <a:gd name="connsiteY0" fmla="*/ 0 h 1999233"/>
              <a:gd name="connsiteX1" fmla="*/ 4062404 w 4062404"/>
              <a:gd name="connsiteY1" fmla="*/ 1999233 h 1999233"/>
              <a:gd name="connsiteX2" fmla="*/ 0 w 4062404"/>
              <a:gd name="connsiteY2" fmla="*/ 908742 h 1999233"/>
              <a:gd name="connsiteX3" fmla="*/ 2305474 w 4062404"/>
              <a:gd name="connsiteY3" fmla="*/ 0 h 1999233"/>
              <a:gd name="connsiteX0" fmla="*/ 2257775 w 4014705"/>
              <a:gd name="connsiteY0" fmla="*/ 0 h 1999233"/>
              <a:gd name="connsiteX1" fmla="*/ 4014705 w 4014705"/>
              <a:gd name="connsiteY1" fmla="*/ 1999233 h 1999233"/>
              <a:gd name="connsiteX2" fmla="*/ 0 w 4014705"/>
              <a:gd name="connsiteY2" fmla="*/ 908742 h 1999233"/>
              <a:gd name="connsiteX3" fmla="*/ 2257775 w 4014705"/>
              <a:gd name="connsiteY3" fmla="*/ 0 h 1999233"/>
              <a:gd name="connsiteX0" fmla="*/ 2295935 w 4052865"/>
              <a:gd name="connsiteY0" fmla="*/ 0 h 1999233"/>
              <a:gd name="connsiteX1" fmla="*/ 4052865 w 4052865"/>
              <a:gd name="connsiteY1" fmla="*/ 1999233 h 1999233"/>
              <a:gd name="connsiteX2" fmla="*/ 0 w 4052865"/>
              <a:gd name="connsiteY2" fmla="*/ 918308 h 1999233"/>
              <a:gd name="connsiteX3" fmla="*/ 2295935 w 4052865"/>
              <a:gd name="connsiteY3" fmla="*/ 0 h 1999233"/>
              <a:gd name="connsiteX0" fmla="*/ 2257775 w 4014705"/>
              <a:gd name="connsiteY0" fmla="*/ 0 h 1999233"/>
              <a:gd name="connsiteX1" fmla="*/ 4014705 w 4014705"/>
              <a:gd name="connsiteY1" fmla="*/ 1999233 h 1999233"/>
              <a:gd name="connsiteX2" fmla="*/ 0 w 4014705"/>
              <a:gd name="connsiteY2" fmla="*/ 908743 h 1999233"/>
              <a:gd name="connsiteX3" fmla="*/ 2257775 w 4014705"/>
              <a:gd name="connsiteY3" fmla="*/ 0 h 1999233"/>
              <a:gd name="connsiteX0" fmla="*/ 2305474 w 4062404"/>
              <a:gd name="connsiteY0" fmla="*/ 0 h 1999233"/>
              <a:gd name="connsiteX1" fmla="*/ 4062404 w 4062404"/>
              <a:gd name="connsiteY1" fmla="*/ 1999233 h 1999233"/>
              <a:gd name="connsiteX2" fmla="*/ 0 w 4062404"/>
              <a:gd name="connsiteY2" fmla="*/ 927874 h 1999233"/>
              <a:gd name="connsiteX3" fmla="*/ 2305474 w 4062404"/>
              <a:gd name="connsiteY3" fmla="*/ 0 h 1999233"/>
              <a:gd name="connsiteX0" fmla="*/ 2295934 w 4062404"/>
              <a:gd name="connsiteY0" fmla="*/ 0 h 1999233"/>
              <a:gd name="connsiteX1" fmla="*/ 4062404 w 4062404"/>
              <a:gd name="connsiteY1" fmla="*/ 1999233 h 1999233"/>
              <a:gd name="connsiteX2" fmla="*/ 0 w 4062404"/>
              <a:gd name="connsiteY2" fmla="*/ 927874 h 1999233"/>
              <a:gd name="connsiteX3" fmla="*/ 2295934 w 4062404"/>
              <a:gd name="connsiteY3" fmla="*/ 0 h 1999233"/>
              <a:gd name="connsiteX0" fmla="*/ 2300704 w 4062404"/>
              <a:gd name="connsiteY0" fmla="*/ 0 h 2004015"/>
              <a:gd name="connsiteX1" fmla="*/ 4062404 w 4062404"/>
              <a:gd name="connsiteY1" fmla="*/ 2004015 h 2004015"/>
              <a:gd name="connsiteX2" fmla="*/ 0 w 4062404"/>
              <a:gd name="connsiteY2" fmla="*/ 932656 h 2004015"/>
              <a:gd name="connsiteX3" fmla="*/ 2300704 w 4062404"/>
              <a:gd name="connsiteY3" fmla="*/ 0 h 2004015"/>
              <a:gd name="connsiteX0" fmla="*/ 2295933 w 4062404"/>
              <a:gd name="connsiteY0" fmla="*/ 0 h 2018363"/>
              <a:gd name="connsiteX1" fmla="*/ 4062404 w 4062404"/>
              <a:gd name="connsiteY1" fmla="*/ 2018363 h 2018363"/>
              <a:gd name="connsiteX2" fmla="*/ 0 w 4062404"/>
              <a:gd name="connsiteY2" fmla="*/ 947004 h 2018363"/>
              <a:gd name="connsiteX3" fmla="*/ 2295933 w 4062404"/>
              <a:gd name="connsiteY3" fmla="*/ 0 h 2018363"/>
            </a:gdLst>
            <a:ahLst/>
            <a:cxnLst>
              <a:cxn ang="0">
                <a:pos x="connsiteX0" y="connsiteY0"/>
              </a:cxn>
              <a:cxn ang="0">
                <a:pos x="connsiteX1" y="connsiteY1"/>
              </a:cxn>
              <a:cxn ang="0">
                <a:pos x="connsiteX2" y="connsiteY2"/>
              </a:cxn>
              <a:cxn ang="0">
                <a:pos x="connsiteX3" y="connsiteY3"/>
              </a:cxn>
            </a:cxnLst>
            <a:rect l="l" t="t" r="r" b="b"/>
            <a:pathLst>
              <a:path w="4062404" h="2018363">
                <a:moveTo>
                  <a:pt x="2295933" y="0"/>
                </a:moveTo>
                <a:lnTo>
                  <a:pt x="4062404" y="2018363"/>
                </a:lnTo>
                <a:lnTo>
                  <a:pt x="0" y="947004"/>
                </a:lnTo>
                <a:lnTo>
                  <a:pt x="2295933" y="0"/>
                </a:lnTo>
                <a:close/>
              </a:path>
            </a:pathLst>
          </a:custGeom>
          <a:solidFill>
            <a:srgbClr val="2F5265">
              <a:alpha val="12000"/>
            </a:srgbClr>
          </a:solidFill>
          <a:ln w="25400">
            <a:noFill/>
            <a:miter lim="800000"/>
            <a:headEnd/>
            <a:tailEnd/>
          </a:ln>
          <a:effectLst>
            <a:innerShdw blurRad="63500" dist="50800" dir="2700000">
              <a:prstClr val="black">
                <a:alpha val="50000"/>
              </a:prstClr>
            </a:innerShdw>
          </a:effectLst>
        </p:spPr>
        <p:txBody>
          <a:bodyPr lIns="24609" tIns="24609" rIns="24609" bIns="24609" anchor="ctr" anchorCtr="1"/>
          <a:lstStyle/>
          <a:p>
            <a:pPr marL="1425" lvl="1" algn="ctr" defTabSz="914394" eaLnBrk="0" hangingPunct="0">
              <a:lnSpc>
                <a:spcPct val="85000"/>
              </a:lnSpc>
              <a:spcBef>
                <a:spcPct val="25000"/>
              </a:spcBef>
              <a:buClr>
                <a:srgbClr val="334049"/>
              </a:buClr>
              <a:buSzPct val="92000"/>
              <a:defRPr/>
            </a:pPr>
            <a:endParaRPr lang="en-US" sz="1300" b="1" dirty="0">
              <a:solidFill>
                <a:srgbClr val="FFFFFF"/>
              </a:solidFill>
              <a:latin typeface="Arial"/>
              <a:ea typeface="LF_Kai"/>
            </a:endParaRPr>
          </a:p>
        </p:txBody>
      </p:sp>
      <p:sp>
        <p:nvSpPr>
          <p:cNvPr id="36" name="Freeform 35"/>
          <p:cNvSpPr/>
          <p:nvPr/>
        </p:nvSpPr>
        <p:spPr bwMode="gray">
          <a:xfrm>
            <a:off x="871245" y="2533389"/>
            <a:ext cx="3692382" cy="1815354"/>
          </a:xfrm>
          <a:custGeom>
            <a:avLst/>
            <a:gdLst>
              <a:gd name="connsiteX0" fmla="*/ 2305050 w 4067175"/>
              <a:gd name="connsiteY0" fmla="*/ 0 h 2238375"/>
              <a:gd name="connsiteX1" fmla="*/ 4067175 w 4067175"/>
              <a:gd name="connsiteY1" fmla="*/ 2238375 h 2238375"/>
              <a:gd name="connsiteX2" fmla="*/ 0 w 4067175"/>
              <a:gd name="connsiteY2" fmla="*/ 952500 h 2238375"/>
              <a:gd name="connsiteX3" fmla="*/ 2305050 w 4067175"/>
              <a:gd name="connsiteY3" fmla="*/ 0 h 2238375"/>
              <a:gd name="connsiteX0" fmla="*/ 2282790 w 4044915"/>
              <a:gd name="connsiteY0" fmla="*/ 0 h 2238375"/>
              <a:gd name="connsiteX1" fmla="*/ 4044915 w 4044915"/>
              <a:gd name="connsiteY1" fmla="*/ 2238375 h 2238375"/>
              <a:gd name="connsiteX2" fmla="*/ 0 w 4044915"/>
              <a:gd name="connsiteY2" fmla="*/ 975701 h 2238375"/>
              <a:gd name="connsiteX3" fmla="*/ 2282790 w 4044915"/>
              <a:gd name="connsiteY3" fmla="*/ 0 h 2238375"/>
              <a:gd name="connsiteX0" fmla="*/ 2282791 w 4044916"/>
              <a:gd name="connsiteY0" fmla="*/ 0 h 2238375"/>
              <a:gd name="connsiteX1" fmla="*/ 4044916 w 4044916"/>
              <a:gd name="connsiteY1" fmla="*/ 2238375 h 2238375"/>
              <a:gd name="connsiteX2" fmla="*/ 0 w 4044916"/>
              <a:gd name="connsiteY2" fmla="*/ 1052227 h 2238375"/>
              <a:gd name="connsiteX3" fmla="*/ 2282791 w 4044916"/>
              <a:gd name="connsiteY3" fmla="*/ 0 h 2238375"/>
              <a:gd name="connsiteX0" fmla="*/ 2293126 w 4055251"/>
              <a:gd name="connsiteY0" fmla="*/ 0 h 2238375"/>
              <a:gd name="connsiteX1" fmla="*/ 4055251 w 4055251"/>
              <a:gd name="connsiteY1" fmla="*/ 2238375 h 2238375"/>
              <a:gd name="connsiteX2" fmla="*/ 0 w 4055251"/>
              <a:gd name="connsiteY2" fmla="*/ 978093 h 2238375"/>
              <a:gd name="connsiteX3" fmla="*/ 2293126 w 4055251"/>
              <a:gd name="connsiteY3" fmla="*/ 0 h 2238375"/>
              <a:gd name="connsiteX0" fmla="*/ 2307066 w 4055251"/>
              <a:gd name="connsiteY0" fmla="*/ 0 h 2228810"/>
              <a:gd name="connsiteX1" fmla="*/ 4055251 w 4055251"/>
              <a:gd name="connsiteY1" fmla="*/ 2228810 h 2228810"/>
              <a:gd name="connsiteX2" fmla="*/ 0 w 4055251"/>
              <a:gd name="connsiteY2" fmla="*/ 968528 h 2228810"/>
              <a:gd name="connsiteX3" fmla="*/ 2307066 w 4055251"/>
              <a:gd name="connsiteY3" fmla="*/ 0 h 2228810"/>
              <a:gd name="connsiteX0" fmla="*/ 2290371 w 4055251"/>
              <a:gd name="connsiteY0" fmla="*/ 0 h 1999233"/>
              <a:gd name="connsiteX1" fmla="*/ 4055251 w 4055251"/>
              <a:gd name="connsiteY1" fmla="*/ 1999233 h 1999233"/>
              <a:gd name="connsiteX2" fmla="*/ 0 w 4055251"/>
              <a:gd name="connsiteY2" fmla="*/ 738951 h 1999233"/>
              <a:gd name="connsiteX3" fmla="*/ 2290371 w 4055251"/>
              <a:gd name="connsiteY3" fmla="*/ 0 h 1999233"/>
              <a:gd name="connsiteX0" fmla="*/ 2299115 w 4055251"/>
              <a:gd name="connsiteY0" fmla="*/ 0 h 1989667"/>
              <a:gd name="connsiteX1" fmla="*/ 4055251 w 4055251"/>
              <a:gd name="connsiteY1" fmla="*/ 1989667 h 1989667"/>
              <a:gd name="connsiteX2" fmla="*/ 0 w 4055251"/>
              <a:gd name="connsiteY2" fmla="*/ 729385 h 1989667"/>
              <a:gd name="connsiteX3" fmla="*/ 2299115 w 4055251"/>
              <a:gd name="connsiteY3" fmla="*/ 0 h 1989667"/>
              <a:gd name="connsiteX0" fmla="*/ 2302295 w 4058431"/>
              <a:gd name="connsiteY0" fmla="*/ 0 h 1989667"/>
              <a:gd name="connsiteX1" fmla="*/ 4058431 w 4058431"/>
              <a:gd name="connsiteY1" fmla="*/ 1989667 h 1989667"/>
              <a:gd name="connsiteX2" fmla="*/ 0 w 4058431"/>
              <a:gd name="connsiteY2" fmla="*/ 955774 h 1989667"/>
              <a:gd name="connsiteX3" fmla="*/ 2302295 w 4058431"/>
              <a:gd name="connsiteY3" fmla="*/ 0 h 1989667"/>
              <a:gd name="connsiteX0" fmla="*/ 2245056 w 4001192"/>
              <a:gd name="connsiteY0" fmla="*/ 0 h 1989667"/>
              <a:gd name="connsiteX1" fmla="*/ 4001192 w 4001192"/>
              <a:gd name="connsiteY1" fmla="*/ 1989667 h 1989667"/>
              <a:gd name="connsiteX2" fmla="*/ 0 w 4001192"/>
              <a:gd name="connsiteY2" fmla="*/ 879248 h 1989667"/>
              <a:gd name="connsiteX3" fmla="*/ 2245056 w 4001192"/>
              <a:gd name="connsiteY3" fmla="*/ 0 h 1989667"/>
              <a:gd name="connsiteX0" fmla="*/ 2311835 w 4067971"/>
              <a:gd name="connsiteY0" fmla="*/ 0 h 1989667"/>
              <a:gd name="connsiteX1" fmla="*/ 4067971 w 4067971"/>
              <a:gd name="connsiteY1" fmla="*/ 1989667 h 1989667"/>
              <a:gd name="connsiteX2" fmla="*/ 0 w 4067971"/>
              <a:gd name="connsiteY2" fmla="*/ 869682 h 1989667"/>
              <a:gd name="connsiteX3" fmla="*/ 2311835 w 4067971"/>
              <a:gd name="connsiteY3" fmla="*/ 0 h 1989667"/>
              <a:gd name="connsiteX0" fmla="*/ 2302295 w 4067971"/>
              <a:gd name="connsiteY0" fmla="*/ 0 h 2066193"/>
              <a:gd name="connsiteX1" fmla="*/ 4067971 w 4067971"/>
              <a:gd name="connsiteY1" fmla="*/ 2066193 h 2066193"/>
              <a:gd name="connsiteX2" fmla="*/ 0 w 4067971"/>
              <a:gd name="connsiteY2" fmla="*/ 946208 h 2066193"/>
              <a:gd name="connsiteX3" fmla="*/ 2302295 w 4067971"/>
              <a:gd name="connsiteY3" fmla="*/ 0 h 2066193"/>
            </a:gdLst>
            <a:ahLst/>
            <a:cxnLst>
              <a:cxn ang="0">
                <a:pos x="connsiteX0" y="connsiteY0"/>
              </a:cxn>
              <a:cxn ang="0">
                <a:pos x="connsiteX1" y="connsiteY1"/>
              </a:cxn>
              <a:cxn ang="0">
                <a:pos x="connsiteX2" y="connsiteY2"/>
              </a:cxn>
              <a:cxn ang="0">
                <a:pos x="connsiteX3" y="connsiteY3"/>
              </a:cxn>
            </a:cxnLst>
            <a:rect l="l" t="t" r="r" b="b"/>
            <a:pathLst>
              <a:path w="4067971" h="2066193">
                <a:moveTo>
                  <a:pt x="2302295" y="0"/>
                </a:moveTo>
                <a:lnTo>
                  <a:pt x="4067971" y="2066193"/>
                </a:lnTo>
                <a:lnTo>
                  <a:pt x="0" y="946208"/>
                </a:lnTo>
                <a:lnTo>
                  <a:pt x="2302295" y="0"/>
                </a:lnTo>
                <a:close/>
              </a:path>
            </a:pathLst>
          </a:custGeom>
          <a:solidFill>
            <a:srgbClr val="2F5265">
              <a:alpha val="12000"/>
            </a:srgbClr>
          </a:solidFill>
          <a:ln w="25400">
            <a:noFill/>
            <a:miter lim="800000"/>
            <a:headEnd/>
            <a:tailEnd/>
          </a:ln>
          <a:effectLst>
            <a:innerShdw blurRad="63500" dist="50800" dir="2700000">
              <a:prstClr val="black">
                <a:alpha val="50000"/>
              </a:prstClr>
            </a:innerShdw>
          </a:effectLst>
        </p:spPr>
        <p:txBody>
          <a:bodyPr lIns="24609" tIns="24609" rIns="24609" bIns="24609" anchor="ctr" anchorCtr="1"/>
          <a:lstStyle/>
          <a:p>
            <a:pPr marL="1425" lvl="1" algn="ctr" defTabSz="914394" eaLnBrk="0" hangingPunct="0">
              <a:lnSpc>
                <a:spcPct val="85000"/>
              </a:lnSpc>
              <a:spcBef>
                <a:spcPct val="25000"/>
              </a:spcBef>
              <a:buClr>
                <a:srgbClr val="334049"/>
              </a:buClr>
              <a:buSzPct val="92000"/>
              <a:defRPr/>
            </a:pPr>
            <a:endParaRPr lang="en-US" sz="1300" b="1" dirty="0">
              <a:solidFill>
                <a:srgbClr val="FFFFFF"/>
              </a:solidFill>
              <a:latin typeface="Arial"/>
              <a:ea typeface="LF_Kai"/>
            </a:endParaRPr>
          </a:p>
        </p:txBody>
      </p:sp>
      <p:sp>
        <p:nvSpPr>
          <p:cNvPr id="38" name="Rectangle 42"/>
          <p:cNvSpPr>
            <a:spLocks noChangeArrowheads="1"/>
          </p:cNvSpPr>
          <p:nvPr/>
        </p:nvSpPr>
        <p:spPr bwMode="gray">
          <a:xfrm>
            <a:off x="5586482" y="4379260"/>
            <a:ext cx="2160000" cy="1384806"/>
          </a:xfrm>
          <a:prstGeom prst="rect">
            <a:avLst/>
          </a:prstGeom>
          <a:solidFill>
            <a:srgbClr val="F68837"/>
          </a:solidFill>
          <a:ln>
            <a:noFill/>
            <a:headEnd/>
            <a:tailEnd/>
          </a:ln>
        </p:spPr>
        <p:style>
          <a:lnRef idx="2">
            <a:schemeClr val="accent5"/>
          </a:lnRef>
          <a:fillRef idx="1">
            <a:schemeClr val="lt1"/>
          </a:fillRef>
          <a:effectRef idx="0">
            <a:schemeClr val="accent5"/>
          </a:effectRef>
          <a:fontRef idx="minor">
            <a:schemeClr val="dk1"/>
          </a:fontRef>
        </p:style>
        <p:txBody>
          <a:bodyPr lIns="82030" tIns="41015" rIns="82030" bIns="41015" anchor="ctr" anchorCtr="1"/>
          <a:lstStyle/>
          <a:p>
            <a:pPr algn="ctr" defTabSz="914394" eaLnBrk="0" hangingPunct="0">
              <a:lnSpc>
                <a:spcPct val="85000"/>
              </a:lnSpc>
              <a:spcBef>
                <a:spcPct val="25000"/>
              </a:spcBef>
              <a:buClr>
                <a:srgbClr val="2D4B6F"/>
              </a:buClr>
              <a:buSzPct val="100000"/>
              <a:defRPr/>
            </a:pPr>
            <a:r>
              <a:rPr lang="en-US" sz="1400" b="1" dirty="0">
                <a:solidFill>
                  <a:srgbClr val="FFFFFF"/>
                </a:solidFill>
                <a:latin typeface="Arial"/>
                <a:ea typeface="LF_Kai"/>
              </a:rPr>
              <a:t>Growth in </a:t>
            </a:r>
            <a:br>
              <a:rPr lang="en-US" sz="1400" b="1" dirty="0">
                <a:solidFill>
                  <a:srgbClr val="FFFFFF"/>
                </a:solidFill>
                <a:latin typeface="Arial"/>
                <a:ea typeface="LF_Kai"/>
              </a:rPr>
            </a:br>
            <a:r>
              <a:rPr lang="en-US" sz="1400" b="1" dirty="0">
                <a:solidFill>
                  <a:srgbClr val="FFFFFF"/>
                </a:solidFill>
                <a:latin typeface="Arial"/>
                <a:ea typeface="LF_Kai"/>
              </a:rPr>
              <a:t>Emerging </a:t>
            </a:r>
            <a:r>
              <a:rPr lang="en-US" sz="1400" b="1" dirty="0" smtClean="0">
                <a:solidFill>
                  <a:srgbClr val="FFFFFF"/>
                </a:solidFill>
                <a:latin typeface="Arial"/>
                <a:ea typeface="LF_Kai"/>
              </a:rPr>
              <a:t>Markets</a:t>
            </a:r>
          </a:p>
          <a:p>
            <a:pPr algn="ctr" defTabSz="914394" eaLnBrk="0" hangingPunct="0">
              <a:lnSpc>
                <a:spcPct val="85000"/>
              </a:lnSpc>
              <a:spcBef>
                <a:spcPct val="25000"/>
              </a:spcBef>
              <a:buClr>
                <a:srgbClr val="2D4B6F"/>
              </a:buClr>
              <a:buSzPct val="100000"/>
              <a:defRPr/>
            </a:pPr>
            <a:r>
              <a:rPr lang="en-US" altLang="zh-CN" sz="1400" b="0" i="1" dirty="0">
                <a:solidFill>
                  <a:srgbClr val="FFFFFF"/>
                </a:solidFill>
                <a:latin typeface="Arial"/>
                <a:ea typeface="LF_Kai"/>
              </a:rPr>
              <a:t>through </a:t>
            </a:r>
            <a:r>
              <a:rPr lang="en-US" altLang="zh-CN" sz="1400" b="0" i="1" dirty="0" smtClean="0">
                <a:solidFill>
                  <a:srgbClr val="FFFFFF"/>
                </a:solidFill>
                <a:latin typeface="Arial"/>
                <a:ea typeface="LF_Kai"/>
              </a:rPr>
              <a:t>geographies,  new vertical markets and channel expansion</a:t>
            </a:r>
            <a:endParaRPr lang="en-US" sz="1400" b="0" i="1" dirty="0">
              <a:solidFill>
                <a:srgbClr val="FFFFFF"/>
              </a:solidFill>
              <a:latin typeface="Arial"/>
              <a:ea typeface="LF_Kai"/>
            </a:endParaRPr>
          </a:p>
        </p:txBody>
      </p:sp>
      <p:sp>
        <p:nvSpPr>
          <p:cNvPr id="40" name="Rectangle 25"/>
          <p:cNvSpPr>
            <a:spLocks noChangeArrowheads="1"/>
          </p:cNvSpPr>
          <p:nvPr/>
        </p:nvSpPr>
        <p:spPr bwMode="gray">
          <a:xfrm>
            <a:off x="714610" y="1933204"/>
            <a:ext cx="2289918" cy="1440000"/>
          </a:xfrm>
          <a:prstGeom prst="rect">
            <a:avLst/>
          </a:prstGeom>
          <a:solidFill>
            <a:srgbClr val="F68837"/>
          </a:solidFill>
          <a:ln>
            <a:noFill/>
            <a:headEnd/>
            <a:tailEnd/>
          </a:ln>
        </p:spPr>
        <p:style>
          <a:lnRef idx="2">
            <a:schemeClr val="accent5"/>
          </a:lnRef>
          <a:fillRef idx="1">
            <a:schemeClr val="lt1"/>
          </a:fillRef>
          <a:effectRef idx="0">
            <a:schemeClr val="accent5"/>
          </a:effectRef>
          <a:fontRef idx="minor">
            <a:schemeClr val="dk1"/>
          </a:fontRef>
        </p:style>
        <p:txBody>
          <a:bodyPr lIns="82030" tIns="41015" rIns="82030" bIns="41015" anchor="ctr" anchorCtr="1"/>
          <a:lstStyle/>
          <a:p>
            <a:pPr algn="ctr" defTabSz="914394" eaLnBrk="0" hangingPunct="0">
              <a:lnSpc>
                <a:spcPct val="85000"/>
              </a:lnSpc>
              <a:spcBef>
                <a:spcPct val="25000"/>
              </a:spcBef>
              <a:buClr>
                <a:srgbClr val="2D4B6F"/>
              </a:buClr>
              <a:buSzPct val="100000"/>
              <a:defRPr/>
            </a:pPr>
            <a:r>
              <a:rPr lang="en-US" sz="1400" b="1" dirty="0">
                <a:solidFill>
                  <a:srgbClr val="FFFFFF"/>
                </a:solidFill>
                <a:latin typeface="Arial"/>
                <a:ea typeface="LF_Kai"/>
              </a:rPr>
              <a:t>Opportunistic </a:t>
            </a:r>
            <a:r>
              <a:rPr lang="en-US" sz="1400" b="1" dirty="0" smtClean="0">
                <a:solidFill>
                  <a:srgbClr val="FFFFFF"/>
                </a:solidFill>
                <a:latin typeface="Arial"/>
                <a:ea typeface="LF_Kai"/>
              </a:rPr>
              <a:t>Acquisitions</a:t>
            </a:r>
          </a:p>
          <a:p>
            <a:pPr algn="ctr" defTabSz="914394" eaLnBrk="0" hangingPunct="0">
              <a:lnSpc>
                <a:spcPct val="85000"/>
              </a:lnSpc>
              <a:spcBef>
                <a:spcPct val="25000"/>
              </a:spcBef>
              <a:buClr>
                <a:srgbClr val="2D4B6F"/>
              </a:buClr>
              <a:buSzPct val="100000"/>
              <a:defRPr/>
            </a:pPr>
            <a:r>
              <a:rPr lang="en-US" sz="1400" b="0" i="1" dirty="0" smtClean="0">
                <a:solidFill>
                  <a:srgbClr val="FFFFFF"/>
                </a:solidFill>
                <a:latin typeface="Arial"/>
                <a:ea typeface="LF_Kai"/>
              </a:rPr>
              <a:t>to gain growth in mid end segment in China</a:t>
            </a:r>
          </a:p>
        </p:txBody>
      </p:sp>
      <p:sp>
        <p:nvSpPr>
          <p:cNvPr id="41" name="Rectangle 2"/>
          <p:cNvSpPr>
            <a:spLocks noChangeArrowheads="1"/>
          </p:cNvSpPr>
          <p:nvPr/>
        </p:nvSpPr>
        <p:spPr bwMode="gray">
          <a:xfrm>
            <a:off x="3508671" y="1247465"/>
            <a:ext cx="2160000" cy="1396563"/>
          </a:xfrm>
          <a:prstGeom prst="rect">
            <a:avLst/>
          </a:prstGeom>
          <a:solidFill>
            <a:srgbClr val="F68837"/>
          </a:solidFill>
          <a:ln>
            <a:noFill/>
            <a:headEnd/>
            <a:tailEnd/>
          </a:ln>
        </p:spPr>
        <p:style>
          <a:lnRef idx="2">
            <a:schemeClr val="accent5"/>
          </a:lnRef>
          <a:fillRef idx="1">
            <a:schemeClr val="lt1"/>
          </a:fillRef>
          <a:effectRef idx="0">
            <a:schemeClr val="accent5"/>
          </a:effectRef>
          <a:fontRef idx="minor">
            <a:schemeClr val="dk1"/>
          </a:fontRef>
        </p:style>
        <p:txBody>
          <a:bodyPr lIns="82030" tIns="41015" rIns="82030" bIns="41015" anchor="ctr" anchorCtr="1"/>
          <a:lstStyle/>
          <a:p>
            <a:pPr algn="ctr" defTabSz="914394" eaLnBrk="0" hangingPunct="0">
              <a:spcBef>
                <a:spcPts val="0"/>
              </a:spcBef>
              <a:spcAft>
                <a:spcPts val="0"/>
              </a:spcAft>
              <a:buClr>
                <a:srgbClr val="2D4B6F"/>
              </a:buClr>
              <a:buSzPct val="100000"/>
              <a:defRPr/>
            </a:pPr>
            <a:r>
              <a:rPr lang="en-US" sz="1400" b="1" dirty="0">
                <a:solidFill>
                  <a:srgbClr val="FFFFFF"/>
                </a:solidFill>
                <a:latin typeface="Arial"/>
                <a:ea typeface="LF_Kai"/>
              </a:rPr>
              <a:t>Expand </a:t>
            </a:r>
            <a:r>
              <a:rPr lang="en-US" sz="1400" b="1" dirty="0" smtClean="0">
                <a:solidFill>
                  <a:srgbClr val="FFFFFF"/>
                </a:solidFill>
                <a:latin typeface="Arial"/>
                <a:ea typeface="LF_Kai"/>
              </a:rPr>
              <a:t>in </a:t>
            </a:r>
            <a:r>
              <a:rPr lang="en-US" sz="1400" b="1" dirty="0">
                <a:solidFill>
                  <a:srgbClr val="FFFFFF"/>
                </a:solidFill>
                <a:latin typeface="Arial"/>
                <a:ea typeface="LF_Kai"/>
              </a:rPr>
              <a:t/>
            </a:r>
            <a:br>
              <a:rPr lang="en-US" sz="1400" b="1" dirty="0">
                <a:solidFill>
                  <a:srgbClr val="FFFFFF"/>
                </a:solidFill>
                <a:latin typeface="Arial"/>
                <a:ea typeface="LF_Kai"/>
              </a:rPr>
            </a:br>
            <a:r>
              <a:rPr lang="en-US" sz="1400" b="1" dirty="0">
                <a:solidFill>
                  <a:srgbClr val="FFFFFF"/>
                </a:solidFill>
                <a:latin typeface="Arial"/>
                <a:ea typeface="LF_Kai"/>
              </a:rPr>
              <a:t>Core </a:t>
            </a:r>
            <a:r>
              <a:rPr lang="en-US" sz="1400" b="1" dirty="0" smtClean="0">
                <a:solidFill>
                  <a:srgbClr val="FFFFFF"/>
                </a:solidFill>
                <a:latin typeface="Arial"/>
                <a:ea typeface="LF_Kai"/>
              </a:rPr>
              <a:t>Markets</a:t>
            </a:r>
          </a:p>
          <a:p>
            <a:pPr algn="ctr" defTabSz="914394" eaLnBrk="0" hangingPunct="0">
              <a:spcBef>
                <a:spcPts val="0"/>
              </a:spcBef>
              <a:spcAft>
                <a:spcPts val="0"/>
              </a:spcAft>
              <a:buClr>
                <a:srgbClr val="2D4B6F"/>
              </a:buClr>
              <a:buSzPct val="100000"/>
              <a:defRPr/>
            </a:pPr>
            <a:r>
              <a:rPr lang="en-US" altLang="zh-CN" sz="1400" b="0" i="1" dirty="0" smtClean="0">
                <a:solidFill>
                  <a:srgbClr val="FFFFFF"/>
                </a:solidFill>
                <a:latin typeface="Arial"/>
                <a:ea typeface="LF_Kai"/>
              </a:rPr>
              <a:t>by establishing </a:t>
            </a:r>
          </a:p>
          <a:p>
            <a:pPr algn="ctr" defTabSz="914394" eaLnBrk="0" hangingPunct="0">
              <a:spcBef>
                <a:spcPts val="0"/>
              </a:spcBef>
              <a:spcAft>
                <a:spcPts val="0"/>
              </a:spcAft>
              <a:buClr>
                <a:srgbClr val="2D4B6F"/>
              </a:buClr>
              <a:buSzPct val="100000"/>
              <a:defRPr/>
            </a:pPr>
            <a:r>
              <a:rPr lang="en-US" altLang="zh-CN" sz="1400" b="0" i="1" dirty="0" smtClean="0">
                <a:solidFill>
                  <a:srgbClr val="FFFFFF"/>
                </a:solidFill>
                <a:latin typeface="Arial"/>
                <a:ea typeface="LF_Kai"/>
              </a:rPr>
              <a:t>thought leadership across the region</a:t>
            </a:r>
            <a:endParaRPr lang="en-US" sz="1400" b="0" i="1" dirty="0">
              <a:solidFill>
                <a:srgbClr val="FFFFFF"/>
              </a:solidFill>
              <a:latin typeface="Arial"/>
              <a:ea typeface="LF_Kai"/>
            </a:endParaRPr>
          </a:p>
        </p:txBody>
      </p:sp>
      <p:sp>
        <p:nvSpPr>
          <p:cNvPr id="42" name="Rectangle 21"/>
          <p:cNvSpPr>
            <a:spLocks noChangeArrowheads="1"/>
          </p:cNvSpPr>
          <p:nvPr/>
        </p:nvSpPr>
        <p:spPr bwMode="gray">
          <a:xfrm>
            <a:off x="1174924" y="4386843"/>
            <a:ext cx="2160000" cy="1367874"/>
          </a:xfrm>
          <a:prstGeom prst="rect">
            <a:avLst/>
          </a:prstGeom>
          <a:solidFill>
            <a:srgbClr val="F68837"/>
          </a:solidFill>
          <a:ln>
            <a:noFill/>
            <a:headEnd/>
            <a:tailEnd/>
          </a:ln>
        </p:spPr>
        <p:style>
          <a:lnRef idx="2">
            <a:schemeClr val="accent5"/>
          </a:lnRef>
          <a:fillRef idx="1">
            <a:schemeClr val="lt1"/>
          </a:fillRef>
          <a:effectRef idx="0">
            <a:schemeClr val="accent5"/>
          </a:effectRef>
          <a:fontRef idx="minor">
            <a:schemeClr val="dk1"/>
          </a:fontRef>
        </p:style>
        <p:txBody>
          <a:bodyPr lIns="82030" tIns="41015" rIns="82030" bIns="41015" anchor="ctr" anchorCtr="1"/>
          <a:lstStyle/>
          <a:p>
            <a:pPr algn="ctr" defTabSz="914394" eaLnBrk="0" hangingPunct="0">
              <a:lnSpc>
                <a:spcPct val="85000"/>
              </a:lnSpc>
              <a:spcBef>
                <a:spcPct val="25000"/>
              </a:spcBef>
              <a:buClr>
                <a:srgbClr val="2D4B6F"/>
              </a:buClr>
              <a:buSzPct val="100000"/>
              <a:defRPr/>
            </a:pPr>
            <a:r>
              <a:rPr lang="en-US" sz="1400" b="1" dirty="0">
                <a:solidFill>
                  <a:srgbClr val="FFFFFF"/>
                </a:solidFill>
                <a:latin typeface="Arial"/>
                <a:ea typeface="LF_Kai"/>
              </a:rPr>
              <a:t>Operational </a:t>
            </a:r>
            <a:br>
              <a:rPr lang="en-US" sz="1400" b="1" dirty="0">
                <a:solidFill>
                  <a:srgbClr val="FFFFFF"/>
                </a:solidFill>
                <a:latin typeface="Arial"/>
                <a:ea typeface="LF_Kai"/>
              </a:rPr>
            </a:br>
            <a:r>
              <a:rPr lang="en-US" sz="1400" b="1" dirty="0" smtClean="0">
                <a:solidFill>
                  <a:srgbClr val="FFFFFF"/>
                </a:solidFill>
                <a:latin typeface="Arial"/>
                <a:ea typeface="LF_Kai"/>
              </a:rPr>
              <a:t>Excellence</a:t>
            </a:r>
          </a:p>
          <a:p>
            <a:pPr algn="ctr" defTabSz="914394" eaLnBrk="0" hangingPunct="0">
              <a:lnSpc>
                <a:spcPct val="85000"/>
              </a:lnSpc>
              <a:spcBef>
                <a:spcPct val="25000"/>
              </a:spcBef>
              <a:buClr>
                <a:srgbClr val="2D4B6F"/>
              </a:buClr>
              <a:buSzPct val="100000"/>
              <a:defRPr/>
            </a:pPr>
            <a:r>
              <a:rPr lang="en-US" sz="1400" b="0" i="1" dirty="0" smtClean="0">
                <a:solidFill>
                  <a:srgbClr val="FFFFFF"/>
                </a:solidFill>
                <a:latin typeface="Arial"/>
                <a:ea typeface="LF_Kai"/>
              </a:rPr>
              <a:t>to achieve </a:t>
            </a:r>
            <a:r>
              <a:rPr lang="en-US" altLang="zh-CN" sz="1400" b="0" i="1" dirty="0" smtClean="0">
                <a:solidFill>
                  <a:srgbClr val="FFFFFF"/>
                </a:solidFill>
                <a:latin typeface="Arial"/>
                <a:ea typeface="LF_Kai"/>
              </a:rPr>
              <a:t>productivity and margin improvement</a:t>
            </a:r>
            <a:endParaRPr lang="en-US" sz="1400" b="0" i="1" dirty="0" smtClean="0">
              <a:solidFill>
                <a:srgbClr val="FFFFFF"/>
              </a:solidFill>
              <a:latin typeface="Arial"/>
              <a:ea typeface="LF_Kai"/>
            </a:endParaRPr>
          </a:p>
        </p:txBody>
      </p:sp>
      <p:cxnSp>
        <p:nvCxnSpPr>
          <p:cNvPr id="50" name="Straight Connector 49"/>
          <p:cNvCxnSpPr/>
          <p:nvPr/>
        </p:nvCxnSpPr>
        <p:spPr bwMode="gray">
          <a:xfrm>
            <a:off x="2967251" y="3361592"/>
            <a:ext cx="2619231" cy="1518368"/>
          </a:xfrm>
          <a:prstGeom prst="line">
            <a:avLst/>
          </a:prstGeom>
          <a:noFill/>
          <a:ln w="25400" cap="flat" cmpd="sng" algn="ctr">
            <a:solidFill>
              <a:schemeClr val="bg1"/>
            </a:solidFill>
            <a:prstDash val="solid"/>
            <a:round/>
            <a:headEnd type="none" w="med" len="med"/>
            <a:tailEnd type="none" w="med" len="med"/>
          </a:ln>
          <a:effectLst/>
        </p:spPr>
      </p:cxnSp>
      <p:cxnSp>
        <p:nvCxnSpPr>
          <p:cNvPr id="51" name="Straight Connector 50"/>
          <p:cNvCxnSpPr/>
          <p:nvPr/>
        </p:nvCxnSpPr>
        <p:spPr bwMode="gray">
          <a:xfrm flipH="1">
            <a:off x="3355327" y="3441066"/>
            <a:ext cx="2792196" cy="1441693"/>
          </a:xfrm>
          <a:prstGeom prst="line">
            <a:avLst/>
          </a:prstGeom>
          <a:noFill/>
          <a:ln w="25400" cap="flat" cmpd="sng" algn="ctr">
            <a:solidFill>
              <a:schemeClr val="bg1"/>
            </a:solidFill>
            <a:prstDash val="solid"/>
            <a:round/>
            <a:headEnd type="none" w="med" len="med"/>
            <a:tailEnd type="none" w="med" len="med"/>
          </a:ln>
          <a:effectLst/>
        </p:spPr>
      </p:cxnSp>
      <p:sp>
        <p:nvSpPr>
          <p:cNvPr id="37" name="Oval 36"/>
          <p:cNvSpPr/>
          <p:nvPr/>
        </p:nvSpPr>
        <p:spPr bwMode="gray">
          <a:xfrm>
            <a:off x="3696274" y="3124955"/>
            <a:ext cx="1731818" cy="1680882"/>
          </a:xfrm>
          <a:prstGeom prst="ellipse">
            <a:avLst/>
          </a:prstGeom>
          <a:solidFill>
            <a:schemeClr val="bg1"/>
          </a:solidFill>
          <a:ln w="9525" cap="flat" cmpd="sng" algn="ctr">
            <a:noFill/>
            <a:prstDash val="solid"/>
            <a:round/>
            <a:headEnd type="none" w="med" len="med"/>
            <a:tailEnd type="none" w="med" len="med"/>
          </a:ln>
          <a:effectLst/>
        </p:spPr>
        <p:txBody>
          <a:bodyPr vert="horz" wrap="none" lIns="41020" tIns="41020" rIns="41020" bIns="41020" numCol="1" rtlCol="0" anchor="ctr" anchorCtr="0" compatLnSpc="1">
            <a:prstTxWarp prst="textNoShape">
              <a:avLst/>
            </a:prstTxWarp>
          </a:bodyPr>
          <a:lstStyle/>
          <a:p>
            <a:pPr algn="ctr" defTabSz="457092">
              <a:spcBef>
                <a:spcPct val="50000"/>
              </a:spcBef>
            </a:pPr>
            <a:endParaRPr dirty="0">
              <a:solidFill>
                <a:srgbClr val="000000"/>
              </a:solidFill>
              <a:latin typeface="Arial"/>
            </a:endParaRPr>
          </a:p>
        </p:txBody>
      </p:sp>
      <p:pic>
        <p:nvPicPr>
          <p:cNvPr id="53" name="Picture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3917947" y="3502382"/>
            <a:ext cx="1316182" cy="843665"/>
          </a:xfrm>
          <a:prstGeom prst="rect">
            <a:avLst/>
          </a:prstGeom>
        </p:spPr>
      </p:pic>
      <p:sp>
        <p:nvSpPr>
          <p:cNvPr id="43" name="Rectangle 29"/>
          <p:cNvSpPr>
            <a:spLocks noChangeArrowheads="1"/>
          </p:cNvSpPr>
          <p:nvPr/>
        </p:nvSpPr>
        <p:spPr bwMode="gray">
          <a:xfrm>
            <a:off x="6129767" y="2040387"/>
            <a:ext cx="2289600" cy="1440000"/>
          </a:xfrm>
          <a:prstGeom prst="rect">
            <a:avLst/>
          </a:prstGeom>
          <a:solidFill>
            <a:srgbClr val="F68837"/>
          </a:solidFill>
          <a:ln>
            <a:noFill/>
            <a:headEnd/>
            <a:tailEnd/>
          </a:ln>
        </p:spPr>
        <p:style>
          <a:lnRef idx="2">
            <a:schemeClr val="accent5"/>
          </a:lnRef>
          <a:fillRef idx="1">
            <a:schemeClr val="lt1"/>
          </a:fillRef>
          <a:effectRef idx="0">
            <a:schemeClr val="accent5"/>
          </a:effectRef>
          <a:fontRef idx="minor">
            <a:schemeClr val="dk1"/>
          </a:fontRef>
        </p:style>
        <p:txBody>
          <a:bodyPr lIns="82030" tIns="41015" rIns="82030" bIns="41015" anchor="ctr" anchorCtr="1"/>
          <a:lstStyle/>
          <a:p>
            <a:pPr algn="ctr" defTabSz="914394" eaLnBrk="0" hangingPunct="0">
              <a:lnSpc>
                <a:spcPct val="85000"/>
              </a:lnSpc>
              <a:spcBef>
                <a:spcPct val="25000"/>
              </a:spcBef>
              <a:buClr>
                <a:srgbClr val="2D4B6F"/>
              </a:buClr>
              <a:buSzPct val="100000"/>
              <a:defRPr/>
            </a:pPr>
            <a:r>
              <a:rPr lang="en-US" sz="1400" b="1" dirty="0">
                <a:solidFill>
                  <a:srgbClr val="FFFFFF"/>
                </a:solidFill>
                <a:latin typeface="Arial"/>
                <a:ea typeface="LF_Kai"/>
              </a:rPr>
              <a:t>Innovation in Existing and New Product </a:t>
            </a:r>
            <a:r>
              <a:rPr lang="en-US" sz="1400" b="1" dirty="0" smtClean="0">
                <a:solidFill>
                  <a:srgbClr val="FFFFFF"/>
                </a:solidFill>
                <a:latin typeface="Arial"/>
                <a:ea typeface="LF_Kai"/>
              </a:rPr>
              <a:t>Categories</a:t>
            </a:r>
          </a:p>
          <a:p>
            <a:pPr marL="0" lvl="1" indent="0" algn="ctr" defTabSz="914394" eaLnBrk="0" hangingPunct="0">
              <a:lnSpc>
                <a:spcPct val="85000"/>
              </a:lnSpc>
              <a:spcBef>
                <a:spcPct val="25000"/>
              </a:spcBef>
              <a:buClr>
                <a:srgbClr val="2D4B6F"/>
              </a:buClr>
              <a:buSzPct val="100000"/>
              <a:defRPr/>
            </a:pPr>
            <a:r>
              <a:rPr lang="en-US" altLang="zh-CN" sz="1400" b="0" i="1" dirty="0" smtClean="0">
                <a:solidFill>
                  <a:schemeClr val="bg1"/>
                </a:solidFill>
                <a:latin typeface="Arial"/>
                <a:ea typeface="LF_Kai"/>
              </a:rPr>
              <a:t>through localized </a:t>
            </a:r>
            <a:r>
              <a:rPr lang="en-US" altLang="zh-CN" sz="1400" b="0" i="1" dirty="0">
                <a:solidFill>
                  <a:schemeClr val="bg1"/>
                </a:solidFill>
                <a:latin typeface="Arial"/>
                <a:ea typeface="LF_Kai"/>
              </a:rPr>
              <a:t>engineering and integrated supply </a:t>
            </a:r>
            <a:r>
              <a:rPr lang="en-US" altLang="zh-CN" sz="1400" b="0" i="1" dirty="0" smtClean="0">
                <a:solidFill>
                  <a:schemeClr val="bg1"/>
                </a:solidFill>
                <a:latin typeface="Arial"/>
                <a:ea typeface="LF_Kai"/>
              </a:rPr>
              <a:t>chain</a:t>
            </a:r>
            <a:endParaRPr lang="en-US" altLang="zh-CN" sz="1400" b="0" i="1" dirty="0">
              <a:solidFill>
                <a:schemeClr val="bg1"/>
              </a:solidFill>
              <a:latin typeface="Arial"/>
              <a:ea typeface="LF_Kai"/>
            </a:endParaRPr>
          </a:p>
        </p:txBody>
      </p:sp>
    </p:spTree>
    <p:custDataLst>
      <p:tags r:id="rId1"/>
    </p:custDataLst>
    <p:extLst>
      <p:ext uri="{BB962C8B-B14F-4D97-AF65-F5344CB8AC3E}">
        <p14:creationId xmlns:p14="http://schemas.microsoft.com/office/powerpoint/2010/main" val="263788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32"/>
          <p:cNvSpPr txBox="1">
            <a:spLocks noChangeArrowheads="1"/>
          </p:cNvSpPr>
          <p:nvPr/>
        </p:nvSpPr>
        <p:spPr bwMode="auto">
          <a:xfrm>
            <a:off x="457200" y="301752"/>
            <a:ext cx="8556625"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defTabSz="457200" eaLnBrk="1" hangingPunct="1">
              <a:lnSpc>
                <a:spcPct val="85000"/>
              </a:lnSpc>
              <a:defRPr/>
            </a:pPr>
            <a:r>
              <a:rPr lang="en-US" altLang="zh-CN" sz="2800" b="0" dirty="0">
                <a:solidFill>
                  <a:srgbClr val="FF671F"/>
                </a:solidFill>
              </a:rPr>
              <a:t>Growth </a:t>
            </a:r>
            <a:r>
              <a:rPr lang="en-US" altLang="zh-CN" sz="2800" b="0" dirty="0" smtClean="0">
                <a:solidFill>
                  <a:srgbClr val="FF671F"/>
                </a:solidFill>
              </a:rPr>
              <a:t>through establishing the thought leadership</a:t>
            </a:r>
            <a:endParaRPr lang="zh-CN" altLang="en-US" sz="2800" b="0" dirty="0">
              <a:solidFill>
                <a:srgbClr val="FF671F"/>
              </a:solidFill>
            </a:endParaRPr>
          </a:p>
        </p:txBody>
      </p:sp>
      <p:sp>
        <p:nvSpPr>
          <p:cNvPr id="40" name="Rounded Rectangle 11"/>
          <p:cNvSpPr/>
          <p:nvPr/>
        </p:nvSpPr>
        <p:spPr>
          <a:xfrm>
            <a:off x="457200" y="858839"/>
            <a:ext cx="3697605" cy="1118296"/>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400" b="1" dirty="0">
                <a:solidFill>
                  <a:srgbClr val="F68837"/>
                </a:solidFill>
              </a:rPr>
              <a:t>Safety &amp; Security </a:t>
            </a:r>
            <a:r>
              <a:rPr lang="en-US" altLang="zh-CN" sz="1400" b="1" dirty="0" smtClean="0">
                <a:solidFill>
                  <a:srgbClr val="F68837"/>
                </a:solidFill>
              </a:rPr>
              <a:t>Institute</a:t>
            </a:r>
          </a:p>
          <a:p>
            <a:pPr algn="ctr">
              <a:defRPr/>
            </a:pPr>
            <a:r>
              <a:rPr lang="en-US" altLang="zh-CN" sz="1400" dirty="0"/>
              <a:t>Committed to promote innovation, drive technology development and raise public awareness on Safety and Security </a:t>
            </a:r>
            <a:endParaRPr lang="zh-CN" altLang="en-US" sz="1400" dirty="0"/>
          </a:p>
        </p:txBody>
      </p:sp>
      <p:sp>
        <p:nvSpPr>
          <p:cNvPr id="28682" name="TextBox 53"/>
          <p:cNvSpPr txBox="1">
            <a:spLocks noChangeArrowheads="1"/>
          </p:cNvSpPr>
          <p:nvPr/>
        </p:nvSpPr>
        <p:spPr bwMode="auto">
          <a:xfrm>
            <a:off x="267653" y="2446024"/>
            <a:ext cx="2019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671F"/>
                </a:solidFill>
              </a:rPr>
              <a:t>Market </a:t>
            </a:r>
            <a:r>
              <a:rPr lang="en-US" altLang="zh-CN" sz="1400" dirty="0" smtClean="0">
                <a:solidFill>
                  <a:srgbClr val="FF671F"/>
                </a:solidFill>
              </a:rPr>
              <a:t>Report</a:t>
            </a:r>
            <a:endParaRPr lang="zh-CN" altLang="en-US" sz="1400" dirty="0">
              <a:solidFill>
                <a:srgbClr val="FF671F"/>
              </a:solidFill>
            </a:endParaRPr>
          </a:p>
        </p:txBody>
      </p:sp>
      <p:sp>
        <p:nvSpPr>
          <p:cNvPr id="28683" name="TextBox 54"/>
          <p:cNvSpPr txBox="1">
            <a:spLocks noChangeArrowheads="1"/>
          </p:cNvSpPr>
          <p:nvPr/>
        </p:nvSpPr>
        <p:spPr bwMode="auto">
          <a:xfrm>
            <a:off x="2031365" y="2447611"/>
            <a:ext cx="2400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671F"/>
                </a:solidFill>
              </a:rPr>
              <a:t>Code Development</a:t>
            </a:r>
            <a:endParaRPr lang="zh-CN" altLang="en-US" sz="1400" dirty="0">
              <a:solidFill>
                <a:srgbClr val="FF671F"/>
              </a:solidFill>
            </a:endParaRPr>
          </a:p>
        </p:txBody>
      </p:sp>
      <p:sp>
        <p:nvSpPr>
          <p:cNvPr id="28684" name="TextBox 55"/>
          <p:cNvSpPr txBox="1">
            <a:spLocks noChangeArrowheads="1"/>
          </p:cNvSpPr>
          <p:nvPr/>
        </p:nvSpPr>
        <p:spPr bwMode="auto">
          <a:xfrm>
            <a:off x="3831772" y="2450786"/>
            <a:ext cx="1919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a:solidFill>
                  <a:srgbClr val="FF671F"/>
                </a:solidFill>
              </a:rPr>
              <a:t>Promotion</a:t>
            </a:r>
            <a:endParaRPr lang="zh-CN" altLang="en-US" sz="1400" dirty="0">
              <a:solidFill>
                <a:srgbClr val="FF671F"/>
              </a:solidFill>
            </a:endParaRPr>
          </a:p>
        </p:txBody>
      </p:sp>
      <p:sp>
        <p:nvSpPr>
          <p:cNvPr id="28685" name="TextBox 56"/>
          <p:cNvSpPr txBox="1">
            <a:spLocks noChangeArrowheads="1"/>
          </p:cNvSpPr>
          <p:nvPr/>
        </p:nvSpPr>
        <p:spPr bwMode="auto">
          <a:xfrm>
            <a:off x="5864251" y="2453961"/>
            <a:ext cx="1414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671F"/>
                </a:solidFill>
              </a:rPr>
              <a:t>Education </a:t>
            </a:r>
            <a:endParaRPr lang="zh-CN" altLang="en-US" sz="1400" dirty="0">
              <a:solidFill>
                <a:srgbClr val="FF671F"/>
              </a:solidFill>
            </a:endParaRPr>
          </a:p>
        </p:txBody>
      </p:sp>
      <p:sp>
        <p:nvSpPr>
          <p:cNvPr id="28687" name="Rectangle 2"/>
          <p:cNvSpPr>
            <a:spLocks noChangeArrowheads="1"/>
          </p:cNvSpPr>
          <p:nvPr/>
        </p:nvSpPr>
        <p:spPr bwMode="auto">
          <a:xfrm>
            <a:off x="217488" y="3931924"/>
            <a:ext cx="1839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Hospitality report</a:t>
            </a:r>
          </a:p>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Education report</a:t>
            </a:r>
          </a:p>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Healthcare/campus audit report</a:t>
            </a:r>
            <a:endParaRPr lang="en-US" altLang="zh-CN" sz="1200" b="0" dirty="0"/>
          </a:p>
        </p:txBody>
      </p:sp>
      <p:sp>
        <p:nvSpPr>
          <p:cNvPr id="28688" name="Rectangle 2"/>
          <p:cNvSpPr>
            <a:spLocks noChangeArrowheads="1"/>
          </p:cNvSpPr>
          <p:nvPr/>
        </p:nvSpPr>
        <p:spPr bwMode="auto">
          <a:xfrm>
            <a:off x="2032000" y="3936686"/>
            <a:ext cx="18399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Clr>
                <a:srgbClr val="F68837"/>
              </a:buClr>
              <a:buSzPct val="80000"/>
              <a:buFont typeface="Wingdings" panose="05000000000000000000" pitchFamily="2" charset="2"/>
              <a:buChar char="§"/>
            </a:pPr>
            <a:r>
              <a:rPr lang="en-US" altLang="zh-CN" sz="1200" b="0" dirty="0" smtClean="0">
                <a:solidFill>
                  <a:srgbClr val="000000"/>
                </a:solidFill>
                <a:latin typeface="Calibri" pitchFamily="34" charset="0"/>
              </a:rPr>
              <a:t>US vs. China code comparison</a:t>
            </a:r>
          </a:p>
          <a:p>
            <a:pPr marL="171450" indent="-171450">
              <a:buClr>
                <a:srgbClr val="F68837"/>
              </a:buClr>
              <a:buSzPct val="80000"/>
              <a:buFont typeface="Wingdings" panose="05000000000000000000" pitchFamily="2" charset="2"/>
              <a:buChar char="§"/>
            </a:pPr>
            <a:r>
              <a:rPr lang="en-US" sz="1200" b="0" dirty="0" smtClean="0">
                <a:solidFill>
                  <a:srgbClr val="000000"/>
                </a:solidFill>
                <a:latin typeface="Calibri" pitchFamily="34" charset="0"/>
              </a:rPr>
              <a:t>Under the name of safety </a:t>
            </a:r>
            <a:r>
              <a:rPr lang="en-US" sz="1200" b="0" dirty="0">
                <a:solidFill>
                  <a:srgbClr val="000000"/>
                </a:solidFill>
                <a:latin typeface="Calibri" pitchFamily="34" charset="0"/>
              </a:rPr>
              <a:t>and </a:t>
            </a:r>
            <a:r>
              <a:rPr lang="en-US" sz="1200" b="0" dirty="0" smtClean="0">
                <a:solidFill>
                  <a:srgbClr val="000000"/>
                </a:solidFill>
                <a:latin typeface="Calibri" pitchFamily="34" charset="0"/>
              </a:rPr>
              <a:t>security institute, Allegion is the only foreign company </a:t>
            </a:r>
            <a:r>
              <a:rPr lang="en-US" sz="1200" b="0" dirty="0">
                <a:solidFill>
                  <a:srgbClr val="000000"/>
                </a:solidFill>
                <a:latin typeface="Calibri" pitchFamily="34" charset="0"/>
              </a:rPr>
              <a:t>involved </a:t>
            </a:r>
            <a:r>
              <a:rPr lang="en-US" sz="1200" b="0" dirty="0" smtClean="0">
                <a:solidFill>
                  <a:srgbClr val="000000"/>
                </a:solidFill>
                <a:latin typeface="Calibri" pitchFamily="34" charset="0"/>
              </a:rPr>
              <a:t>in the development of China 1</a:t>
            </a:r>
            <a:r>
              <a:rPr lang="en-US" sz="1200" b="0" baseline="30000" dirty="0" smtClean="0">
                <a:solidFill>
                  <a:srgbClr val="000000"/>
                </a:solidFill>
                <a:latin typeface="Calibri" pitchFamily="34" charset="0"/>
              </a:rPr>
              <a:t>st</a:t>
            </a:r>
            <a:r>
              <a:rPr lang="en-US" sz="1200" b="0" dirty="0" smtClean="0">
                <a:solidFill>
                  <a:srgbClr val="000000"/>
                </a:solidFill>
                <a:latin typeface="Calibri" pitchFamily="34" charset="0"/>
              </a:rPr>
              <a:t> healthcare security code</a:t>
            </a:r>
            <a:endParaRPr lang="en-US" sz="1200" b="0" dirty="0">
              <a:solidFill>
                <a:srgbClr val="000000"/>
              </a:solidFill>
              <a:latin typeface="Calibri" pitchFamily="34" charset="0"/>
            </a:endParaRPr>
          </a:p>
        </p:txBody>
      </p:sp>
      <p:pic>
        <p:nvPicPr>
          <p:cNvPr id="286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086" y="2873061"/>
            <a:ext cx="1528763" cy="1023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 name="Rectangle 2"/>
          <p:cNvSpPr>
            <a:spLocks noChangeArrowheads="1"/>
          </p:cNvSpPr>
          <p:nvPr/>
        </p:nvSpPr>
        <p:spPr bwMode="auto">
          <a:xfrm>
            <a:off x="3910460" y="3941449"/>
            <a:ext cx="1886760" cy="1569660"/>
          </a:xfrm>
          <a:prstGeom prst="rect">
            <a:avLst/>
          </a:prstGeom>
          <a:noFill/>
          <a:ln w="9525">
            <a:noFill/>
            <a:miter lim="800000"/>
            <a:headEnd/>
            <a:tailEnd/>
          </a:ln>
        </p:spPr>
        <p:txBody>
          <a:bodyPr wrap="square">
            <a:spAutoFit/>
          </a:bodyPr>
          <a:lstStyle/>
          <a:p>
            <a:pPr marL="171450" indent="-171450">
              <a:buClr>
                <a:srgbClr val="F68837"/>
              </a:buClr>
              <a:buSzPct val="80000"/>
              <a:buFont typeface="Wingdings" panose="05000000000000000000" pitchFamily="2" charset="2"/>
              <a:buChar char="§"/>
              <a:defRPr/>
            </a:pPr>
            <a:r>
              <a:rPr lang="en-US" altLang="zh-CN" sz="1200" b="0" dirty="0">
                <a:latin typeface="Calibri" pitchFamily="34" charset="0"/>
                <a:ea typeface="+mn-ea"/>
              </a:rPr>
              <a:t>Innovative social promotion</a:t>
            </a:r>
          </a:p>
          <a:p>
            <a:pPr marL="265112" indent="-171450">
              <a:buClr>
                <a:srgbClr val="F68837"/>
              </a:buClr>
              <a:buSzPct val="80000"/>
              <a:buFont typeface="Wingdings" panose="05000000000000000000" pitchFamily="2" charset="2"/>
              <a:buChar char="§"/>
              <a:defRPr/>
            </a:pPr>
            <a:r>
              <a:rPr lang="en-US" altLang="zh-CN" sz="1200" b="0" i="1" dirty="0" smtClean="0">
                <a:latin typeface="Calibri" pitchFamily="34" charset="0"/>
                <a:ea typeface="+mn-ea"/>
              </a:rPr>
              <a:t>53,000+ </a:t>
            </a:r>
            <a:r>
              <a:rPr lang="en-US" altLang="zh-CN" sz="1200" b="0" dirty="0">
                <a:latin typeface="Calibri" pitchFamily="34" charset="0"/>
                <a:ea typeface="+mn-ea"/>
              </a:rPr>
              <a:t>subscribers of E-newsletter </a:t>
            </a:r>
          </a:p>
          <a:p>
            <a:pPr marL="265112" indent="-171450">
              <a:buClr>
                <a:srgbClr val="F68837"/>
              </a:buClr>
              <a:buSzPct val="80000"/>
              <a:buFont typeface="Wingdings" panose="05000000000000000000" pitchFamily="2" charset="2"/>
              <a:buChar char="§"/>
              <a:defRPr/>
            </a:pPr>
            <a:r>
              <a:rPr lang="en-US" altLang="zh-CN" sz="1200" b="0" i="1" dirty="0" smtClean="0">
                <a:latin typeface="Calibri" pitchFamily="34" charset="0"/>
                <a:ea typeface="+mn-ea"/>
              </a:rPr>
              <a:t>4680+ </a:t>
            </a:r>
            <a:r>
              <a:rPr lang="en-US" altLang="zh-CN" sz="1200" b="0" dirty="0">
                <a:latin typeface="Calibri" pitchFamily="34" charset="0"/>
                <a:ea typeface="+mn-ea"/>
              </a:rPr>
              <a:t>followers on Chinese  twitter </a:t>
            </a:r>
          </a:p>
          <a:p>
            <a:pPr marL="265112" indent="-171450">
              <a:buClr>
                <a:srgbClr val="F68837"/>
              </a:buClr>
              <a:buSzPct val="80000"/>
              <a:buFont typeface="Wingdings" panose="05000000000000000000" pitchFamily="2" charset="2"/>
              <a:buChar char="§"/>
              <a:defRPr/>
            </a:pPr>
            <a:r>
              <a:rPr lang="en-US" altLang="zh-CN" sz="1200" b="0" i="1" dirty="0">
                <a:latin typeface="Calibri" pitchFamily="34" charset="0"/>
                <a:ea typeface="+mn-ea"/>
              </a:rPr>
              <a:t>1800+ </a:t>
            </a:r>
            <a:r>
              <a:rPr lang="en-US" altLang="zh-CN" sz="1200" b="0" dirty="0">
                <a:latin typeface="Calibri" pitchFamily="34" charset="0"/>
                <a:ea typeface="+mn-ea"/>
              </a:rPr>
              <a:t>monthly visitors of SSI website</a:t>
            </a:r>
          </a:p>
        </p:txBody>
      </p:sp>
      <p:pic>
        <p:nvPicPr>
          <p:cNvPr id="286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061" y="2869886"/>
            <a:ext cx="5318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7086" y="3465199"/>
            <a:ext cx="58896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Rectangle 2"/>
          <p:cNvSpPr>
            <a:spLocks noChangeArrowheads="1"/>
          </p:cNvSpPr>
          <p:nvPr/>
        </p:nvSpPr>
        <p:spPr bwMode="auto">
          <a:xfrm>
            <a:off x="5701523" y="3944624"/>
            <a:ext cx="1704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Textbook on Architecture Security Technology</a:t>
            </a:r>
          </a:p>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Elective courses in multiple leading universities</a:t>
            </a:r>
          </a:p>
        </p:txBody>
      </p:sp>
      <p:pic>
        <p:nvPicPr>
          <p:cNvPr id="28697" name="Picture 2" descr="C:\Documents and Settings\irazab\My Documents\My Received Files\20120606校园安防手册_页面_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2873061"/>
            <a:ext cx="787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2325" y="2887349"/>
            <a:ext cx="862013" cy="103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268263" y="2457136"/>
            <a:ext cx="1816100" cy="2877245"/>
            <a:chOff x="7363960" y="2538416"/>
            <a:chExt cx="1816100" cy="2877245"/>
          </a:xfrm>
        </p:grpSpPr>
        <p:sp>
          <p:nvSpPr>
            <p:cNvPr id="28686" name="TextBox 56"/>
            <p:cNvSpPr txBox="1">
              <a:spLocks noChangeArrowheads="1"/>
            </p:cNvSpPr>
            <p:nvPr/>
          </p:nvSpPr>
          <p:spPr bwMode="auto">
            <a:xfrm>
              <a:off x="7564779" y="2538416"/>
              <a:ext cx="1414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a:solidFill>
                    <a:srgbClr val="FF671F"/>
                  </a:solidFill>
                </a:rPr>
                <a:t>Alliance</a:t>
              </a:r>
              <a:endParaRPr lang="zh-CN" altLang="en-US" sz="1400" dirty="0">
                <a:solidFill>
                  <a:srgbClr val="FF671F"/>
                </a:solidFill>
              </a:endParaRPr>
            </a:p>
          </p:txBody>
        </p:sp>
        <p:pic>
          <p:nvPicPr>
            <p:cNvPr id="2869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1598" y="2955929"/>
              <a:ext cx="15208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Rectangle 2"/>
            <p:cNvSpPr>
              <a:spLocks noChangeArrowheads="1"/>
            </p:cNvSpPr>
            <p:nvPr/>
          </p:nvSpPr>
          <p:spPr bwMode="auto">
            <a:xfrm>
              <a:off x="7363960" y="4030666"/>
              <a:ext cx="1816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Alliance with associations, key accounts, vertical market partners, etc.</a:t>
              </a:r>
            </a:p>
            <a:p>
              <a:pPr marL="171450" indent="-171450">
                <a:buClr>
                  <a:srgbClr val="F68837"/>
                </a:buClr>
                <a:buSzPct val="80000"/>
                <a:buFont typeface="Wingdings" panose="05000000000000000000" pitchFamily="2" charset="2"/>
                <a:buChar char="§"/>
              </a:pPr>
              <a:r>
                <a:rPr lang="en-US" altLang="zh-CN" sz="1200" b="0" dirty="0">
                  <a:solidFill>
                    <a:srgbClr val="000000"/>
                  </a:solidFill>
                  <a:latin typeface="Calibri" pitchFamily="34" charset="0"/>
                </a:rPr>
                <a:t>Strategic partnership with leading universities</a:t>
              </a:r>
            </a:p>
          </p:txBody>
        </p:sp>
        <p:pic>
          <p:nvPicPr>
            <p:cNvPr id="28696"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1279" y="3305179"/>
              <a:ext cx="1541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1123" y="3633791"/>
              <a:ext cx="1501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04" name="Picture 2" descr="D:\ST\Article\SI\建筑安防技术-封面.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6374" y="2841311"/>
            <a:ext cx="7969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8" y="2866711"/>
            <a:ext cx="787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4"/>
          <p:cNvSpPr txBox="1">
            <a:spLocks noChangeArrowheads="1"/>
          </p:cNvSpPr>
          <p:nvPr/>
        </p:nvSpPr>
        <p:spPr bwMode="auto">
          <a:xfrm>
            <a:off x="457200" y="5927344"/>
            <a:ext cx="7264400" cy="3108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algn="ctr">
              <a:lnSpc>
                <a:spcPct val="150000"/>
              </a:lnSpc>
              <a:defRPr/>
            </a:pPr>
            <a:r>
              <a:rPr lang="en-US" altLang="zh-CN" sz="1400" b="1" dirty="0">
                <a:solidFill>
                  <a:schemeClr val="tx1"/>
                </a:solidFill>
                <a:latin typeface="Arial" charset="0"/>
              </a:rPr>
              <a:t>Positioning and establishing thought leader as one of the differentiators</a:t>
            </a:r>
            <a:endParaRPr lang="zh-CN" altLang="en-US" sz="1400" b="1" dirty="0">
              <a:solidFill>
                <a:schemeClr val="tx1"/>
              </a:solidFill>
              <a:latin typeface="Arial" charset="0"/>
            </a:endParaRPr>
          </a:p>
        </p:txBody>
      </p:sp>
      <p:pic>
        <p:nvPicPr>
          <p:cNvPr id="34"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29103" y="2866710"/>
            <a:ext cx="785660" cy="1069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11"/>
          <p:cNvSpPr/>
          <p:nvPr/>
        </p:nvSpPr>
        <p:spPr>
          <a:xfrm>
            <a:off x="4989195" y="858839"/>
            <a:ext cx="3697605" cy="1118296"/>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r>
              <a:rPr lang="en-US" altLang="zh-CN" sz="1400" b="1" dirty="0">
                <a:solidFill>
                  <a:srgbClr val="F68837"/>
                </a:solidFill>
              </a:rPr>
              <a:t>Safety &amp; Security College</a:t>
            </a:r>
            <a:endParaRPr lang="zh-CN" altLang="en-US" sz="1400" b="1" dirty="0">
              <a:solidFill>
                <a:srgbClr val="F68837"/>
              </a:solidFill>
            </a:endParaRPr>
          </a:p>
          <a:p>
            <a:pPr algn="ctr"/>
            <a:r>
              <a:rPr lang="en-US" altLang="zh-CN" sz="1400" dirty="0"/>
              <a:t>Reputable platform for learning and development for EVERYBODY; devotes effort to society safety and security</a:t>
            </a:r>
            <a:endParaRPr lang="zh-CN" altLang="en-US" sz="1400" dirty="0"/>
          </a:p>
        </p:txBody>
      </p:sp>
      <p:cxnSp>
        <p:nvCxnSpPr>
          <p:cNvPr id="3" name="Straight Connector 2"/>
          <p:cNvCxnSpPr>
            <a:stCxn id="40" idx="3"/>
            <a:endCxn id="33" idx="1"/>
          </p:cNvCxnSpPr>
          <p:nvPr/>
        </p:nvCxnSpPr>
        <p:spPr>
          <a:xfrm>
            <a:off x="4154805" y="1417987"/>
            <a:ext cx="834390" cy="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5" name="Straight Connector 4"/>
          <p:cNvCxnSpPr/>
          <p:nvPr/>
        </p:nvCxnSpPr>
        <p:spPr>
          <a:xfrm>
            <a:off x="4572000" y="1422876"/>
            <a:ext cx="0" cy="945959"/>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457200" y="2368835"/>
            <a:ext cx="8229600" cy="0"/>
          </a:xfrm>
          <a:prstGeom prst="line">
            <a:avLst/>
          </a:prstGeom>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31724120"/>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6"/>
          <p:cNvSpPr>
            <a:spLocks noChangeArrowheads="1"/>
          </p:cNvSpPr>
          <p:nvPr/>
        </p:nvSpPr>
        <p:spPr bwMode="auto">
          <a:xfrm>
            <a:off x="457200" y="301752"/>
            <a:ext cx="8892029" cy="669746"/>
          </a:xfrm>
          <a:prstGeom prst="rect">
            <a:avLst/>
          </a:prstGeom>
          <a:noFill/>
          <a:ln>
            <a:noFill/>
          </a:ln>
          <a:extLst/>
        </p:spPr>
        <p:txBody>
          <a:bodyPr anchor="ctr"/>
          <a:lstStyle/>
          <a:p>
            <a:pPr defTabSz="457200">
              <a:lnSpc>
                <a:spcPct val="85000"/>
              </a:lnSpc>
              <a:defRPr/>
            </a:pPr>
            <a:r>
              <a:rPr lang="en-US" altLang="zh-CN" sz="2800" b="0" dirty="0" smtClean="0">
                <a:solidFill>
                  <a:srgbClr val="FF671F"/>
                </a:solidFill>
                <a:latin typeface="+mj-lt"/>
                <a:ea typeface="+mj-ea"/>
                <a:cs typeface="+mj-cs"/>
              </a:rPr>
              <a:t>Growth through BOCOM business</a:t>
            </a:r>
            <a:endParaRPr lang="zh-CN" altLang="zh-CN" sz="2800" b="0" dirty="0">
              <a:solidFill>
                <a:srgbClr val="FF671F"/>
              </a:solidFill>
              <a:latin typeface="+mj-lt"/>
              <a:ea typeface="+mj-ea"/>
              <a:cs typeface="+mj-cs"/>
            </a:endParaRPr>
          </a:p>
        </p:txBody>
      </p:sp>
      <p:sp>
        <p:nvSpPr>
          <p:cNvPr id="59" name="TextBox 25"/>
          <p:cNvSpPr txBox="1">
            <a:spLocks noChangeArrowheads="1"/>
          </p:cNvSpPr>
          <p:nvPr/>
        </p:nvSpPr>
        <p:spPr bwMode="auto">
          <a:xfrm>
            <a:off x="4981846" y="876713"/>
            <a:ext cx="3628753" cy="307777"/>
          </a:xfrm>
          <a:prstGeom prst="rect">
            <a:avLst/>
          </a:prstGeom>
          <a:ln>
            <a:noFill/>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smtClean="0">
                <a:solidFill>
                  <a:srgbClr val="FF671F"/>
                </a:solidFill>
              </a:rPr>
              <a:t>Growth Strategy</a:t>
            </a:r>
          </a:p>
        </p:txBody>
      </p:sp>
      <p:sp>
        <p:nvSpPr>
          <p:cNvPr id="74" name="Rectangle 4"/>
          <p:cNvSpPr>
            <a:spLocks noChangeArrowheads="1"/>
          </p:cNvSpPr>
          <p:nvPr/>
        </p:nvSpPr>
        <p:spPr bwMode="blackWhite">
          <a:xfrm>
            <a:off x="675782" y="4343307"/>
            <a:ext cx="3170820" cy="1586169"/>
          </a:xfrm>
          <a:prstGeom prst="rect">
            <a:avLst/>
          </a:prstGeom>
          <a:noFill/>
          <a:ln w="12700">
            <a:noFill/>
            <a:miter lim="800000"/>
            <a:headEnd/>
            <a:tailEnd/>
          </a:ln>
        </p:spPr>
        <p:txBody>
          <a:bodyPr lIns="90000" rIns="90000"/>
          <a:lstStyle/>
          <a:p>
            <a:pPr marL="0" lvl="1" indent="0" defTabSz="457200">
              <a:buClr>
                <a:srgbClr val="FF671F"/>
              </a:buClr>
              <a:buSzPct val="110000"/>
              <a:defRPr/>
            </a:pPr>
            <a:r>
              <a:rPr lang="en-US" altLang="zh-CN" sz="1400" b="1" dirty="0" smtClean="0">
                <a:solidFill>
                  <a:srgbClr val="FF671F"/>
                </a:solidFill>
                <a:ea typeface="MS PGothic" pitchFamily="34" charset="-128"/>
              </a:rPr>
              <a:t>Key growth drivers</a:t>
            </a:r>
            <a:endParaRPr lang="zh-CN" altLang="en-US" sz="1400" b="1" dirty="0" smtClean="0">
              <a:solidFill>
                <a:srgbClr val="FF671F"/>
              </a:solidFill>
              <a:ea typeface="MS PGothic" pitchFamily="34" charset="-128"/>
            </a:endParaRPr>
          </a:p>
          <a:p>
            <a:pPr marL="285750" lvl="1" indent="-285750" defTabSz="457200">
              <a:spcBef>
                <a:spcPts val="600"/>
              </a:spcBef>
              <a:buClr>
                <a:srgbClr val="FF671F"/>
              </a:buClr>
              <a:buSzPct val="110000"/>
              <a:buFont typeface="Wingdings" panose="05000000000000000000" pitchFamily="2" charset="2"/>
              <a:buChar char="§"/>
              <a:defRPr/>
            </a:pPr>
            <a:r>
              <a:rPr lang="en-US" altLang="zh-CN" sz="1400" b="0" kern="0" dirty="0" smtClean="0">
                <a:solidFill>
                  <a:sysClr val="windowText" lastClr="000000"/>
                </a:solidFill>
                <a:ea typeface="华文楷体" pitchFamily="2" charset="-122"/>
              </a:rPr>
              <a:t>Development of 2</a:t>
            </a:r>
            <a:r>
              <a:rPr lang="en-US" altLang="zh-CN" sz="1400" b="0" kern="0" baseline="30000" dirty="0" smtClean="0">
                <a:solidFill>
                  <a:sysClr val="windowText" lastClr="000000"/>
                </a:solidFill>
                <a:ea typeface="华文楷体" pitchFamily="2" charset="-122"/>
              </a:rPr>
              <a:t>nd</a:t>
            </a:r>
            <a:r>
              <a:rPr lang="en-US" altLang="zh-CN" sz="1400" b="0" kern="0" dirty="0" smtClean="0">
                <a:solidFill>
                  <a:sysClr val="windowText" lastClr="000000"/>
                </a:solidFill>
                <a:ea typeface="华文楷体" pitchFamily="2" charset="-122"/>
              </a:rPr>
              <a:t> &amp; 3</a:t>
            </a:r>
            <a:r>
              <a:rPr lang="en-US" altLang="zh-CN" sz="1400" b="0" kern="0" baseline="30000" dirty="0" smtClean="0">
                <a:solidFill>
                  <a:sysClr val="windowText" lastClr="000000"/>
                </a:solidFill>
                <a:ea typeface="华文楷体" pitchFamily="2" charset="-122"/>
              </a:rPr>
              <a:t>rd</a:t>
            </a:r>
            <a:r>
              <a:rPr lang="en-US" altLang="zh-CN" sz="1400" b="0" kern="0" dirty="0" smtClean="0">
                <a:solidFill>
                  <a:sysClr val="windowText" lastClr="000000"/>
                </a:solidFill>
                <a:ea typeface="华文楷体" pitchFamily="2" charset="-122"/>
              </a:rPr>
              <a:t> tier cities driven by urbanization </a:t>
            </a:r>
          </a:p>
          <a:p>
            <a:pPr marL="285750" lvl="1" indent="-285750" defTabSz="457200">
              <a:spcBef>
                <a:spcPts val="600"/>
              </a:spcBef>
              <a:buClr>
                <a:srgbClr val="FF671F"/>
              </a:buClr>
              <a:buSzPct val="110000"/>
              <a:buFont typeface="Wingdings" panose="05000000000000000000" pitchFamily="2" charset="2"/>
              <a:buChar char="§"/>
              <a:defRPr/>
            </a:pPr>
            <a:r>
              <a:rPr lang="en-US" altLang="zh-CN" sz="1400" b="0" kern="0" dirty="0" smtClean="0">
                <a:solidFill>
                  <a:sysClr val="windowText" lastClr="000000"/>
                </a:solidFill>
                <a:ea typeface="华文楷体" pitchFamily="2" charset="-122"/>
              </a:rPr>
              <a:t>System integration application extended to new vertical markets </a:t>
            </a:r>
          </a:p>
          <a:p>
            <a:pPr marL="285750" lvl="1" indent="-285750" defTabSz="457200">
              <a:spcBef>
                <a:spcPts val="600"/>
              </a:spcBef>
              <a:buClr>
                <a:srgbClr val="FF671F"/>
              </a:buClr>
              <a:buSzPct val="110000"/>
              <a:buFont typeface="Wingdings" panose="05000000000000000000" pitchFamily="2" charset="2"/>
              <a:buChar char="§"/>
              <a:defRPr/>
            </a:pPr>
            <a:r>
              <a:rPr lang="en-US" altLang="zh-CN" sz="1400" b="0" kern="0" dirty="0" smtClean="0">
                <a:solidFill>
                  <a:sysClr val="windowText" lastClr="000000"/>
                </a:solidFill>
                <a:ea typeface="华文楷体" pitchFamily="2" charset="-122"/>
              </a:rPr>
              <a:t>More sophisticated customer needs and increasing install base </a:t>
            </a:r>
            <a:endParaRPr lang="en-US" altLang="zh-CN" sz="1400" b="0" kern="0" dirty="0">
              <a:solidFill>
                <a:sysClr val="windowText" lastClr="000000"/>
              </a:solidFill>
              <a:ea typeface="华文楷体" pitchFamily="2" charset="-122"/>
            </a:endParaRPr>
          </a:p>
        </p:txBody>
      </p:sp>
      <p:sp>
        <p:nvSpPr>
          <p:cNvPr id="93" name="TextBox 107"/>
          <p:cNvSpPr txBox="1">
            <a:spLocks noChangeArrowheads="1"/>
          </p:cNvSpPr>
          <p:nvPr/>
        </p:nvSpPr>
        <p:spPr bwMode="auto">
          <a:xfrm>
            <a:off x="1223967" y="3618607"/>
            <a:ext cx="7377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zh-CN" altLang="en-US" sz="1000" dirty="0" smtClean="0"/>
              <a:t>≥</a:t>
            </a:r>
            <a:r>
              <a:rPr lang="en-US" altLang="zh-CN" sz="1000" dirty="0"/>
              <a:t>3</a:t>
            </a:r>
            <a:r>
              <a:rPr lang="en-US" altLang="zh-CN" sz="1000" dirty="0" smtClean="0"/>
              <a:t>00</a:t>
            </a:r>
            <a:endParaRPr lang="en-US" altLang="zh-CN" sz="1000" dirty="0"/>
          </a:p>
          <a:p>
            <a:pPr eaLnBrk="1" hangingPunct="1"/>
            <a:r>
              <a:rPr lang="en-US" altLang="zh-CN" sz="1000" dirty="0"/>
              <a:t>(</a:t>
            </a:r>
            <a:r>
              <a:rPr lang="en-US" altLang="zh-CN" sz="1000" dirty="0" smtClean="0"/>
              <a:t>150-300</a:t>
            </a:r>
            <a:r>
              <a:rPr lang="en-US" altLang="zh-CN" sz="1000" dirty="0"/>
              <a:t>)</a:t>
            </a:r>
          </a:p>
          <a:p>
            <a:pPr eaLnBrk="1" hangingPunct="1"/>
            <a:r>
              <a:rPr lang="zh-CN" altLang="en-US" sz="1000" dirty="0"/>
              <a:t>≤</a:t>
            </a:r>
            <a:r>
              <a:rPr lang="en-US" altLang="zh-CN" sz="1000" dirty="0" smtClean="0"/>
              <a:t>150</a:t>
            </a:r>
            <a:endParaRPr lang="zh-CN" altLang="en-US" sz="1000" dirty="0"/>
          </a:p>
        </p:txBody>
      </p:sp>
      <p:sp>
        <p:nvSpPr>
          <p:cNvPr id="94" name="TextBox 108"/>
          <p:cNvSpPr txBox="1">
            <a:spLocks noChangeArrowheads="1"/>
          </p:cNvSpPr>
          <p:nvPr/>
        </p:nvSpPr>
        <p:spPr bwMode="auto">
          <a:xfrm>
            <a:off x="849317" y="3378895"/>
            <a:ext cx="441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000" dirty="0"/>
              <a:t>$Mn</a:t>
            </a:r>
            <a:endParaRPr lang="zh-CN" altLang="en-US" sz="1000" dirty="0"/>
          </a:p>
        </p:txBody>
      </p:sp>
      <p:sp>
        <p:nvSpPr>
          <p:cNvPr id="95" name="Rectangle 109"/>
          <p:cNvSpPr/>
          <p:nvPr/>
        </p:nvSpPr>
        <p:spPr>
          <a:xfrm>
            <a:off x="911230" y="3659882"/>
            <a:ext cx="312737" cy="165100"/>
          </a:xfrm>
          <a:prstGeom prst="rect">
            <a:avLst/>
          </a:prstGeom>
          <a:solidFill>
            <a:srgbClr val="F688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rgbClr val="FFFFFF"/>
              </a:solidFill>
              <a:ea typeface="宋体" pitchFamily="2" charset="-122"/>
            </a:endParaRPr>
          </a:p>
        </p:txBody>
      </p:sp>
      <p:sp>
        <p:nvSpPr>
          <p:cNvPr id="96" name="Rectangle 114"/>
          <p:cNvSpPr/>
          <p:nvPr/>
        </p:nvSpPr>
        <p:spPr>
          <a:xfrm>
            <a:off x="911230" y="3801170"/>
            <a:ext cx="312737" cy="165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rgbClr val="FFFFFF"/>
              </a:solidFill>
              <a:ea typeface="宋体" pitchFamily="2" charset="-122"/>
            </a:endParaRPr>
          </a:p>
        </p:txBody>
      </p:sp>
      <p:sp>
        <p:nvSpPr>
          <p:cNvPr id="97" name="Rectangle 115"/>
          <p:cNvSpPr/>
          <p:nvPr/>
        </p:nvSpPr>
        <p:spPr>
          <a:xfrm>
            <a:off x="911230" y="3940870"/>
            <a:ext cx="312737" cy="1666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rgbClr val="FFFFFF"/>
              </a:solidFill>
              <a:ea typeface="宋体" pitchFamily="2" charset="-122"/>
            </a:endParaRPr>
          </a:p>
        </p:txBody>
      </p:sp>
      <p:sp>
        <p:nvSpPr>
          <p:cNvPr id="99" name="Freeform 1039"/>
          <p:cNvSpPr>
            <a:spLocks/>
          </p:cNvSpPr>
          <p:nvPr/>
        </p:nvSpPr>
        <p:spPr bwMode="auto">
          <a:xfrm>
            <a:off x="2382075" y="3566317"/>
            <a:ext cx="481520" cy="360707"/>
          </a:xfrm>
          <a:custGeom>
            <a:avLst/>
            <a:gdLst>
              <a:gd name="T0" fmla="*/ 2147483647 w 544"/>
              <a:gd name="T1" fmla="*/ 2147483647 h 404"/>
              <a:gd name="T2" fmla="*/ 2147483647 w 544"/>
              <a:gd name="T3" fmla="*/ 2147483647 h 404"/>
              <a:gd name="T4" fmla="*/ 2147483647 w 544"/>
              <a:gd name="T5" fmla="*/ 2147483647 h 404"/>
              <a:gd name="T6" fmla="*/ 2147483647 w 544"/>
              <a:gd name="T7" fmla="*/ 2147483647 h 404"/>
              <a:gd name="T8" fmla="*/ 2147483647 w 544"/>
              <a:gd name="T9" fmla="*/ 2147483647 h 404"/>
              <a:gd name="T10" fmla="*/ 2147483647 w 544"/>
              <a:gd name="T11" fmla="*/ 2147483647 h 404"/>
              <a:gd name="T12" fmla="*/ 2147483647 w 544"/>
              <a:gd name="T13" fmla="*/ 0 h 404"/>
              <a:gd name="T14" fmla="*/ 2147483647 w 544"/>
              <a:gd name="T15" fmla="*/ 2147483647 h 404"/>
              <a:gd name="T16" fmla="*/ 2147483647 w 544"/>
              <a:gd name="T17" fmla="*/ 2147483647 h 404"/>
              <a:gd name="T18" fmla="*/ 2147483647 w 544"/>
              <a:gd name="T19" fmla="*/ 2147483647 h 404"/>
              <a:gd name="T20" fmla="*/ 2147483647 w 544"/>
              <a:gd name="T21" fmla="*/ 2147483647 h 404"/>
              <a:gd name="T22" fmla="*/ 2147483647 w 544"/>
              <a:gd name="T23" fmla="*/ 2147483647 h 404"/>
              <a:gd name="T24" fmla="*/ 2147483647 w 544"/>
              <a:gd name="T25" fmla="*/ 2147483647 h 404"/>
              <a:gd name="T26" fmla="*/ 2147483647 w 544"/>
              <a:gd name="T27" fmla="*/ 2147483647 h 404"/>
              <a:gd name="T28" fmla="*/ 2147483647 w 544"/>
              <a:gd name="T29" fmla="*/ 2147483647 h 404"/>
              <a:gd name="T30" fmla="*/ 2147483647 w 544"/>
              <a:gd name="T31" fmla="*/ 2147483647 h 404"/>
              <a:gd name="T32" fmla="*/ 2147483647 w 544"/>
              <a:gd name="T33" fmla="*/ 2147483647 h 404"/>
              <a:gd name="T34" fmla="*/ 2147483647 w 544"/>
              <a:gd name="T35" fmla="*/ 2147483647 h 404"/>
              <a:gd name="T36" fmla="*/ 2147483647 w 544"/>
              <a:gd name="T37" fmla="*/ 2147483647 h 404"/>
              <a:gd name="T38" fmla="*/ 2147483647 w 544"/>
              <a:gd name="T39" fmla="*/ 2147483647 h 404"/>
              <a:gd name="T40" fmla="*/ 2147483647 w 544"/>
              <a:gd name="T41" fmla="*/ 2147483647 h 404"/>
              <a:gd name="T42" fmla="*/ 2147483647 w 544"/>
              <a:gd name="T43" fmla="*/ 2147483647 h 404"/>
              <a:gd name="T44" fmla="*/ 2147483647 w 544"/>
              <a:gd name="T45" fmla="*/ 2147483647 h 404"/>
              <a:gd name="T46" fmla="*/ 0 w 544"/>
              <a:gd name="T47" fmla="*/ 2147483647 h 404"/>
              <a:gd name="T48" fmla="*/ 2147483647 w 544"/>
              <a:gd name="T49" fmla="*/ 2147483647 h 404"/>
              <a:gd name="T50" fmla="*/ 2147483647 w 544"/>
              <a:gd name="T51" fmla="*/ 2147483647 h 404"/>
              <a:gd name="T52" fmla="*/ 2147483647 w 544"/>
              <a:gd name="T53" fmla="*/ 2147483647 h 404"/>
              <a:gd name="T54" fmla="*/ 2147483647 w 544"/>
              <a:gd name="T55" fmla="*/ 2147483647 h 404"/>
              <a:gd name="T56" fmla="*/ 2147483647 w 544"/>
              <a:gd name="T57" fmla="*/ 2147483647 h 404"/>
              <a:gd name="T58" fmla="*/ 2147483647 w 544"/>
              <a:gd name="T59" fmla="*/ 2147483647 h 404"/>
              <a:gd name="T60" fmla="*/ 2147483647 w 544"/>
              <a:gd name="T61" fmla="*/ 2147483647 h 404"/>
              <a:gd name="T62" fmla="*/ 2147483647 w 544"/>
              <a:gd name="T63" fmla="*/ 2147483647 h 404"/>
              <a:gd name="T64" fmla="*/ 2147483647 w 544"/>
              <a:gd name="T65" fmla="*/ 2147483647 h 404"/>
              <a:gd name="T66" fmla="*/ 2147483647 w 544"/>
              <a:gd name="T67" fmla="*/ 2147483647 h 404"/>
              <a:gd name="T68" fmla="*/ 2147483647 w 544"/>
              <a:gd name="T69" fmla="*/ 2147483647 h 404"/>
              <a:gd name="T70" fmla="*/ 2147483647 w 544"/>
              <a:gd name="T71" fmla="*/ 2147483647 h 404"/>
              <a:gd name="T72" fmla="*/ 2147483647 w 544"/>
              <a:gd name="T73" fmla="*/ 2147483647 h 404"/>
              <a:gd name="T74" fmla="*/ 2147483647 w 544"/>
              <a:gd name="T75" fmla="*/ 2147483647 h 404"/>
              <a:gd name="T76" fmla="*/ 2147483647 w 544"/>
              <a:gd name="T77" fmla="*/ 2147483647 h 404"/>
              <a:gd name="T78" fmla="*/ 2147483647 w 544"/>
              <a:gd name="T79" fmla="*/ 2147483647 h 404"/>
              <a:gd name="T80" fmla="*/ 2147483647 w 544"/>
              <a:gd name="T81" fmla="*/ 2147483647 h 404"/>
              <a:gd name="T82" fmla="*/ 2147483647 w 544"/>
              <a:gd name="T83" fmla="*/ 2147483647 h 404"/>
              <a:gd name="T84" fmla="*/ 2147483647 w 544"/>
              <a:gd name="T85" fmla="*/ 2147483647 h 404"/>
              <a:gd name="T86" fmla="*/ 2147483647 w 544"/>
              <a:gd name="T87" fmla="*/ 2147483647 h 404"/>
              <a:gd name="T88" fmla="*/ 2147483647 w 544"/>
              <a:gd name="T89" fmla="*/ 2147483647 h 404"/>
              <a:gd name="T90" fmla="*/ 2147483647 w 544"/>
              <a:gd name="T91" fmla="*/ 2147483647 h 404"/>
              <a:gd name="T92" fmla="*/ 2147483647 w 544"/>
              <a:gd name="T93" fmla="*/ 2147483647 h 404"/>
              <a:gd name="T94" fmla="*/ 2147483647 w 544"/>
              <a:gd name="T95" fmla="*/ 2147483647 h 404"/>
              <a:gd name="T96" fmla="*/ 2147483647 w 544"/>
              <a:gd name="T97" fmla="*/ 2147483647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4"/>
              <a:gd name="T148" fmla="*/ 0 h 404"/>
              <a:gd name="T149" fmla="*/ 544 w 544"/>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4" h="404">
                <a:moveTo>
                  <a:pt x="537" y="135"/>
                </a:moveTo>
                <a:lnTo>
                  <a:pt x="531" y="134"/>
                </a:lnTo>
                <a:lnTo>
                  <a:pt x="521" y="139"/>
                </a:lnTo>
                <a:lnTo>
                  <a:pt x="510" y="140"/>
                </a:lnTo>
                <a:lnTo>
                  <a:pt x="504" y="136"/>
                </a:lnTo>
                <a:lnTo>
                  <a:pt x="505" y="123"/>
                </a:lnTo>
                <a:lnTo>
                  <a:pt x="507" y="113"/>
                </a:lnTo>
                <a:lnTo>
                  <a:pt x="504" y="105"/>
                </a:lnTo>
                <a:lnTo>
                  <a:pt x="499" y="100"/>
                </a:lnTo>
                <a:lnTo>
                  <a:pt x="493" y="100"/>
                </a:lnTo>
                <a:lnTo>
                  <a:pt x="487" y="107"/>
                </a:lnTo>
                <a:lnTo>
                  <a:pt x="481" y="113"/>
                </a:lnTo>
                <a:lnTo>
                  <a:pt x="468" y="114"/>
                </a:lnTo>
                <a:lnTo>
                  <a:pt x="470" y="105"/>
                </a:lnTo>
                <a:lnTo>
                  <a:pt x="478" y="98"/>
                </a:lnTo>
                <a:lnTo>
                  <a:pt x="485" y="86"/>
                </a:lnTo>
                <a:lnTo>
                  <a:pt x="493" y="80"/>
                </a:lnTo>
                <a:lnTo>
                  <a:pt x="492" y="70"/>
                </a:lnTo>
                <a:lnTo>
                  <a:pt x="485" y="64"/>
                </a:lnTo>
                <a:lnTo>
                  <a:pt x="491" y="55"/>
                </a:lnTo>
                <a:lnTo>
                  <a:pt x="500" y="46"/>
                </a:lnTo>
                <a:lnTo>
                  <a:pt x="494" y="40"/>
                </a:lnTo>
                <a:lnTo>
                  <a:pt x="483" y="35"/>
                </a:lnTo>
                <a:lnTo>
                  <a:pt x="488" y="23"/>
                </a:lnTo>
                <a:lnTo>
                  <a:pt x="491" y="12"/>
                </a:lnTo>
                <a:lnTo>
                  <a:pt x="485" y="6"/>
                </a:lnTo>
                <a:lnTo>
                  <a:pt x="480" y="0"/>
                </a:lnTo>
                <a:lnTo>
                  <a:pt x="471" y="0"/>
                </a:lnTo>
                <a:lnTo>
                  <a:pt x="461" y="0"/>
                </a:lnTo>
                <a:lnTo>
                  <a:pt x="452" y="2"/>
                </a:lnTo>
                <a:lnTo>
                  <a:pt x="444" y="9"/>
                </a:lnTo>
                <a:lnTo>
                  <a:pt x="437" y="16"/>
                </a:lnTo>
                <a:lnTo>
                  <a:pt x="433" y="26"/>
                </a:lnTo>
                <a:lnTo>
                  <a:pt x="426" y="37"/>
                </a:lnTo>
                <a:lnTo>
                  <a:pt x="421" y="33"/>
                </a:lnTo>
                <a:lnTo>
                  <a:pt x="420" y="28"/>
                </a:lnTo>
                <a:lnTo>
                  <a:pt x="411" y="30"/>
                </a:lnTo>
                <a:lnTo>
                  <a:pt x="407" y="28"/>
                </a:lnTo>
                <a:lnTo>
                  <a:pt x="408" y="21"/>
                </a:lnTo>
                <a:lnTo>
                  <a:pt x="403" y="16"/>
                </a:lnTo>
                <a:lnTo>
                  <a:pt x="398" y="20"/>
                </a:lnTo>
                <a:lnTo>
                  <a:pt x="390" y="25"/>
                </a:lnTo>
                <a:lnTo>
                  <a:pt x="385" y="30"/>
                </a:lnTo>
                <a:lnTo>
                  <a:pt x="385" y="36"/>
                </a:lnTo>
                <a:lnTo>
                  <a:pt x="385" y="46"/>
                </a:lnTo>
                <a:lnTo>
                  <a:pt x="379" y="46"/>
                </a:lnTo>
                <a:lnTo>
                  <a:pt x="376" y="41"/>
                </a:lnTo>
                <a:lnTo>
                  <a:pt x="374" y="36"/>
                </a:lnTo>
                <a:lnTo>
                  <a:pt x="367" y="35"/>
                </a:lnTo>
                <a:lnTo>
                  <a:pt x="354" y="36"/>
                </a:lnTo>
                <a:lnTo>
                  <a:pt x="348" y="45"/>
                </a:lnTo>
                <a:lnTo>
                  <a:pt x="342" y="54"/>
                </a:lnTo>
                <a:lnTo>
                  <a:pt x="337" y="56"/>
                </a:lnTo>
                <a:lnTo>
                  <a:pt x="332" y="63"/>
                </a:lnTo>
                <a:lnTo>
                  <a:pt x="332" y="70"/>
                </a:lnTo>
                <a:lnTo>
                  <a:pt x="328" y="78"/>
                </a:lnTo>
                <a:lnTo>
                  <a:pt x="316" y="74"/>
                </a:lnTo>
                <a:lnTo>
                  <a:pt x="308" y="72"/>
                </a:lnTo>
                <a:lnTo>
                  <a:pt x="300" y="76"/>
                </a:lnTo>
                <a:lnTo>
                  <a:pt x="299" y="81"/>
                </a:lnTo>
                <a:lnTo>
                  <a:pt x="295" y="88"/>
                </a:lnTo>
                <a:lnTo>
                  <a:pt x="290" y="87"/>
                </a:lnTo>
                <a:lnTo>
                  <a:pt x="283" y="80"/>
                </a:lnTo>
                <a:lnTo>
                  <a:pt x="279" y="83"/>
                </a:lnTo>
                <a:lnTo>
                  <a:pt x="269" y="92"/>
                </a:lnTo>
                <a:lnTo>
                  <a:pt x="257" y="98"/>
                </a:lnTo>
                <a:lnTo>
                  <a:pt x="249" y="100"/>
                </a:lnTo>
                <a:lnTo>
                  <a:pt x="241" y="110"/>
                </a:lnTo>
                <a:lnTo>
                  <a:pt x="228" y="110"/>
                </a:lnTo>
                <a:lnTo>
                  <a:pt x="218" y="102"/>
                </a:lnTo>
                <a:lnTo>
                  <a:pt x="211" y="91"/>
                </a:lnTo>
                <a:lnTo>
                  <a:pt x="203" y="82"/>
                </a:lnTo>
                <a:lnTo>
                  <a:pt x="202" y="77"/>
                </a:lnTo>
                <a:lnTo>
                  <a:pt x="196" y="72"/>
                </a:lnTo>
                <a:lnTo>
                  <a:pt x="190" y="74"/>
                </a:lnTo>
                <a:lnTo>
                  <a:pt x="179" y="85"/>
                </a:lnTo>
                <a:lnTo>
                  <a:pt x="172" y="93"/>
                </a:lnTo>
                <a:lnTo>
                  <a:pt x="162" y="102"/>
                </a:lnTo>
                <a:lnTo>
                  <a:pt x="149" y="103"/>
                </a:lnTo>
                <a:lnTo>
                  <a:pt x="135" y="107"/>
                </a:lnTo>
                <a:lnTo>
                  <a:pt x="125" y="116"/>
                </a:lnTo>
                <a:lnTo>
                  <a:pt x="122" y="125"/>
                </a:lnTo>
                <a:lnTo>
                  <a:pt x="120" y="136"/>
                </a:lnTo>
                <a:lnTo>
                  <a:pt x="111" y="141"/>
                </a:lnTo>
                <a:lnTo>
                  <a:pt x="96" y="135"/>
                </a:lnTo>
                <a:lnTo>
                  <a:pt x="84" y="129"/>
                </a:lnTo>
                <a:lnTo>
                  <a:pt x="75" y="128"/>
                </a:lnTo>
                <a:lnTo>
                  <a:pt x="63" y="121"/>
                </a:lnTo>
                <a:lnTo>
                  <a:pt x="54" y="121"/>
                </a:lnTo>
                <a:lnTo>
                  <a:pt x="45" y="126"/>
                </a:lnTo>
                <a:lnTo>
                  <a:pt x="36" y="131"/>
                </a:lnTo>
                <a:lnTo>
                  <a:pt x="26" y="135"/>
                </a:lnTo>
                <a:lnTo>
                  <a:pt x="18" y="132"/>
                </a:lnTo>
                <a:lnTo>
                  <a:pt x="12" y="136"/>
                </a:lnTo>
                <a:lnTo>
                  <a:pt x="5" y="144"/>
                </a:lnTo>
                <a:lnTo>
                  <a:pt x="0" y="155"/>
                </a:lnTo>
                <a:lnTo>
                  <a:pt x="1" y="163"/>
                </a:lnTo>
                <a:lnTo>
                  <a:pt x="15" y="168"/>
                </a:lnTo>
                <a:lnTo>
                  <a:pt x="27" y="164"/>
                </a:lnTo>
                <a:lnTo>
                  <a:pt x="40" y="164"/>
                </a:lnTo>
                <a:lnTo>
                  <a:pt x="42" y="170"/>
                </a:lnTo>
                <a:lnTo>
                  <a:pt x="48" y="171"/>
                </a:lnTo>
                <a:lnTo>
                  <a:pt x="50" y="185"/>
                </a:lnTo>
                <a:lnTo>
                  <a:pt x="53" y="190"/>
                </a:lnTo>
                <a:lnTo>
                  <a:pt x="66" y="195"/>
                </a:lnTo>
                <a:lnTo>
                  <a:pt x="81" y="193"/>
                </a:lnTo>
                <a:lnTo>
                  <a:pt x="93" y="191"/>
                </a:lnTo>
                <a:lnTo>
                  <a:pt x="100" y="193"/>
                </a:lnTo>
                <a:lnTo>
                  <a:pt x="109" y="193"/>
                </a:lnTo>
                <a:lnTo>
                  <a:pt x="114" y="193"/>
                </a:lnTo>
                <a:lnTo>
                  <a:pt x="119" y="200"/>
                </a:lnTo>
                <a:lnTo>
                  <a:pt x="118" y="211"/>
                </a:lnTo>
                <a:lnTo>
                  <a:pt x="115" y="221"/>
                </a:lnTo>
                <a:lnTo>
                  <a:pt x="113" y="229"/>
                </a:lnTo>
                <a:lnTo>
                  <a:pt x="102" y="238"/>
                </a:lnTo>
                <a:lnTo>
                  <a:pt x="90" y="241"/>
                </a:lnTo>
                <a:lnTo>
                  <a:pt x="82" y="249"/>
                </a:lnTo>
                <a:lnTo>
                  <a:pt x="76" y="257"/>
                </a:lnTo>
                <a:lnTo>
                  <a:pt x="69" y="265"/>
                </a:lnTo>
                <a:lnTo>
                  <a:pt x="79" y="269"/>
                </a:lnTo>
                <a:lnTo>
                  <a:pt x="87" y="275"/>
                </a:lnTo>
                <a:lnTo>
                  <a:pt x="101" y="278"/>
                </a:lnTo>
                <a:lnTo>
                  <a:pt x="114" y="278"/>
                </a:lnTo>
                <a:lnTo>
                  <a:pt x="131" y="276"/>
                </a:lnTo>
                <a:lnTo>
                  <a:pt x="141" y="279"/>
                </a:lnTo>
                <a:lnTo>
                  <a:pt x="156" y="281"/>
                </a:lnTo>
                <a:lnTo>
                  <a:pt x="165" y="284"/>
                </a:lnTo>
                <a:lnTo>
                  <a:pt x="170" y="288"/>
                </a:lnTo>
                <a:lnTo>
                  <a:pt x="168" y="298"/>
                </a:lnTo>
                <a:lnTo>
                  <a:pt x="162" y="303"/>
                </a:lnTo>
                <a:lnTo>
                  <a:pt x="154" y="314"/>
                </a:lnTo>
                <a:lnTo>
                  <a:pt x="149" y="320"/>
                </a:lnTo>
                <a:lnTo>
                  <a:pt x="153" y="334"/>
                </a:lnTo>
                <a:lnTo>
                  <a:pt x="161" y="349"/>
                </a:lnTo>
                <a:lnTo>
                  <a:pt x="168" y="363"/>
                </a:lnTo>
                <a:lnTo>
                  <a:pt x="184" y="375"/>
                </a:lnTo>
                <a:lnTo>
                  <a:pt x="197" y="388"/>
                </a:lnTo>
                <a:lnTo>
                  <a:pt x="215" y="393"/>
                </a:lnTo>
                <a:lnTo>
                  <a:pt x="231" y="393"/>
                </a:lnTo>
                <a:lnTo>
                  <a:pt x="240" y="396"/>
                </a:lnTo>
                <a:lnTo>
                  <a:pt x="254" y="397"/>
                </a:lnTo>
                <a:lnTo>
                  <a:pt x="259" y="390"/>
                </a:lnTo>
                <a:lnTo>
                  <a:pt x="265" y="389"/>
                </a:lnTo>
                <a:lnTo>
                  <a:pt x="275" y="392"/>
                </a:lnTo>
                <a:lnTo>
                  <a:pt x="282" y="393"/>
                </a:lnTo>
                <a:lnTo>
                  <a:pt x="286" y="388"/>
                </a:lnTo>
                <a:lnTo>
                  <a:pt x="286" y="383"/>
                </a:lnTo>
                <a:lnTo>
                  <a:pt x="286" y="373"/>
                </a:lnTo>
                <a:lnTo>
                  <a:pt x="295" y="374"/>
                </a:lnTo>
                <a:lnTo>
                  <a:pt x="303" y="378"/>
                </a:lnTo>
                <a:lnTo>
                  <a:pt x="308" y="378"/>
                </a:lnTo>
                <a:lnTo>
                  <a:pt x="313" y="386"/>
                </a:lnTo>
                <a:lnTo>
                  <a:pt x="318" y="393"/>
                </a:lnTo>
                <a:lnTo>
                  <a:pt x="329" y="397"/>
                </a:lnTo>
                <a:lnTo>
                  <a:pt x="340" y="401"/>
                </a:lnTo>
                <a:lnTo>
                  <a:pt x="352" y="403"/>
                </a:lnTo>
                <a:lnTo>
                  <a:pt x="362" y="397"/>
                </a:lnTo>
                <a:lnTo>
                  <a:pt x="370" y="395"/>
                </a:lnTo>
                <a:lnTo>
                  <a:pt x="378" y="396"/>
                </a:lnTo>
                <a:lnTo>
                  <a:pt x="381" y="399"/>
                </a:lnTo>
                <a:lnTo>
                  <a:pt x="390" y="394"/>
                </a:lnTo>
                <a:lnTo>
                  <a:pt x="395" y="388"/>
                </a:lnTo>
                <a:lnTo>
                  <a:pt x="396" y="379"/>
                </a:lnTo>
                <a:lnTo>
                  <a:pt x="400" y="372"/>
                </a:lnTo>
                <a:lnTo>
                  <a:pt x="406" y="369"/>
                </a:lnTo>
                <a:lnTo>
                  <a:pt x="413" y="368"/>
                </a:lnTo>
                <a:lnTo>
                  <a:pt x="423" y="365"/>
                </a:lnTo>
                <a:lnTo>
                  <a:pt x="426" y="355"/>
                </a:lnTo>
                <a:lnTo>
                  <a:pt x="427" y="348"/>
                </a:lnTo>
                <a:lnTo>
                  <a:pt x="431" y="346"/>
                </a:lnTo>
                <a:lnTo>
                  <a:pt x="437" y="343"/>
                </a:lnTo>
                <a:lnTo>
                  <a:pt x="444" y="342"/>
                </a:lnTo>
                <a:lnTo>
                  <a:pt x="451" y="337"/>
                </a:lnTo>
                <a:lnTo>
                  <a:pt x="451" y="332"/>
                </a:lnTo>
                <a:lnTo>
                  <a:pt x="448" y="325"/>
                </a:lnTo>
                <a:lnTo>
                  <a:pt x="449" y="319"/>
                </a:lnTo>
                <a:lnTo>
                  <a:pt x="456" y="314"/>
                </a:lnTo>
                <a:lnTo>
                  <a:pt x="465" y="309"/>
                </a:lnTo>
                <a:lnTo>
                  <a:pt x="472" y="306"/>
                </a:lnTo>
                <a:lnTo>
                  <a:pt x="480" y="301"/>
                </a:lnTo>
                <a:lnTo>
                  <a:pt x="488" y="292"/>
                </a:lnTo>
                <a:lnTo>
                  <a:pt x="493" y="283"/>
                </a:lnTo>
                <a:lnTo>
                  <a:pt x="503" y="271"/>
                </a:lnTo>
                <a:lnTo>
                  <a:pt x="503" y="261"/>
                </a:lnTo>
                <a:lnTo>
                  <a:pt x="503" y="244"/>
                </a:lnTo>
                <a:lnTo>
                  <a:pt x="508" y="231"/>
                </a:lnTo>
                <a:lnTo>
                  <a:pt x="516" y="218"/>
                </a:lnTo>
                <a:lnTo>
                  <a:pt x="520" y="211"/>
                </a:lnTo>
                <a:lnTo>
                  <a:pt x="526" y="206"/>
                </a:lnTo>
                <a:lnTo>
                  <a:pt x="533" y="202"/>
                </a:lnTo>
                <a:lnTo>
                  <a:pt x="532" y="191"/>
                </a:lnTo>
                <a:lnTo>
                  <a:pt x="534" y="182"/>
                </a:lnTo>
                <a:lnTo>
                  <a:pt x="539" y="172"/>
                </a:lnTo>
                <a:lnTo>
                  <a:pt x="543" y="164"/>
                </a:lnTo>
                <a:lnTo>
                  <a:pt x="540" y="157"/>
                </a:lnTo>
                <a:lnTo>
                  <a:pt x="537" y="148"/>
                </a:lnTo>
                <a:lnTo>
                  <a:pt x="537" y="135"/>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00" name="Freeform 1040"/>
          <p:cNvSpPr>
            <a:spLocks/>
          </p:cNvSpPr>
          <p:nvPr/>
        </p:nvSpPr>
        <p:spPr bwMode="auto">
          <a:xfrm>
            <a:off x="2719817" y="3621563"/>
            <a:ext cx="475266" cy="389301"/>
          </a:xfrm>
          <a:custGeom>
            <a:avLst/>
            <a:gdLst>
              <a:gd name="T0" fmla="*/ 2147483647 w 540"/>
              <a:gd name="T1" fmla="*/ 2147483647 h 436"/>
              <a:gd name="T2" fmla="*/ 2147483647 w 540"/>
              <a:gd name="T3" fmla="*/ 0 h 436"/>
              <a:gd name="T4" fmla="*/ 2147483647 w 540"/>
              <a:gd name="T5" fmla="*/ 2147483647 h 436"/>
              <a:gd name="T6" fmla="*/ 2147483647 w 540"/>
              <a:gd name="T7" fmla="*/ 2147483647 h 436"/>
              <a:gd name="T8" fmla="*/ 2147483647 w 540"/>
              <a:gd name="T9" fmla="*/ 2147483647 h 436"/>
              <a:gd name="T10" fmla="*/ 2147483647 w 540"/>
              <a:gd name="T11" fmla="*/ 2147483647 h 436"/>
              <a:gd name="T12" fmla="*/ 2147483647 w 540"/>
              <a:gd name="T13" fmla="*/ 2147483647 h 436"/>
              <a:gd name="T14" fmla="*/ 2147483647 w 540"/>
              <a:gd name="T15" fmla="*/ 2147483647 h 436"/>
              <a:gd name="T16" fmla="*/ 2147483647 w 540"/>
              <a:gd name="T17" fmla="*/ 2147483647 h 436"/>
              <a:gd name="T18" fmla="*/ 2147483647 w 540"/>
              <a:gd name="T19" fmla="*/ 2147483647 h 436"/>
              <a:gd name="T20" fmla="*/ 2147483647 w 540"/>
              <a:gd name="T21" fmla="*/ 2147483647 h 436"/>
              <a:gd name="T22" fmla="*/ 2147483647 w 540"/>
              <a:gd name="T23" fmla="*/ 2147483647 h 436"/>
              <a:gd name="T24" fmla="*/ 2147483647 w 540"/>
              <a:gd name="T25" fmla="*/ 2147483647 h 436"/>
              <a:gd name="T26" fmla="*/ 2147483647 w 540"/>
              <a:gd name="T27" fmla="*/ 2147483647 h 436"/>
              <a:gd name="T28" fmla="*/ 2147483647 w 540"/>
              <a:gd name="T29" fmla="*/ 2147483647 h 436"/>
              <a:gd name="T30" fmla="*/ 2147483647 w 540"/>
              <a:gd name="T31" fmla="*/ 2147483647 h 436"/>
              <a:gd name="T32" fmla="*/ 2147483647 w 540"/>
              <a:gd name="T33" fmla="*/ 2147483647 h 436"/>
              <a:gd name="T34" fmla="*/ 2147483647 w 540"/>
              <a:gd name="T35" fmla="*/ 2147483647 h 436"/>
              <a:gd name="T36" fmla="*/ 2147483647 w 540"/>
              <a:gd name="T37" fmla="*/ 2147483647 h 436"/>
              <a:gd name="T38" fmla="*/ 2147483647 w 540"/>
              <a:gd name="T39" fmla="*/ 2147483647 h 436"/>
              <a:gd name="T40" fmla="*/ 2147483647 w 540"/>
              <a:gd name="T41" fmla="*/ 2147483647 h 436"/>
              <a:gd name="T42" fmla="*/ 2147483647 w 540"/>
              <a:gd name="T43" fmla="*/ 2147483647 h 436"/>
              <a:gd name="T44" fmla="*/ 2147483647 w 540"/>
              <a:gd name="T45" fmla="*/ 2147483647 h 436"/>
              <a:gd name="T46" fmla="*/ 2147483647 w 540"/>
              <a:gd name="T47" fmla="*/ 2147483647 h 436"/>
              <a:gd name="T48" fmla="*/ 2147483647 w 540"/>
              <a:gd name="T49" fmla="*/ 2147483647 h 436"/>
              <a:gd name="T50" fmla="*/ 2147483647 w 540"/>
              <a:gd name="T51" fmla="*/ 2147483647 h 436"/>
              <a:gd name="T52" fmla="*/ 2147483647 w 540"/>
              <a:gd name="T53" fmla="*/ 2147483647 h 436"/>
              <a:gd name="T54" fmla="*/ 2147483647 w 540"/>
              <a:gd name="T55" fmla="*/ 2147483647 h 436"/>
              <a:gd name="T56" fmla="*/ 2147483647 w 540"/>
              <a:gd name="T57" fmla="*/ 2147483647 h 436"/>
              <a:gd name="T58" fmla="*/ 2147483647 w 540"/>
              <a:gd name="T59" fmla="*/ 2147483647 h 436"/>
              <a:gd name="T60" fmla="*/ 2147483647 w 540"/>
              <a:gd name="T61" fmla="*/ 2147483647 h 436"/>
              <a:gd name="T62" fmla="*/ 2147483647 w 540"/>
              <a:gd name="T63" fmla="*/ 2147483647 h 436"/>
              <a:gd name="T64" fmla="*/ 2147483647 w 540"/>
              <a:gd name="T65" fmla="*/ 2147483647 h 436"/>
              <a:gd name="T66" fmla="*/ 2147483647 w 540"/>
              <a:gd name="T67" fmla="*/ 2147483647 h 436"/>
              <a:gd name="T68" fmla="*/ 2147483647 w 540"/>
              <a:gd name="T69" fmla="*/ 2147483647 h 436"/>
              <a:gd name="T70" fmla="*/ 2147483647 w 540"/>
              <a:gd name="T71" fmla="*/ 2147483647 h 436"/>
              <a:gd name="T72" fmla="*/ 2147483647 w 540"/>
              <a:gd name="T73" fmla="*/ 2147483647 h 436"/>
              <a:gd name="T74" fmla="*/ 2147483647 w 540"/>
              <a:gd name="T75" fmla="*/ 2147483647 h 436"/>
              <a:gd name="T76" fmla="*/ 2147483647 w 540"/>
              <a:gd name="T77" fmla="*/ 2147483647 h 436"/>
              <a:gd name="T78" fmla="*/ 2147483647 w 540"/>
              <a:gd name="T79" fmla="*/ 2147483647 h 436"/>
              <a:gd name="T80" fmla="*/ 2147483647 w 540"/>
              <a:gd name="T81" fmla="*/ 2147483647 h 436"/>
              <a:gd name="T82" fmla="*/ 2147483647 w 540"/>
              <a:gd name="T83" fmla="*/ 2147483647 h 436"/>
              <a:gd name="T84" fmla="*/ 2147483647 w 540"/>
              <a:gd name="T85" fmla="*/ 2147483647 h 436"/>
              <a:gd name="T86" fmla="*/ 2147483647 w 540"/>
              <a:gd name="T87" fmla="*/ 2147483647 h 436"/>
              <a:gd name="T88" fmla="*/ 2147483647 w 540"/>
              <a:gd name="T89" fmla="*/ 2147483647 h 436"/>
              <a:gd name="T90" fmla="*/ 2147483647 w 540"/>
              <a:gd name="T91" fmla="*/ 2147483647 h 436"/>
              <a:gd name="T92" fmla="*/ 2147483647 w 540"/>
              <a:gd name="T93" fmla="*/ 2147483647 h 436"/>
              <a:gd name="T94" fmla="*/ 2147483647 w 540"/>
              <a:gd name="T95" fmla="*/ 2147483647 h 436"/>
              <a:gd name="T96" fmla="*/ 2147483647 w 540"/>
              <a:gd name="T97" fmla="*/ 2147483647 h 436"/>
              <a:gd name="T98" fmla="*/ 2147483647 w 540"/>
              <a:gd name="T99" fmla="*/ 2147483647 h 4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0"/>
              <a:gd name="T151" fmla="*/ 0 h 436"/>
              <a:gd name="T152" fmla="*/ 540 w 540"/>
              <a:gd name="T153" fmla="*/ 436 h 4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0" h="436">
                <a:moveTo>
                  <a:pt x="301" y="11"/>
                </a:moveTo>
                <a:lnTo>
                  <a:pt x="292" y="15"/>
                </a:lnTo>
                <a:lnTo>
                  <a:pt x="286" y="13"/>
                </a:lnTo>
                <a:lnTo>
                  <a:pt x="279" y="12"/>
                </a:lnTo>
                <a:lnTo>
                  <a:pt x="269" y="16"/>
                </a:lnTo>
                <a:lnTo>
                  <a:pt x="257" y="15"/>
                </a:lnTo>
                <a:lnTo>
                  <a:pt x="257" y="8"/>
                </a:lnTo>
                <a:lnTo>
                  <a:pt x="255" y="0"/>
                </a:lnTo>
                <a:lnTo>
                  <a:pt x="248" y="4"/>
                </a:lnTo>
                <a:lnTo>
                  <a:pt x="242" y="11"/>
                </a:lnTo>
                <a:lnTo>
                  <a:pt x="232" y="13"/>
                </a:lnTo>
                <a:lnTo>
                  <a:pt x="223" y="18"/>
                </a:lnTo>
                <a:lnTo>
                  <a:pt x="224" y="24"/>
                </a:lnTo>
                <a:lnTo>
                  <a:pt x="233" y="26"/>
                </a:lnTo>
                <a:lnTo>
                  <a:pt x="237" y="31"/>
                </a:lnTo>
                <a:lnTo>
                  <a:pt x="235" y="39"/>
                </a:lnTo>
                <a:lnTo>
                  <a:pt x="230" y="45"/>
                </a:lnTo>
                <a:lnTo>
                  <a:pt x="223" y="54"/>
                </a:lnTo>
                <a:lnTo>
                  <a:pt x="212" y="51"/>
                </a:lnTo>
                <a:lnTo>
                  <a:pt x="211" y="43"/>
                </a:lnTo>
                <a:lnTo>
                  <a:pt x="205" y="37"/>
                </a:lnTo>
                <a:lnTo>
                  <a:pt x="191" y="35"/>
                </a:lnTo>
                <a:lnTo>
                  <a:pt x="182" y="39"/>
                </a:lnTo>
                <a:lnTo>
                  <a:pt x="179" y="44"/>
                </a:lnTo>
                <a:lnTo>
                  <a:pt x="176" y="51"/>
                </a:lnTo>
                <a:lnTo>
                  <a:pt x="175" y="58"/>
                </a:lnTo>
                <a:lnTo>
                  <a:pt x="171" y="65"/>
                </a:lnTo>
                <a:lnTo>
                  <a:pt x="166" y="70"/>
                </a:lnTo>
                <a:lnTo>
                  <a:pt x="156" y="74"/>
                </a:lnTo>
                <a:lnTo>
                  <a:pt x="156" y="87"/>
                </a:lnTo>
                <a:lnTo>
                  <a:pt x="159" y="96"/>
                </a:lnTo>
                <a:lnTo>
                  <a:pt x="162" y="103"/>
                </a:lnTo>
                <a:lnTo>
                  <a:pt x="158" y="111"/>
                </a:lnTo>
                <a:lnTo>
                  <a:pt x="153" y="121"/>
                </a:lnTo>
                <a:lnTo>
                  <a:pt x="151" y="130"/>
                </a:lnTo>
                <a:lnTo>
                  <a:pt x="152" y="141"/>
                </a:lnTo>
                <a:lnTo>
                  <a:pt x="145" y="145"/>
                </a:lnTo>
                <a:lnTo>
                  <a:pt x="139" y="150"/>
                </a:lnTo>
                <a:lnTo>
                  <a:pt x="135" y="157"/>
                </a:lnTo>
                <a:lnTo>
                  <a:pt x="127" y="170"/>
                </a:lnTo>
                <a:lnTo>
                  <a:pt x="122" y="183"/>
                </a:lnTo>
                <a:lnTo>
                  <a:pt x="122" y="200"/>
                </a:lnTo>
                <a:lnTo>
                  <a:pt x="122" y="210"/>
                </a:lnTo>
                <a:lnTo>
                  <a:pt x="112" y="222"/>
                </a:lnTo>
                <a:lnTo>
                  <a:pt x="107" y="231"/>
                </a:lnTo>
                <a:lnTo>
                  <a:pt x="99" y="240"/>
                </a:lnTo>
                <a:lnTo>
                  <a:pt x="91" y="245"/>
                </a:lnTo>
                <a:lnTo>
                  <a:pt x="84" y="248"/>
                </a:lnTo>
                <a:lnTo>
                  <a:pt x="75" y="253"/>
                </a:lnTo>
                <a:lnTo>
                  <a:pt x="68" y="258"/>
                </a:lnTo>
                <a:lnTo>
                  <a:pt x="67" y="264"/>
                </a:lnTo>
                <a:lnTo>
                  <a:pt x="70" y="271"/>
                </a:lnTo>
                <a:lnTo>
                  <a:pt x="70" y="276"/>
                </a:lnTo>
                <a:lnTo>
                  <a:pt x="63" y="281"/>
                </a:lnTo>
                <a:lnTo>
                  <a:pt x="56" y="282"/>
                </a:lnTo>
                <a:lnTo>
                  <a:pt x="50" y="285"/>
                </a:lnTo>
                <a:lnTo>
                  <a:pt x="46" y="287"/>
                </a:lnTo>
                <a:lnTo>
                  <a:pt x="45" y="294"/>
                </a:lnTo>
                <a:lnTo>
                  <a:pt x="42" y="304"/>
                </a:lnTo>
                <a:lnTo>
                  <a:pt x="32" y="307"/>
                </a:lnTo>
                <a:lnTo>
                  <a:pt x="25" y="308"/>
                </a:lnTo>
                <a:lnTo>
                  <a:pt x="19" y="311"/>
                </a:lnTo>
                <a:lnTo>
                  <a:pt x="15" y="318"/>
                </a:lnTo>
                <a:lnTo>
                  <a:pt x="14" y="327"/>
                </a:lnTo>
                <a:lnTo>
                  <a:pt x="9" y="333"/>
                </a:lnTo>
                <a:lnTo>
                  <a:pt x="0" y="338"/>
                </a:lnTo>
                <a:lnTo>
                  <a:pt x="10" y="345"/>
                </a:lnTo>
                <a:lnTo>
                  <a:pt x="2" y="356"/>
                </a:lnTo>
                <a:lnTo>
                  <a:pt x="0" y="366"/>
                </a:lnTo>
                <a:lnTo>
                  <a:pt x="3" y="375"/>
                </a:lnTo>
                <a:lnTo>
                  <a:pt x="3" y="386"/>
                </a:lnTo>
                <a:lnTo>
                  <a:pt x="3" y="400"/>
                </a:lnTo>
                <a:lnTo>
                  <a:pt x="5" y="410"/>
                </a:lnTo>
                <a:lnTo>
                  <a:pt x="15" y="427"/>
                </a:lnTo>
                <a:lnTo>
                  <a:pt x="25" y="433"/>
                </a:lnTo>
                <a:lnTo>
                  <a:pt x="38" y="434"/>
                </a:lnTo>
                <a:lnTo>
                  <a:pt x="47" y="435"/>
                </a:lnTo>
                <a:lnTo>
                  <a:pt x="60" y="426"/>
                </a:lnTo>
                <a:lnTo>
                  <a:pt x="56" y="416"/>
                </a:lnTo>
                <a:lnTo>
                  <a:pt x="48" y="412"/>
                </a:lnTo>
                <a:lnTo>
                  <a:pt x="48" y="402"/>
                </a:lnTo>
                <a:lnTo>
                  <a:pt x="41" y="398"/>
                </a:lnTo>
                <a:lnTo>
                  <a:pt x="38" y="390"/>
                </a:lnTo>
                <a:lnTo>
                  <a:pt x="39" y="376"/>
                </a:lnTo>
                <a:lnTo>
                  <a:pt x="49" y="367"/>
                </a:lnTo>
                <a:lnTo>
                  <a:pt x="63" y="361"/>
                </a:lnTo>
                <a:lnTo>
                  <a:pt x="66" y="353"/>
                </a:lnTo>
                <a:lnTo>
                  <a:pt x="70" y="343"/>
                </a:lnTo>
                <a:lnTo>
                  <a:pt x="78" y="346"/>
                </a:lnTo>
                <a:lnTo>
                  <a:pt x="87" y="348"/>
                </a:lnTo>
                <a:lnTo>
                  <a:pt x="110" y="338"/>
                </a:lnTo>
                <a:lnTo>
                  <a:pt x="123" y="337"/>
                </a:lnTo>
                <a:lnTo>
                  <a:pt x="133" y="327"/>
                </a:lnTo>
                <a:lnTo>
                  <a:pt x="140" y="318"/>
                </a:lnTo>
                <a:lnTo>
                  <a:pt x="146" y="317"/>
                </a:lnTo>
                <a:lnTo>
                  <a:pt x="161" y="312"/>
                </a:lnTo>
                <a:lnTo>
                  <a:pt x="176" y="310"/>
                </a:lnTo>
                <a:lnTo>
                  <a:pt x="189" y="314"/>
                </a:lnTo>
                <a:lnTo>
                  <a:pt x="190" y="309"/>
                </a:lnTo>
                <a:lnTo>
                  <a:pt x="186" y="302"/>
                </a:lnTo>
                <a:lnTo>
                  <a:pt x="193" y="292"/>
                </a:lnTo>
                <a:lnTo>
                  <a:pt x="197" y="302"/>
                </a:lnTo>
                <a:lnTo>
                  <a:pt x="204" y="316"/>
                </a:lnTo>
                <a:lnTo>
                  <a:pt x="215" y="307"/>
                </a:lnTo>
                <a:lnTo>
                  <a:pt x="223" y="303"/>
                </a:lnTo>
                <a:lnTo>
                  <a:pt x="240" y="304"/>
                </a:lnTo>
                <a:lnTo>
                  <a:pt x="253" y="302"/>
                </a:lnTo>
                <a:lnTo>
                  <a:pt x="269" y="291"/>
                </a:lnTo>
                <a:lnTo>
                  <a:pt x="268" y="278"/>
                </a:lnTo>
                <a:lnTo>
                  <a:pt x="261" y="263"/>
                </a:lnTo>
                <a:lnTo>
                  <a:pt x="252" y="255"/>
                </a:lnTo>
                <a:lnTo>
                  <a:pt x="239" y="238"/>
                </a:lnTo>
                <a:lnTo>
                  <a:pt x="230" y="230"/>
                </a:lnTo>
                <a:lnTo>
                  <a:pt x="218" y="217"/>
                </a:lnTo>
                <a:lnTo>
                  <a:pt x="215" y="200"/>
                </a:lnTo>
                <a:lnTo>
                  <a:pt x="230" y="197"/>
                </a:lnTo>
                <a:lnTo>
                  <a:pt x="240" y="213"/>
                </a:lnTo>
                <a:lnTo>
                  <a:pt x="251" y="227"/>
                </a:lnTo>
                <a:lnTo>
                  <a:pt x="265" y="230"/>
                </a:lnTo>
                <a:lnTo>
                  <a:pt x="279" y="232"/>
                </a:lnTo>
                <a:lnTo>
                  <a:pt x="288" y="233"/>
                </a:lnTo>
                <a:lnTo>
                  <a:pt x="295" y="241"/>
                </a:lnTo>
                <a:lnTo>
                  <a:pt x="301" y="248"/>
                </a:lnTo>
                <a:lnTo>
                  <a:pt x="312" y="255"/>
                </a:lnTo>
                <a:lnTo>
                  <a:pt x="319" y="264"/>
                </a:lnTo>
                <a:lnTo>
                  <a:pt x="330" y="264"/>
                </a:lnTo>
                <a:lnTo>
                  <a:pt x="337" y="258"/>
                </a:lnTo>
                <a:lnTo>
                  <a:pt x="338" y="253"/>
                </a:lnTo>
                <a:lnTo>
                  <a:pt x="342" y="248"/>
                </a:lnTo>
                <a:lnTo>
                  <a:pt x="349" y="248"/>
                </a:lnTo>
                <a:lnTo>
                  <a:pt x="354" y="245"/>
                </a:lnTo>
                <a:lnTo>
                  <a:pt x="357" y="239"/>
                </a:lnTo>
                <a:lnTo>
                  <a:pt x="356" y="232"/>
                </a:lnTo>
                <a:lnTo>
                  <a:pt x="359" y="225"/>
                </a:lnTo>
                <a:lnTo>
                  <a:pt x="364" y="230"/>
                </a:lnTo>
                <a:lnTo>
                  <a:pt x="367" y="240"/>
                </a:lnTo>
                <a:lnTo>
                  <a:pt x="371" y="240"/>
                </a:lnTo>
                <a:lnTo>
                  <a:pt x="373" y="230"/>
                </a:lnTo>
                <a:lnTo>
                  <a:pt x="377" y="225"/>
                </a:lnTo>
                <a:lnTo>
                  <a:pt x="384" y="224"/>
                </a:lnTo>
                <a:lnTo>
                  <a:pt x="395" y="224"/>
                </a:lnTo>
                <a:lnTo>
                  <a:pt x="410" y="225"/>
                </a:lnTo>
                <a:lnTo>
                  <a:pt x="419" y="224"/>
                </a:lnTo>
                <a:lnTo>
                  <a:pt x="422" y="214"/>
                </a:lnTo>
                <a:lnTo>
                  <a:pt x="423" y="205"/>
                </a:lnTo>
                <a:lnTo>
                  <a:pt x="433" y="204"/>
                </a:lnTo>
                <a:lnTo>
                  <a:pt x="438" y="215"/>
                </a:lnTo>
                <a:lnTo>
                  <a:pt x="446" y="224"/>
                </a:lnTo>
                <a:lnTo>
                  <a:pt x="458" y="213"/>
                </a:lnTo>
                <a:lnTo>
                  <a:pt x="467" y="206"/>
                </a:lnTo>
                <a:lnTo>
                  <a:pt x="477" y="203"/>
                </a:lnTo>
                <a:lnTo>
                  <a:pt x="488" y="201"/>
                </a:lnTo>
                <a:lnTo>
                  <a:pt x="500" y="197"/>
                </a:lnTo>
                <a:lnTo>
                  <a:pt x="500" y="189"/>
                </a:lnTo>
                <a:lnTo>
                  <a:pt x="505" y="182"/>
                </a:lnTo>
                <a:lnTo>
                  <a:pt x="509" y="180"/>
                </a:lnTo>
                <a:lnTo>
                  <a:pt x="515" y="173"/>
                </a:lnTo>
                <a:lnTo>
                  <a:pt x="511" y="163"/>
                </a:lnTo>
                <a:lnTo>
                  <a:pt x="516" y="157"/>
                </a:lnTo>
                <a:lnTo>
                  <a:pt x="522" y="153"/>
                </a:lnTo>
                <a:lnTo>
                  <a:pt x="523" y="143"/>
                </a:lnTo>
                <a:lnTo>
                  <a:pt x="524" y="138"/>
                </a:lnTo>
                <a:lnTo>
                  <a:pt x="530" y="136"/>
                </a:lnTo>
                <a:lnTo>
                  <a:pt x="539" y="130"/>
                </a:lnTo>
                <a:lnTo>
                  <a:pt x="531" y="126"/>
                </a:lnTo>
                <a:lnTo>
                  <a:pt x="528" y="119"/>
                </a:lnTo>
                <a:lnTo>
                  <a:pt x="523" y="114"/>
                </a:lnTo>
                <a:lnTo>
                  <a:pt x="522" y="109"/>
                </a:lnTo>
                <a:lnTo>
                  <a:pt x="522" y="98"/>
                </a:lnTo>
                <a:lnTo>
                  <a:pt x="517" y="87"/>
                </a:lnTo>
                <a:lnTo>
                  <a:pt x="508" y="74"/>
                </a:lnTo>
                <a:lnTo>
                  <a:pt x="510" y="67"/>
                </a:lnTo>
                <a:lnTo>
                  <a:pt x="511" y="56"/>
                </a:lnTo>
                <a:lnTo>
                  <a:pt x="505" y="49"/>
                </a:lnTo>
                <a:lnTo>
                  <a:pt x="500" y="52"/>
                </a:lnTo>
                <a:lnTo>
                  <a:pt x="490" y="59"/>
                </a:lnTo>
                <a:lnTo>
                  <a:pt x="480" y="51"/>
                </a:lnTo>
                <a:lnTo>
                  <a:pt x="472" y="51"/>
                </a:lnTo>
                <a:lnTo>
                  <a:pt x="459" y="47"/>
                </a:lnTo>
                <a:lnTo>
                  <a:pt x="449" y="39"/>
                </a:lnTo>
                <a:lnTo>
                  <a:pt x="441" y="42"/>
                </a:lnTo>
                <a:lnTo>
                  <a:pt x="440" y="46"/>
                </a:lnTo>
                <a:lnTo>
                  <a:pt x="436" y="49"/>
                </a:lnTo>
                <a:lnTo>
                  <a:pt x="436" y="62"/>
                </a:lnTo>
                <a:lnTo>
                  <a:pt x="431" y="67"/>
                </a:lnTo>
                <a:lnTo>
                  <a:pt x="416" y="63"/>
                </a:lnTo>
                <a:lnTo>
                  <a:pt x="401" y="60"/>
                </a:lnTo>
                <a:lnTo>
                  <a:pt x="390" y="64"/>
                </a:lnTo>
                <a:lnTo>
                  <a:pt x="369" y="73"/>
                </a:lnTo>
                <a:lnTo>
                  <a:pt x="359" y="70"/>
                </a:lnTo>
                <a:lnTo>
                  <a:pt x="350" y="69"/>
                </a:lnTo>
                <a:lnTo>
                  <a:pt x="335" y="77"/>
                </a:lnTo>
                <a:lnTo>
                  <a:pt x="327" y="68"/>
                </a:lnTo>
                <a:lnTo>
                  <a:pt x="331" y="52"/>
                </a:lnTo>
                <a:lnTo>
                  <a:pt x="341" y="36"/>
                </a:lnTo>
                <a:lnTo>
                  <a:pt x="348" y="22"/>
                </a:lnTo>
                <a:lnTo>
                  <a:pt x="349" y="10"/>
                </a:lnTo>
                <a:lnTo>
                  <a:pt x="336" y="13"/>
                </a:lnTo>
                <a:lnTo>
                  <a:pt x="323" y="17"/>
                </a:lnTo>
                <a:lnTo>
                  <a:pt x="311" y="18"/>
                </a:lnTo>
                <a:lnTo>
                  <a:pt x="301" y="11"/>
                </a:lnTo>
              </a:path>
            </a:pathLst>
          </a:custGeom>
          <a:solidFill>
            <a:srgbClr val="F68837"/>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1" name="Freeform 1041"/>
          <p:cNvSpPr>
            <a:spLocks/>
          </p:cNvSpPr>
          <p:nvPr/>
        </p:nvSpPr>
        <p:spPr bwMode="auto">
          <a:xfrm>
            <a:off x="758576" y="1792954"/>
            <a:ext cx="1245271" cy="978779"/>
          </a:xfrm>
          <a:custGeom>
            <a:avLst/>
            <a:gdLst>
              <a:gd name="T0" fmla="*/ 2147483647 w 1407"/>
              <a:gd name="T1" fmla="*/ 2147483647 h 1097"/>
              <a:gd name="T2" fmla="*/ 2147483647 w 1407"/>
              <a:gd name="T3" fmla="*/ 2147483647 h 1097"/>
              <a:gd name="T4" fmla="*/ 2147483647 w 1407"/>
              <a:gd name="T5" fmla="*/ 2147483647 h 1097"/>
              <a:gd name="T6" fmla="*/ 2147483647 w 1407"/>
              <a:gd name="T7" fmla="*/ 2147483647 h 1097"/>
              <a:gd name="T8" fmla="*/ 2147483647 w 1407"/>
              <a:gd name="T9" fmla="*/ 2147483647 h 1097"/>
              <a:gd name="T10" fmla="*/ 2147483647 w 1407"/>
              <a:gd name="T11" fmla="*/ 2147483647 h 1097"/>
              <a:gd name="T12" fmla="*/ 2147483647 w 1407"/>
              <a:gd name="T13" fmla="*/ 2147483647 h 1097"/>
              <a:gd name="T14" fmla="*/ 2147483647 w 1407"/>
              <a:gd name="T15" fmla="*/ 2147483647 h 1097"/>
              <a:gd name="T16" fmla="*/ 2147483647 w 1407"/>
              <a:gd name="T17" fmla="*/ 2147483647 h 1097"/>
              <a:gd name="T18" fmla="*/ 2147483647 w 1407"/>
              <a:gd name="T19" fmla="*/ 2147483647 h 1097"/>
              <a:gd name="T20" fmla="*/ 2147483647 w 1407"/>
              <a:gd name="T21" fmla="*/ 2147483647 h 1097"/>
              <a:gd name="T22" fmla="*/ 2147483647 w 1407"/>
              <a:gd name="T23" fmla="*/ 2147483647 h 1097"/>
              <a:gd name="T24" fmla="*/ 2147483647 w 1407"/>
              <a:gd name="T25" fmla="*/ 2147483647 h 1097"/>
              <a:gd name="T26" fmla="*/ 2147483647 w 1407"/>
              <a:gd name="T27" fmla="*/ 2147483647 h 1097"/>
              <a:gd name="T28" fmla="*/ 2147483647 w 1407"/>
              <a:gd name="T29" fmla="*/ 2147483647 h 1097"/>
              <a:gd name="T30" fmla="*/ 2147483647 w 1407"/>
              <a:gd name="T31" fmla="*/ 2147483647 h 1097"/>
              <a:gd name="T32" fmla="*/ 2147483647 w 1407"/>
              <a:gd name="T33" fmla="*/ 2147483647 h 1097"/>
              <a:gd name="T34" fmla="*/ 2147483647 w 1407"/>
              <a:gd name="T35" fmla="*/ 2147483647 h 1097"/>
              <a:gd name="T36" fmla="*/ 2147483647 w 1407"/>
              <a:gd name="T37" fmla="*/ 2147483647 h 1097"/>
              <a:gd name="T38" fmla="*/ 2147483647 w 1407"/>
              <a:gd name="T39" fmla="*/ 2147483647 h 1097"/>
              <a:gd name="T40" fmla="*/ 2147483647 w 1407"/>
              <a:gd name="T41" fmla="*/ 2147483647 h 1097"/>
              <a:gd name="T42" fmla="*/ 2147483647 w 1407"/>
              <a:gd name="T43" fmla="*/ 2147483647 h 1097"/>
              <a:gd name="T44" fmla="*/ 2147483647 w 1407"/>
              <a:gd name="T45" fmla="*/ 2147483647 h 1097"/>
              <a:gd name="T46" fmla="*/ 2147483647 w 1407"/>
              <a:gd name="T47" fmla="*/ 2147483647 h 1097"/>
              <a:gd name="T48" fmla="*/ 2147483647 w 1407"/>
              <a:gd name="T49" fmla="*/ 2147483647 h 1097"/>
              <a:gd name="T50" fmla="*/ 2147483647 w 1407"/>
              <a:gd name="T51" fmla="*/ 2147483647 h 1097"/>
              <a:gd name="T52" fmla="*/ 2147483647 w 1407"/>
              <a:gd name="T53" fmla="*/ 2147483647 h 1097"/>
              <a:gd name="T54" fmla="*/ 2147483647 w 1407"/>
              <a:gd name="T55" fmla="*/ 2147483647 h 1097"/>
              <a:gd name="T56" fmla="*/ 2147483647 w 1407"/>
              <a:gd name="T57" fmla="*/ 2147483647 h 1097"/>
              <a:gd name="T58" fmla="*/ 0 w 1407"/>
              <a:gd name="T59" fmla="*/ 2147483647 h 1097"/>
              <a:gd name="T60" fmla="*/ 2147483647 w 1407"/>
              <a:gd name="T61" fmla="*/ 2147483647 h 1097"/>
              <a:gd name="T62" fmla="*/ 2147483647 w 1407"/>
              <a:gd name="T63" fmla="*/ 2147483647 h 1097"/>
              <a:gd name="T64" fmla="*/ 2147483647 w 1407"/>
              <a:gd name="T65" fmla="*/ 2147483647 h 1097"/>
              <a:gd name="T66" fmla="*/ 2147483647 w 1407"/>
              <a:gd name="T67" fmla="*/ 2147483647 h 1097"/>
              <a:gd name="T68" fmla="*/ 2147483647 w 1407"/>
              <a:gd name="T69" fmla="*/ 2147483647 h 1097"/>
              <a:gd name="T70" fmla="*/ 2147483647 w 1407"/>
              <a:gd name="T71" fmla="*/ 2147483647 h 1097"/>
              <a:gd name="T72" fmla="*/ 2147483647 w 1407"/>
              <a:gd name="T73" fmla="*/ 2147483647 h 1097"/>
              <a:gd name="T74" fmla="*/ 2147483647 w 1407"/>
              <a:gd name="T75" fmla="*/ 2147483647 h 1097"/>
              <a:gd name="T76" fmla="*/ 2147483647 w 1407"/>
              <a:gd name="T77" fmla="*/ 2147483647 h 1097"/>
              <a:gd name="T78" fmla="*/ 2147483647 w 1407"/>
              <a:gd name="T79" fmla="*/ 2147483647 h 1097"/>
              <a:gd name="T80" fmla="*/ 2147483647 w 1407"/>
              <a:gd name="T81" fmla="*/ 2147483647 h 1097"/>
              <a:gd name="T82" fmla="*/ 2147483647 w 1407"/>
              <a:gd name="T83" fmla="*/ 2147483647 h 1097"/>
              <a:gd name="T84" fmla="*/ 2147483647 w 1407"/>
              <a:gd name="T85" fmla="*/ 2147483647 h 1097"/>
              <a:gd name="T86" fmla="*/ 2147483647 w 1407"/>
              <a:gd name="T87" fmla="*/ 2147483647 h 1097"/>
              <a:gd name="T88" fmla="*/ 2147483647 w 1407"/>
              <a:gd name="T89" fmla="*/ 2147483647 h 1097"/>
              <a:gd name="T90" fmla="*/ 2147483647 w 1407"/>
              <a:gd name="T91" fmla="*/ 2147483647 h 1097"/>
              <a:gd name="T92" fmla="*/ 2147483647 w 1407"/>
              <a:gd name="T93" fmla="*/ 2147483647 h 1097"/>
              <a:gd name="T94" fmla="*/ 2147483647 w 1407"/>
              <a:gd name="T95" fmla="*/ 2147483647 h 1097"/>
              <a:gd name="T96" fmla="*/ 2147483647 w 1407"/>
              <a:gd name="T97" fmla="*/ 2147483647 h 1097"/>
              <a:gd name="T98" fmla="*/ 2147483647 w 1407"/>
              <a:gd name="T99" fmla="*/ 2147483647 h 1097"/>
              <a:gd name="T100" fmla="*/ 2147483647 w 1407"/>
              <a:gd name="T101" fmla="*/ 2147483647 h 1097"/>
              <a:gd name="T102" fmla="*/ 2147483647 w 1407"/>
              <a:gd name="T103" fmla="*/ 2147483647 h 1097"/>
              <a:gd name="T104" fmla="*/ 2147483647 w 1407"/>
              <a:gd name="T105" fmla="*/ 2147483647 h 1097"/>
              <a:gd name="T106" fmla="*/ 2147483647 w 1407"/>
              <a:gd name="T107" fmla="*/ 2147483647 h 1097"/>
              <a:gd name="T108" fmla="*/ 2147483647 w 1407"/>
              <a:gd name="T109" fmla="*/ 2147483647 h 1097"/>
              <a:gd name="T110" fmla="*/ 2147483647 w 1407"/>
              <a:gd name="T111" fmla="*/ 2147483647 h 10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7"/>
              <a:gd name="T169" fmla="*/ 0 h 1097"/>
              <a:gd name="T170" fmla="*/ 1407 w 1407"/>
              <a:gd name="T171" fmla="*/ 1097 h 10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7" h="1097">
                <a:moveTo>
                  <a:pt x="1406" y="605"/>
                </a:moveTo>
                <a:lnTo>
                  <a:pt x="1404" y="612"/>
                </a:lnTo>
                <a:lnTo>
                  <a:pt x="1397" y="612"/>
                </a:lnTo>
                <a:lnTo>
                  <a:pt x="1388" y="613"/>
                </a:lnTo>
                <a:lnTo>
                  <a:pt x="1380" y="618"/>
                </a:lnTo>
                <a:lnTo>
                  <a:pt x="1379" y="624"/>
                </a:lnTo>
                <a:lnTo>
                  <a:pt x="1376" y="638"/>
                </a:lnTo>
                <a:lnTo>
                  <a:pt x="1376" y="649"/>
                </a:lnTo>
                <a:lnTo>
                  <a:pt x="1379" y="663"/>
                </a:lnTo>
                <a:lnTo>
                  <a:pt x="1376" y="674"/>
                </a:lnTo>
                <a:lnTo>
                  <a:pt x="1366" y="679"/>
                </a:lnTo>
                <a:lnTo>
                  <a:pt x="1348" y="680"/>
                </a:lnTo>
                <a:lnTo>
                  <a:pt x="1331" y="682"/>
                </a:lnTo>
                <a:lnTo>
                  <a:pt x="1316" y="682"/>
                </a:lnTo>
                <a:lnTo>
                  <a:pt x="1301" y="684"/>
                </a:lnTo>
                <a:lnTo>
                  <a:pt x="1286" y="688"/>
                </a:lnTo>
                <a:lnTo>
                  <a:pt x="1272" y="699"/>
                </a:lnTo>
                <a:lnTo>
                  <a:pt x="1261" y="708"/>
                </a:lnTo>
                <a:lnTo>
                  <a:pt x="1252" y="715"/>
                </a:lnTo>
                <a:lnTo>
                  <a:pt x="1243" y="726"/>
                </a:lnTo>
                <a:lnTo>
                  <a:pt x="1236" y="735"/>
                </a:lnTo>
                <a:lnTo>
                  <a:pt x="1228" y="743"/>
                </a:lnTo>
                <a:lnTo>
                  <a:pt x="1227" y="757"/>
                </a:lnTo>
                <a:lnTo>
                  <a:pt x="1221" y="761"/>
                </a:lnTo>
                <a:lnTo>
                  <a:pt x="1216" y="766"/>
                </a:lnTo>
                <a:lnTo>
                  <a:pt x="1213" y="775"/>
                </a:lnTo>
                <a:lnTo>
                  <a:pt x="1213" y="785"/>
                </a:lnTo>
                <a:lnTo>
                  <a:pt x="1208" y="798"/>
                </a:lnTo>
                <a:lnTo>
                  <a:pt x="1210" y="808"/>
                </a:lnTo>
                <a:lnTo>
                  <a:pt x="1215" y="816"/>
                </a:lnTo>
                <a:lnTo>
                  <a:pt x="1215" y="824"/>
                </a:lnTo>
                <a:lnTo>
                  <a:pt x="1209" y="841"/>
                </a:lnTo>
                <a:lnTo>
                  <a:pt x="1210" y="849"/>
                </a:lnTo>
                <a:lnTo>
                  <a:pt x="1207" y="872"/>
                </a:lnTo>
                <a:lnTo>
                  <a:pt x="1196" y="872"/>
                </a:lnTo>
                <a:lnTo>
                  <a:pt x="1184" y="870"/>
                </a:lnTo>
                <a:lnTo>
                  <a:pt x="1171" y="872"/>
                </a:lnTo>
                <a:lnTo>
                  <a:pt x="1157" y="877"/>
                </a:lnTo>
                <a:lnTo>
                  <a:pt x="1140" y="875"/>
                </a:lnTo>
                <a:lnTo>
                  <a:pt x="1133" y="871"/>
                </a:lnTo>
                <a:lnTo>
                  <a:pt x="1123" y="871"/>
                </a:lnTo>
                <a:lnTo>
                  <a:pt x="1118" y="877"/>
                </a:lnTo>
                <a:lnTo>
                  <a:pt x="1112" y="884"/>
                </a:lnTo>
                <a:lnTo>
                  <a:pt x="1099" y="883"/>
                </a:lnTo>
                <a:lnTo>
                  <a:pt x="1087" y="886"/>
                </a:lnTo>
                <a:lnTo>
                  <a:pt x="1072" y="890"/>
                </a:lnTo>
                <a:lnTo>
                  <a:pt x="1059" y="890"/>
                </a:lnTo>
                <a:lnTo>
                  <a:pt x="1045" y="889"/>
                </a:lnTo>
                <a:lnTo>
                  <a:pt x="1034" y="885"/>
                </a:lnTo>
                <a:lnTo>
                  <a:pt x="1027" y="888"/>
                </a:lnTo>
                <a:lnTo>
                  <a:pt x="1010" y="892"/>
                </a:lnTo>
                <a:lnTo>
                  <a:pt x="993" y="898"/>
                </a:lnTo>
                <a:lnTo>
                  <a:pt x="982" y="901"/>
                </a:lnTo>
                <a:lnTo>
                  <a:pt x="978" y="911"/>
                </a:lnTo>
                <a:lnTo>
                  <a:pt x="984" y="919"/>
                </a:lnTo>
                <a:lnTo>
                  <a:pt x="991" y="924"/>
                </a:lnTo>
                <a:lnTo>
                  <a:pt x="989" y="934"/>
                </a:lnTo>
                <a:lnTo>
                  <a:pt x="984" y="944"/>
                </a:lnTo>
                <a:lnTo>
                  <a:pt x="982" y="955"/>
                </a:lnTo>
                <a:lnTo>
                  <a:pt x="988" y="960"/>
                </a:lnTo>
                <a:lnTo>
                  <a:pt x="992" y="970"/>
                </a:lnTo>
                <a:lnTo>
                  <a:pt x="1004" y="978"/>
                </a:lnTo>
                <a:lnTo>
                  <a:pt x="1016" y="983"/>
                </a:lnTo>
                <a:lnTo>
                  <a:pt x="1026" y="989"/>
                </a:lnTo>
                <a:lnTo>
                  <a:pt x="1030" y="993"/>
                </a:lnTo>
                <a:lnTo>
                  <a:pt x="1029" y="1002"/>
                </a:lnTo>
                <a:lnTo>
                  <a:pt x="1023" y="1010"/>
                </a:lnTo>
                <a:lnTo>
                  <a:pt x="1018" y="1014"/>
                </a:lnTo>
                <a:lnTo>
                  <a:pt x="1010" y="1018"/>
                </a:lnTo>
                <a:lnTo>
                  <a:pt x="1006" y="1028"/>
                </a:lnTo>
                <a:lnTo>
                  <a:pt x="1008" y="1034"/>
                </a:lnTo>
                <a:lnTo>
                  <a:pt x="1002" y="1040"/>
                </a:lnTo>
                <a:lnTo>
                  <a:pt x="994" y="1038"/>
                </a:lnTo>
                <a:lnTo>
                  <a:pt x="987" y="1047"/>
                </a:lnTo>
                <a:lnTo>
                  <a:pt x="992" y="1052"/>
                </a:lnTo>
                <a:lnTo>
                  <a:pt x="995" y="1060"/>
                </a:lnTo>
                <a:lnTo>
                  <a:pt x="1001" y="1065"/>
                </a:lnTo>
                <a:lnTo>
                  <a:pt x="1008" y="1070"/>
                </a:lnTo>
                <a:lnTo>
                  <a:pt x="1007" y="1078"/>
                </a:lnTo>
                <a:lnTo>
                  <a:pt x="998" y="1081"/>
                </a:lnTo>
                <a:lnTo>
                  <a:pt x="991" y="1081"/>
                </a:lnTo>
                <a:lnTo>
                  <a:pt x="982" y="1083"/>
                </a:lnTo>
                <a:lnTo>
                  <a:pt x="971" y="1082"/>
                </a:lnTo>
                <a:lnTo>
                  <a:pt x="966" y="1087"/>
                </a:lnTo>
                <a:lnTo>
                  <a:pt x="961" y="1093"/>
                </a:lnTo>
                <a:lnTo>
                  <a:pt x="952" y="1096"/>
                </a:lnTo>
                <a:lnTo>
                  <a:pt x="948" y="1090"/>
                </a:lnTo>
                <a:lnTo>
                  <a:pt x="947" y="1085"/>
                </a:lnTo>
                <a:lnTo>
                  <a:pt x="943" y="1081"/>
                </a:lnTo>
                <a:lnTo>
                  <a:pt x="937" y="1078"/>
                </a:lnTo>
                <a:lnTo>
                  <a:pt x="922" y="1076"/>
                </a:lnTo>
                <a:lnTo>
                  <a:pt x="909" y="1073"/>
                </a:lnTo>
                <a:lnTo>
                  <a:pt x="895" y="1068"/>
                </a:lnTo>
                <a:lnTo>
                  <a:pt x="882" y="1065"/>
                </a:lnTo>
                <a:lnTo>
                  <a:pt x="865" y="1065"/>
                </a:lnTo>
                <a:lnTo>
                  <a:pt x="855" y="1057"/>
                </a:lnTo>
                <a:lnTo>
                  <a:pt x="838" y="1047"/>
                </a:lnTo>
                <a:lnTo>
                  <a:pt x="827" y="1043"/>
                </a:lnTo>
                <a:lnTo>
                  <a:pt x="812" y="1040"/>
                </a:lnTo>
                <a:lnTo>
                  <a:pt x="798" y="1035"/>
                </a:lnTo>
                <a:lnTo>
                  <a:pt x="783" y="1032"/>
                </a:lnTo>
                <a:lnTo>
                  <a:pt x="766" y="1037"/>
                </a:lnTo>
                <a:lnTo>
                  <a:pt x="753" y="1045"/>
                </a:lnTo>
                <a:lnTo>
                  <a:pt x="734" y="1052"/>
                </a:lnTo>
                <a:lnTo>
                  <a:pt x="721" y="1043"/>
                </a:lnTo>
                <a:lnTo>
                  <a:pt x="704" y="1039"/>
                </a:lnTo>
                <a:lnTo>
                  <a:pt x="689" y="1045"/>
                </a:lnTo>
                <a:lnTo>
                  <a:pt x="674" y="1058"/>
                </a:lnTo>
                <a:lnTo>
                  <a:pt x="665" y="1065"/>
                </a:lnTo>
                <a:lnTo>
                  <a:pt x="650" y="1064"/>
                </a:lnTo>
                <a:lnTo>
                  <a:pt x="635" y="1063"/>
                </a:lnTo>
                <a:lnTo>
                  <a:pt x="617" y="1065"/>
                </a:lnTo>
                <a:lnTo>
                  <a:pt x="602" y="1073"/>
                </a:lnTo>
                <a:lnTo>
                  <a:pt x="588" y="1079"/>
                </a:lnTo>
                <a:lnTo>
                  <a:pt x="571" y="1083"/>
                </a:lnTo>
                <a:lnTo>
                  <a:pt x="557" y="1073"/>
                </a:lnTo>
                <a:lnTo>
                  <a:pt x="546" y="1064"/>
                </a:lnTo>
                <a:lnTo>
                  <a:pt x="533" y="1053"/>
                </a:lnTo>
                <a:lnTo>
                  <a:pt x="514" y="1047"/>
                </a:lnTo>
                <a:lnTo>
                  <a:pt x="496" y="1042"/>
                </a:lnTo>
                <a:lnTo>
                  <a:pt x="475" y="1034"/>
                </a:lnTo>
                <a:lnTo>
                  <a:pt x="466" y="1029"/>
                </a:lnTo>
                <a:lnTo>
                  <a:pt x="448" y="1024"/>
                </a:lnTo>
                <a:lnTo>
                  <a:pt x="437" y="1031"/>
                </a:lnTo>
                <a:lnTo>
                  <a:pt x="420" y="1039"/>
                </a:lnTo>
                <a:lnTo>
                  <a:pt x="411" y="1048"/>
                </a:lnTo>
                <a:lnTo>
                  <a:pt x="393" y="1044"/>
                </a:lnTo>
                <a:lnTo>
                  <a:pt x="380" y="1034"/>
                </a:lnTo>
                <a:lnTo>
                  <a:pt x="371" y="1029"/>
                </a:lnTo>
                <a:lnTo>
                  <a:pt x="360" y="1025"/>
                </a:lnTo>
                <a:lnTo>
                  <a:pt x="342" y="1023"/>
                </a:lnTo>
                <a:lnTo>
                  <a:pt x="336" y="1012"/>
                </a:lnTo>
                <a:lnTo>
                  <a:pt x="318" y="1013"/>
                </a:lnTo>
                <a:lnTo>
                  <a:pt x="306" y="1020"/>
                </a:lnTo>
                <a:lnTo>
                  <a:pt x="293" y="1033"/>
                </a:lnTo>
                <a:lnTo>
                  <a:pt x="282" y="1046"/>
                </a:lnTo>
                <a:lnTo>
                  <a:pt x="283" y="1062"/>
                </a:lnTo>
                <a:lnTo>
                  <a:pt x="273" y="1074"/>
                </a:lnTo>
                <a:lnTo>
                  <a:pt x="257" y="1081"/>
                </a:lnTo>
                <a:lnTo>
                  <a:pt x="236" y="1078"/>
                </a:lnTo>
                <a:lnTo>
                  <a:pt x="221" y="1079"/>
                </a:lnTo>
                <a:lnTo>
                  <a:pt x="209" y="1075"/>
                </a:lnTo>
                <a:lnTo>
                  <a:pt x="206" y="1066"/>
                </a:lnTo>
                <a:lnTo>
                  <a:pt x="200" y="1060"/>
                </a:lnTo>
                <a:lnTo>
                  <a:pt x="195" y="1060"/>
                </a:lnTo>
                <a:lnTo>
                  <a:pt x="190" y="1055"/>
                </a:lnTo>
                <a:lnTo>
                  <a:pt x="184" y="1045"/>
                </a:lnTo>
                <a:lnTo>
                  <a:pt x="177" y="1034"/>
                </a:lnTo>
                <a:lnTo>
                  <a:pt x="172" y="1025"/>
                </a:lnTo>
                <a:lnTo>
                  <a:pt x="169" y="1016"/>
                </a:lnTo>
                <a:lnTo>
                  <a:pt x="167" y="1005"/>
                </a:lnTo>
                <a:lnTo>
                  <a:pt x="165" y="993"/>
                </a:lnTo>
                <a:lnTo>
                  <a:pt x="164" y="984"/>
                </a:lnTo>
                <a:lnTo>
                  <a:pt x="167" y="975"/>
                </a:lnTo>
                <a:lnTo>
                  <a:pt x="159" y="967"/>
                </a:lnTo>
                <a:lnTo>
                  <a:pt x="153" y="968"/>
                </a:lnTo>
                <a:lnTo>
                  <a:pt x="148" y="965"/>
                </a:lnTo>
                <a:lnTo>
                  <a:pt x="140" y="961"/>
                </a:lnTo>
                <a:lnTo>
                  <a:pt x="131" y="954"/>
                </a:lnTo>
                <a:lnTo>
                  <a:pt x="123" y="951"/>
                </a:lnTo>
                <a:lnTo>
                  <a:pt x="115" y="943"/>
                </a:lnTo>
                <a:lnTo>
                  <a:pt x="109" y="939"/>
                </a:lnTo>
                <a:lnTo>
                  <a:pt x="108" y="931"/>
                </a:lnTo>
                <a:lnTo>
                  <a:pt x="102" y="924"/>
                </a:lnTo>
                <a:lnTo>
                  <a:pt x="96" y="922"/>
                </a:lnTo>
                <a:lnTo>
                  <a:pt x="95" y="917"/>
                </a:lnTo>
                <a:lnTo>
                  <a:pt x="91" y="910"/>
                </a:lnTo>
                <a:lnTo>
                  <a:pt x="85" y="913"/>
                </a:lnTo>
                <a:lnTo>
                  <a:pt x="82" y="906"/>
                </a:lnTo>
                <a:lnTo>
                  <a:pt x="74" y="888"/>
                </a:lnTo>
                <a:lnTo>
                  <a:pt x="69" y="871"/>
                </a:lnTo>
                <a:lnTo>
                  <a:pt x="72" y="852"/>
                </a:lnTo>
                <a:lnTo>
                  <a:pt x="72" y="847"/>
                </a:lnTo>
                <a:lnTo>
                  <a:pt x="69" y="836"/>
                </a:lnTo>
                <a:lnTo>
                  <a:pt x="66" y="827"/>
                </a:lnTo>
                <a:lnTo>
                  <a:pt x="59" y="823"/>
                </a:lnTo>
                <a:lnTo>
                  <a:pt x="55" y="813"/>
                </a:lnTo>
                <a:lnTo>
                  <a:pt x="51" y="805"/>
                </a:lnTo>
                <a:lnTo>
                  <a:pt x="47" y="800"/>
                </a:lnTo>
                <a:lnTo>
                  <a:pt x="37" y="800"/>
                </a:lnTo>
                <a:lnTo>
                  <a:pt x="29" y="798"/>
                </a:lnTo>
                <a:lnTo>
                  <a:pt x="25" y="789"/>
                </a:lnTo>
                <a:lnTo>
                  <a:pt x="23" y="783"/>
                </a:lnTo>
                <a:lnTo>
                  <a:pt x="13" y="780"/>
                </a:lnTo>
                <a:lnTo>
                  <a:pt x="8" y="773"/>
                </a:lnTo>
                <a:lnTo>
                  <a:pt x="9" y="759"/>
                </a:lnTo>
                <a:lnTo>
                  <a:pt x="16" y="753"/>
                </a:lnTo>
                <a:lnTo>
                  <a:pt x="27" y="754"/>
                </a:lnTo>
                <a:lnTo>
                  <a:pt x="32" y="764"/>
                </a:lnTo>
                <a:lnTo>
                  <a:pt x="41" y="769"/>
                </a:lnTo>
                <a:lnTo>
                  <a:pt x="46" y="767"/>
                </a:lnTo>
                <a:lnTo>
                  <a:pt x="50" y="754"/>
                </a:lnTo>
                <a:lnTo>
                  <a:pt x="46" y="745"/>
                </a:lnTo>
                <a:lnTo>
                  <a:pt x="43" y="728"/>
                </a:lnTo>
                <a:lnTo>
                  <a:pt x="43" y="722"/>
                </a:lnTo>
                <a:lnTo>
                  <a:pt x="43" y="700"/>
                </a:lnTo>
                <a:lnTo>
                  <a:pt x="43" y="686"/>
                </a:lnTo>
                <a:lnTo>
                  <a:pt x="53" y="675"/>
                </a:lnTo>
                <a:lnTo>
                  <a:pt x="55" y="669"/>
                </a:lnTo>
                <a:lnTo>
                  <a:pt x="55" y="664"/>
                </a:lnTo>
                <a:lnTo>
                  <a:pt x="49" y="658"/>
                </a:lnTo>
                <a:lnTo>
                  <a:pt x="47" y="649"/>
                </a:lnTo>
                <a:lnTo>
                  <a:pt x="47" y="642"/>
                </a:lnTo>
                <a:lnTo>
                  <a:pt x="46" y="636"/>
                </a:lnTo>
                <a:lnTo>
                  <a:pt x="39" y="638"/>
                </a:lnTo>
                <a:lnTo>
                  <a:pt x="27" y="644"/>
                </a:lnTo>
                <a:lnTo>
                  <a:pt x="19" y="649"/>
                </a:lnTo>
                <a:lnTo>
                  <a:pt x="10" y="646"/>
                </a:lnTo>
                <a:lnTo>
                  <a:pt x="2" y="641"/>
                </a:lnTo>
                <a:lnTo>
                  <a:pt x="0" y="629"/>
                </a:lnTo>
                <a:lnTo>
                  <a:pt x="7" y="615"/>
                </a:lnTo>
                <a:lnTo>
                  <a:pt x="18" y="597"/>
                </a:lnTo>
                <a:lnTo>
                  <a:pt x="23" y="578"/>
                </a:lnTo>
                <a:lnTo>
                  <a:pt x="28" y="562"/>
                </a:lnTo>
                <a:lnTo>
                  <a:pt x="36" y="549"/>
                </a:lnTo>
                <a:lnTo>
                  <a:pt x="47" y="535"/>
                </a:lnTo>
                <a:lnTo>
                  <a:pt x="56" y="526"/>
                </a:lnTo>
                <a:lnTo>
                  <a:pt x="69" y="522"/>
                </a:lnTo>
                <a:lnTo>
                  <a:pt x="79" y="523"/>
                </a:lnTo>
                <a:lnTo>
                  <a:pt x="91" y="518"/>
                </a:lnTo>
                <a:lnTo>
                  <a:pt x="113" y="517"/>
                </a:lnTo>
                <a:lnTo>
                  <a:pt x="118" y="509"/>
                </a:lnTo>
                <a:lnTo>
                  <a:pt x="126" y="502"/>
                </a:lnTo>
                <a:lnTo>
                  <a:pt x="131" y="504"/>
                </a:lnTo>
                <a:lnTo>
                  <a:pt x="136" y="512"/>
                </a:lnTo>
                <a:lnTo>
                  <a:pt x="146" y="508"/>
                </a:lnTo>
                <a:lnTo>
                  <a:pt x="151" y="504"/>
                </a:lnTo>
                <a:lnTo>
                  <a:pt x="162" y="504"/>
                </a:lnTo>
                <a:lnTo>
                  <a:pt x="162" y="515"/>
                </a:lnTo>
                <a:lnTo>
                  <a:pt x="155" y="533"/>
                </a:lnTo>
                <a:lnTo>
                  <a:pt x="169" y="535"/>
                </a:lnTo>
                <a:lnTo>
                  <a:pt x="181" y="535"/>
                </a:lnTo>
                <a:lnTo>
                  <a:pt x="190" y="536"/>
                </a:lnTo>
                <a:lnTo>
                  <a:pt x="202" y="540"/>
                </a:lnTo>
                <a:lnTo>
                  <a:pt x="216" y="542"/>
                </a:lnTo>
                <a:lnTo>
                  <a:pt x="222" y="531"/>
                </a:lnTo>
                <a:lnTo>
                  <a:pt x="226" y="523"/>
                </a:lnTo>
                <a:lnTo>
                  <a:pt x="226" y="510"/>
                </a:lnTo>
                <a:lnTo>
                  <a:pt x="239" y="503"/>
                </a:lnTo>
                <a:lnTo>
                  <a:pt x="246" y="494"/>
                </a:lnTo>
                <a:lnTo>
                  <a:pt x="272" y="507"/>
                </a:lnTo>
                <a:lnTo>
                  <a:pt x="287" y="515"/>
                </a:lnTo>
                <a:lnTo>
                  <a:pt x="306" y="517"/>
                </a:lnTo>
                <a:lnTo>
                  <a:pt x="323" y="520"/>
                </a:lnTo>
                <a:lnTo>
                  <a:pt x="335" y="507"/>
                </a:lnTo>
                <a:lnTo>
                  <a:pt x="339" y="496"/>
                </a:lnTo>
                <a:lnTo>
                  <a:pt x="347" y="492"/>
                </a:lnTo>
                <a:lnTo>
                  <a:pt x="358" y="491"/>
                </a:lnTo>
                <a:lnTo>
                  <a:pt x="373" y="485"/>
                </a:lnTo>
                <a:lnTo>
                  <a:pt x="390" y="484"/>
                </a:lnTo>
                <a:lnTo>
                  <a:pt x="406" y="483"/>
                </a:lnTo>
                <a:lnTo>
                  <a:pt x="422" y="485"/>
                </a:lnTo>
                <a:lnTo>
                  <a:pt x="434" y="481"/>
                </a:lnTo>
                <a:lnTo>
                  <a:pt x="450" y="476"/>
                </a:lnTo>
                <a:lnTo>
                  <a:pt x="460" y="471"/>
                </a:lnTo>
                <a:lnTo>
                  <a:pt x="465" y="463"/>
                </a:lnTo>
                <a:lnTo>
                  <a:pt x="465" y="450"/>
                </a:lnTo>
                <a:lnTo>
                  <a:pt x="465" y="440"/>
                </a:lnTo>
                <a:lnTo>
                  <a:pt x="469" y="422"/>
                </a:lnTo>
                <a:lnTo>
                  <a:pt x="478" y="422"/>
                </a:lnTo>
                <a:lnTo>
                  <a:pt x="484" y="425"/>
                </a:lnTo>
                <a:lnTo>
                  <a:pt x="494" y="403"/>
                </a:lnTo>
                <a:lnTo>
                  <a:pt x="500" y="392"/>
                </a:lnTo>
                <a:lnTo>
                  <a:pt x="509" y="389"/>
                </a:lnTo>
                <a:lnTo>
                  <a:pt x="519" y="373"/>
                </a:lnTo>
                <a:lnTo>
                  <a:pt x="521" y="360"/>
                </a:lnTo>
                <a:lnTo>
                  <a:pt x="520" y="346"/>
                </a:lnTo>
                <a:lnTo>
                  <a:pt x="511" y="333"/>
                </a:lnTo>
                <a:lnTo>
                  <a:pt x="506" y="321"/>
                </a:lnTo>
                <a:lnTo>
                  <a:pt x="516" y="298"/>
                </a:lnTo>
                <a:lnTo>
                  <a:pt x="523" y="289"/>
                </a:lnTo>
                <a:lnTo>
                  <a:pt x="525" y="276"/>
                </a:lnTo>
                <a:lnTo>
                  <a:pt x="523" y="268"/>
                </a:lnTo>
                <a:lnTo>
                  <a:pt x="509" y="257"/>
                </a:lnTo>
                <a:lnTo>
                  <a:pt x="519" y="241"/>
                </a:lnTo>
                <a:lnTo>
                  <a:pt x="534" y="236"/>
                </a:lnTo>
                <a:lnTo>
                  <a:pt x="546" y="245"/>
                </a:lnTo>
                <a:lnTo>
                  <a:pt x="561" y="251"/>
                </a:lnTo>
                <a:lnTo>
                  <a:pt x="586" y="242"/>
                </a:lnTo>
                <a:lnTo>
                  <a:pt x="599" y="244"/>
                </a:lnTo>
                <a:lnTo>
                  <a:pt x="619" y="236"/>
                </a:lnTo>
                <a:lnTo>
                  <a:pt x="631" y="237"/>
                </a:lnTo>
                <a:lnTo>
                  <a:pt x="641" y="246"/>
                </a:lnTo>
                <a:lnTo>
                  <a:pt x="655" y="255"/>
                </a:lnTo>
                <a:lnTo>
                  <a:pt x="658" y="229"/>
                </a:lnTo>
                <a:lnTo>
                  <a:pt x="655" y="221"/>
                </a:lnTo>
                <a:lnTo>
                  <a:pt x="666" y="202"/>
                </a:lnTo>
                <a:lnTo>
                  <a:pt x="677" y="193"/>
                </a:lnTo>
                <a:lnTo>
                  <a:pt x="694" y="175"/>
                </a:lnTo>
                <a:lnTo>
                  <a:pt x="702" y="168"/>
                </a:lnTo>
                <a:lnTo>
                  <a:pt x="701" y="159"/>
                </a:lnTo>
                <a:lnTo>
                  <a:pt x="712" y="145"/>
                </a:lnTo>
                <a:lnTo>
                  <a:pt x="730" y="126"/>
                </a:lnTo>
                <a:lnTo>
                  <a:pt x="740" y="112"/>
                </a:lnTo>
                <a:lnTo>
                  <a:pt x="750" y="115"/>
                </a:lnTo>
                <a:lnTo>
                  <a:pt x="760" y="121"/>
                </a:lnTo>
                <a:lnTo>
                  <a:pt x="779" y="129"/>
                </a:lnTo>
                <a:lnTo>
                  <a:pt x="784" y="130"/>
                </a:lnTo>
                <a:lnTo>
                  <a:pt x="793" y="145"/>
                </a:lnTo>
                <a:lnTo>
                  <a:pt x="802" y="155"/>
                </a:lnTo>
                <a:lnTo>
                  <a:pt x="817" y="150"/>
                </a:lnTo>
                <a:lnTo>
                  <a:pt x="830" y="152"/>
                </a:lnTo>
                <a:lnTo>
                  <a:pt x="847" y="150"/>
                </a:lnTo>
                <a:lnTo>
                  <a:pt x="858" y="148"/>
                </a:lnTo>
                <a:lnTo>
                  <a:pt x="869" y="142"/>
                </a:lnTo>
                <a:lnTo>
                  <a:pt x="879" y="126"/>
                </a:lnTo>
                <a:lnTo>
                  <a:pt x="873" y="126"/>
                </a:lnTo>
                <a:lnTo>
                  <a:pt x="880" y="98"/>
                </a:lnTo>
                <a:lnTo>
                  <a:pt x="878" y="88"/>
                </a:lnTo>
                <a:lnTo>
                  <a:pt x="883" y="74"/>
                </a:lnTo>
                <a:lnTo>
                  <a:pt x="894" y="62"/>
                </a:lnTo>
                <a:lnTo>
                  <a:pt x="901" y="52"/>
                </a:lnTo>
                <a:lnTo>
                  <a:pt x="910" y="46"/>
                </a:lnTo>
                <a:lnTo>
                  <a:pt x="922" y="44"/>
                </a:lnTo>
                <a:lnTo>
                  <a:pt x="938" y="43"/>
                </a:lnTo>
                <a:lnTo>
                  <a:pt x="947" y="43"/>
                </a:lnTo>
                <a:lnTo>
                  <a:pt x="955" y="36"/>
                </a:lnTo>
                <a:lnTo>
                  <a:pt x="955" y="30"/>
                </a:lnTo>
                <a:lnTo>
                  <a:pt x="959" y="20"/>
                </a:lnTo>
                <a:lnTo>
                  <a:pt x="965" y="12"/>
                </a:lnTo>
                <a:lnTo>
                  <a:pt x="971" y="5"/>
                </a:lnTo>
                <a:lnTo>
                  <a:pt x="977" y="1"/>
                </a:lnTo>
                <a:lnTo>
                  <a:pt x="984" y="0"/>
                </a:lnTo>
                <a:lnTo>
                  <a:pt x="993" y="0"/>
                </a:lnTo>
                <a:lnTo>
                  <a:pt x="1007" y="6"/>
                </a:lnTo>
                <a:lnTo>
                  <a:pt x="1015" y="5"/>
                </a:lnTo>
                <a:lnTo>
                  <a:pt x="1024" y="0"/>
                </a:lnTo>
                <a:lnTo>
                  <a:pt x="1028" y="8"/>
                </a:lnTo>
                <a:lnTo>
                  <a:pt x="1028" y="17"/>
                </a:lnTo>
                <a:lnTo>
                  <a:pt x="1023" y="26"/>
                </a:lnTo>
                <a:lnTo>
                  <a:pt x="1023" y="34"/>
                </a:lnTo>
                <a:lnTo>
                  <a:pt x="1031" y="44"/>
                </a:lnTo>
                <a:lnTo>
                  <a:pt x="1028" y="59"/>
                </a:lnTo>
                <a:lnTo>
                  <a:pt x="1031" y="70"/>
                </a:lnTo>
                <a:lnTo>
                  <a:pt x="1041" y="80"/>
                </a:lnTo>
                <a:lnTo>
                  <a:pt x="1048" y="87"/>
                </a:lnTo>
                <a:lnTo>
                  <a:pt x="1055" y="98"/>
                </a:lnTo>
                <a:lnTo>
                  <a:pt x="1062" y="105"/>
                </a:lnTo>
                <a:lnTo>
                  <a:pt x="1073" y="116"/>
                </a:lnTo>
                <a:lnTo>
                  <a:pt x="1081" y="117"/>
                </a:lnTo>
                <a:lnTo>
                  <a:pt x="1087" y="112"/>
                </a:lnTo>
                <a:lnTo>
                  <a:pt x="1095" y="110"/>
                </a:lnTo>
                <a:lnTo>
                  <a:pt x="1100" y="123"/>
                </a:lnTo>
                <a:lnTo>
                  <a:pt x="1105" y="131"/>
                </a:lnTo>
                <a:lnTo>
                  <a:pt x="1109" y="129"/>
                </a:lnTo>
                <a:lnTo>
                  <a:pt x="1113" y="124"/>
                </a:lnTo>
                <a:lnTo>
                  <a:pt x="1117" y="126"/>
                </a:lnTo>
                <a:lnTo>
                  <a:pt x="1124" y="137"/>
                </a:lnTo>
                <a:lnTo>
                  <a:pt x="1127" y="154"/>
                </a:lnTo>
                <a:lnTo>
                  <a:pt x="1132" y="168"/>
                </a:lnTo>
                <a:lnTo>
                  <a:pt x="1136" y="179"/>
                </a:lnTo>
                <a:lnTo>
                  <a:pt x="1137" y="196"/>
                </a:lnTo>
                <a:lnTo>
                  <a:pt x="1141" y="208"/>
                </a:lnTo>
                <a:lnTo>
                  <a:pt x="1145" y="218"/>
                </a:lnTo>
                <a:lnTo>
                  <a:pt x="1150" y="230"/>
                </a:lnTo>
                <a:lnTo>
                  <a:pt x="1151" y="237"/>
                </a:lnTo>
                <a:lnTo>
                  <a:pt x="1148" y="253"/>
                </a:lnTo>
                <a:lnTo>
                  <a:pt x="1144" y="265"/>
                </a:lnTo>
                <a:lnTo>
                  <a:pt x="1141" y="278"/>
                </a:lnTo>
                <a:lnTo>
                  <a:pt x="1139" y="291"/>
                </a:lnTo>
                <a:lnTo>
                  <a:pt x="1133" y="297"/>
                </a:lnTo>
                <a:lnTo>
                  <a:pt x="1128" y="303"/>
                </a:lnTo>
                <a:lnTo>
                  <a:pt x="1123" y="312"/>
                </a:lnTo>
                <a:lnTo>
                  <a:pt x="1115" y="319"/>
                </a:lnTo>
                <a:lnTo>
                  <a:pt x="1112" y="327"/>
                </a:lnTo>
                <a:lnTo>
                  <a:pt x="1112" y="337"/>
                </a:lnTo>
                <a:lnTo>
                  <a:pt x="1110" y="351"/>
                </a:lnTo>
                <a:lnTo>
                  <a:pt x="1115" y="360"/>
                </a:lnTo>
                <a:lnTo>
                  <a:pt x="1130" y="367"/>
                </a:lnTo>
                <a:lnTo>
                  <a:pt x="1143" y="371"/>
                </a:lnTo>
                <a:lnTo>
                  <a:pt x="1159" y="375"/>
                </a:lnTo>
                <a:lnTo>
                  <a:pt x="1182" y="386"/>
                </a:lnTo>
                <a:lnTo>
                  <a:pt x="1208" y="393"/>
                </a:lnTo>
                <a:lnTo>
                  <a:pt x="1228" y="396"/>
                </a:lnTo>
                <a:lnTo>
                  <a:pt x="1249" y="398"/>
                </a:lnTo>
                <a:lnTo>
                  <a:pt x="1262" y="402"/>
                </a:lnTo>
                <a:lnTo>
                  <a:pt x="1277" y="412"/>
                </a:lnTo>
                <a:lnTo>
                  <a:pt x="1290" y="427"/>
                </a:lnTo>
                <a:lnTo>
                  <a:pt x="1303" y="444"/>
                </a:lnTo>
                <a:lnTo>
                  <a:pt x="1314" y="457"/>
                </a:lnTo>
                <a:lnTo>
                  <a:pt x="1327" y="465"/>
                </a:lnTo>
                <a:lnTo>
                  <a:pt x="1344" y="468"/>
                </a:lnTo>
                <a:lnTo>
                  <a:pt x="1350" y="469"/>
                </a:lnTo>
                <a:lnTo>
                  <a:pt x="1348" y="478"/>
                </a:lnTo>
                <a:lnTo>
                  <a:pt x="1344" y="481"/>
                </a:lnTo>
                <a:lnTo>
                  <a:pt x="1349" y="492"/>
                </a:lnTo>
                <a:lnTo>
                  <a:pt x="1354" y="495"/>
                </a:lnTo>
                <a:lnTo>
                  <a:pt x="1363" y="502"/>
                </a:lnTo>
                <a:lnTo>
                  <a:pt x="1365" y="516"/>
                </a:lnTo>
                <a:lnTo>
                  <a:pt x="1367" y="534"/>
                </a:lnTo>
                <a:lnTo>
                  <a:pt x="1371" y="552"/>
                </a:lnTo>
                <a:lnTo>
                  <a:pt x="1378" y="567"/>
                </a:lnTo>
                <a:lnTo>
                  <a:pt x="1387" y="578"/>
                </a:lnTo>
                <a:lnTo>
                  <a:pt x="1397" y="584"/>
                </a:lnTo>
                <a:lnTo>
                  <a:pt x="1401" y="593"/>
                </a:lnTo>
                <a:lnTo>
                  <a:pt x="1402" y="600"/>
                </a:lnTo>
                <a:lnTo>
                  <a:pt x="1406" y="605"/>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2" name="Freeform 1042"/>
          <p:cNvSpPr>
            <a:spLocks/>
          </p:cNvSpPr>
          <p:nvPr/>
        </p:nvSpPr>
        <p:spPr bwMode="auto">
          <a:xfrm>
            <a:off x="1828232" y="2333309"/>
            <a:ext cx="822812" cy="774918"/>
          </a:xfrm>
          <a:custGeom>
            <a:avLst/>
            <a:gdLst>
              <a:gd name="T0" fmla="*/ 2147483647 w 932"/>
              <a:gd name="T1" fmla="*/ 2147483647 h 870"/>
              <a:gd name="T2" fmla="*/ 2147483647 w 932"/>
              <a:gd name="T3" fmla="*/ 2147483647 h 870"/>
              <a:gd name="T4" fmla="*/ 2147483647 w 932"/>
              <a:gd name="T5" fmla="*/ 2147483647 h 870"/>
              <a:gd name="T6" fmla="*/ 2147483647 w 932"/>
              <a:gd name="T7" fmla="*/ 2147483647 h 870"/>
              <a:gd name="T8" fmla="*/ 2147483647 w 932"/>
              <a:gd name="T9" fmla="*/ 2147483647 h 870"/>
              <a:gd name="T10" fmla="*/ 2147483647 w 932"/>
              <a:gd name="T11" fmla="*/ 2147483647 h 870"/>
              <a:gd name="T12" fmla="*/ 2147483647 w 932"/>
              <a:gd name="T13" fmla="*/ 2147483647 h 870"/>
              <a:gd name="T14" fmla="*/ 2147483647 w 932"/>
              <a:gd name="T15" fmla="*/ 2147483647 h 870"/>
              <a:gd name="T16" fmla="*/ 2147483647 w 932"/>
              <a:gd name="T17" fmla="*/ 2147483647 h 870"/>
              <a:gd name="T18" fmla="*/ 2147483647 w 932"/>
              <a:gd name="T19" fmla="*/ 2147483647 h 870"/>
              <a:gd name="T20" fmla="*/ 2147483647 w 932"/>
              <a:gd name="T21" fmla="*/ 2147483647 h 870"/>
              <a:gd name="T22" fmla="*/ 2147483647 w 932"/>
              <a:gd name="T23" fmla="*/ 2147483647 h 870"/>
              <a:gd name="T24" fmla="*/ 2147483647 w 932"/>
              <a:gd name="T25" fmla="*/ 2147483647 h 870"/>
              <a:gd name="T26" fmla="*/ 2147483647 w 932"/>
              <a:gd name="T27" fmla="*/ 2147483647 h 870"/>
              <a:gd name="T28" fmla="*/ 2147483647 w 932"/>
              <a:gd name="T29" fmla="*/ 2147483647 h 870"/>
              <a:gd name="T30" fmla="*/ 2147483647 w 932"/>
              <a:gd name="T31" fmla="*/ 2147483647 h 870"/>
              <a:gd name="T32" fmla="*/ 2147483647 w 932"/>
              <a:gd name="T33" fmla="*/ 2147483647 h 870"/>
              <a:gd name="T34" fmla="*/ 2147483647 w 932"/>
              <a:gd name="T35" fmla="*/ 2147483647 h 870"/>
              <a:gd name="T36" fmla="*/ 2147483647 w 932"/>
              <a:gd name="T37" fmla="*/ 2147483647 h 870"/>
              <a:gd name="T38" fmla="*/ 2147483647 w 932"/>
              <a:gd name="T39" fmla="*/ 2147483647 h 870"/>
              <a:gd name="T40" fmla="*/ 2147483647 w 932"/>
              <a:gd name="T41" fmla="*/ 2147483647 h 870"/>
              <a:gd name="T42" fmla="*/ 2147483647 w 932"/>
              <a:gd name="T43" fmla="*/ 2147483647 h 870"/>
              <a:gd name="T44" fmla="*/ 2147483647 w 932"/>
              <a:gd name="T45" fmla="*/ 2147483647 h 870"/>
              <a:gd name="T46" fmla="*/ 2147483647 w 932"/>
              <a:gd name="T47" fmla="*/ 2147483647 h 870"/>
              <a:gd name="T48" fmla="*/ 2147483647 w 932"/>
              <a:gd name="T49" fmla="*/ 2147483647 h 870"/>
              <a:gd name="T50" fmla="*/ 2147483647 w 932"/>
              <a:gd name="T51" fmla="*/ 2147483647 h 870"/>
              <a:gd name="T52" fmla="*/ 2147483647 w 932"/>
              <a:gd name="T53" fmla="*/ 2147483647 h 870"/>
              <a:gd name="T54" fmla="*/ 2147483647 w 932"/>
              <a:gd name="T55" fmla="*/ 2147483647 h 870"/>
              <a:gd name="T56" fmla="*/ 2147483647 w 932"/>
              <a:gd name="T57" fmla="*/ 2147483647 h 870"/>
              <a:gd name="T58" fmla="*/ 2147483647 w 932"/>
              <a:gd name="T59" fmla="*/ 2147483647 h 870"/>
              <a:gd name="T60" fmla="*/ 2147483647 w 932"/>
              <a:gd name="T61" fmla="*/ 2147483647 h 870"/>
              <a:gd name="T62" fmla="*/ 2147483647 w 932"/>
              <a:gd name="T63" fmla="*/ 2147483647 h 870"/>
              <a:gd name="T64" fmla="*/ 2147483647 w 932"/>
              <a:gd name="T65" fmla="*/ 2147483647 h 870"/>
              <a:gd name="T66" fmla="*/ 2147483647 w 932"/>
              <a:gd name="T67" fmla="*/ 2147483647 h 870"/>
              <a:gd name="T68" fmla="*/ 2147483647 w 932"/>
              <a:gd name="T69" fmla="*/ 2147483647 h 870"/>
              <a:gd name="T70" fmla="*/ 2147483647 w 932"/>
              <a:gd name="T71" fmla="*/ 2147483647 h 870"/>
              <a:gd name="T72" fmla="*/ 2147483647 w 932"/>
              <a:gd name="T73" fmla="*/ 2147483647 h 870"/>
              <a:gd name="T74" fmla="*/ 2147483647 w 932"/>
              <a:gd name="T75" fmla="*/ 2147483647 h 870"/>
              <a:gd name="T76" fmla="*/ 2147483647 w 932"/>
              <a:gd name="T77" fmla="*/ 2147483647 h 870"/>
              <a:gd name="T78" fmla="*/ 2147483647 w 932"/>
              <a:gd name="T79" fmla="*/ 2147483647 h 870"/>
              <a:gd name="T80" fmla="*/ 2147483647 w 932"/>
              <a:gd name="T81" fmla="*/ 2147483647 h 870"/>
              <a:gd name="T82" fmla="*/ 2147483647 w 932"/>
              <a:gd name="T83" fmla="*/ 2147483647 h 870"/>
              <a:gd name="T84" fmla="*/ 2147483647 w 932"/>
              <a:gd name="T85" fmla="*/ 2147483647 h 870"/>
              <a:gd name="T86" fmla="*/ 2147483647 w 932"/>
              <a:gd name="T87" fmla="*/ 2147483647 h 870"/>
              <a:gd name="T88" fmla="*/ 2147483647 w 932"/>
              <a:gd name="T89" fmla="*/ 2147483647 h 870"/>
              <a:gd name="T90" fmla="*/ 2147483647 w 932"/>
              <a:gd name="T91" fmla="*/ 2147483647 h 870"/>
              <a:gd name="T92" fmla="*/ 2147483647 w 932"/>
              <a:gd name="T93" fmla="*/ 2147483647 h 870"/>
              <a:gd name="T94" fmla="*/ 2147483647 w 932"/>
              <a:gd name="T95" fmla="*/ 2147483647 h 870"/>
              <a:gd name="T96" fmla="*/ 2147483647 w 932"/>
              <a:gd name="T97" fmla="*/ 2147483647 h 870"/>
              <a:gd name="T98" fmla="*/ 2147483647 w 932"/>
              <a:gd name="T99" fmla="*/ 2147483647 h 870"/>
              <a:gd name="T100" fmla="*/ 2147483647 w 932"/>
              <a:gd name="T101" fmla="*/ 2147483647 h 870"/>
              <a:gd name="T102" fmla="*/ 2147483647 w 932"/>
              <a:gd name="T103" fmla="*/ 2147483647 h 870"/>
              <a:gd name="T104" fmla="*/ 2147483647 w 932"/>
              <a:gd name="T105" fmla="*/ 2147483647 h 870"/>
              <a:gd name="T106" fmla="*/ 2147483647 w 932"/>
              <a:gd name="T107" fmla="*/ 2147483647 h 870"/>
              <a:gd name="T108" fmla="*/ 2147483647 w 932"/>
              <a:gd name="T109" fmla="*/ 2147483647 h 870"/>
              <a:gd name="T110" fmla="*/ 2147483647 w 932"/>
              <a:gd name="T111" fmla="*/ 2147483647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2"/>
              <a:gd name="T169" fmla="*/ 0 h 870"/>
              <a:gd name="T170" fmla="*/ 932 w 932"/>
              <a:gd name="T171" fmla="*/ 870 h 8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2" h="870">
                <a:moveTo>
                  <a:pt x="199" y="0"/>
                </a:moveTo>
                <a:lnTo>
                  <a:pt x="197" y="7"/>
                </a:lnTo>
                <a:lnTo>
                  <a:pt x="190" y="7"/>
                </a:lnTo>
                <a:lnTo>
                  <a:pt x="181" y="8"/>
                </a:lnTo>
                <a:lnTo>
                  <a:pt x="173" y="13"/>
                </a:lnTo>
                <a:lnTo>
                  <a:pt x="172" y="19"/>
                </a:lnTo>
                <a:lnTo>
                  <a:pt x="169" y="33"/>
                </a:lnTo>
                <a:lnTo>
                  <a:pt x="169" y="44"/>
                </a:lnTo>
                <a:lnTo>
                  <a:pt x="172" y="58"/>
                </a:lnTo>
                <a:lnTo>
                  <a:pt x="169" y="69"/>
                </a:lnTo>
                <a:lnTo>
                  <a:pt x="159" y="74"/>
                </a:lnTo>
                <a:lnTo>
                  <a:pt x="141" y="75"/>
                </a:lnTo>
                <a:lnTo>
                  <a:pt x="124" y="77"/>
                </a:lnTo>
                <a:lnTo>
                  <a:pt x="109" y="77"/>
                </a:lnTo>
                <a:lnTo>
                  <a:pt x="94" y="79"/>
                </a:lnTo>
                <a:lnTo>
                  <a:pt x="79" y="83"/>
                </a:lnTo>
                <a:lnTo>
                  <a:pt x="65" y="94"/>
                </a:lnTo>
                <a:lnTo>
                  <a:pt x="54" y="103"/>
                </a:lnTo>
                <a:lnTo>
                  <a:pt x="45" y="110"/>
                </a:lnTo>
                <a:lnTo>
                  <a:pt x="36" y="121"/>
                </a:lnTo>
                <a:lnTo>
                  <a:pt x="29" y="130"/>
                </a:lnTo>
                <a:lnTo>
                  <a:pt x="21" y="138"/>
                </a:lnTo>
                <a:lnTo>
                  <a:pt x="20" y="152"/>
                </a:lnTo>
                <a:lnTo>
                  <a:pt x="14" y="156"/>
                </a:lnTo>
                <a:lnTo>
                  <a:pt x="9" y="161"/>
                </a:lnTo>
                <a:lnTo>
                  <a:pt x="6" y="170"/>
                </a:lnTo>
                <a:lnTo>
                  <a:pt x="6" y="180"/>
                </a:lnTo>
                <a:lnTo>
                  <a:pt x="1" y="193"/>
                </a:lnTo>
                <a:lnTo>
                  <a:pt x="3" y="203"/>
                </a:lnTo>
                <a:lnTo>
                  <a:pt x="8" y="211"/>
                </a:lnTo>
                <a:lnTo>
                  <a:pt x="8" y="219"/>
                </a:lnTo>
                <a:lnTo>
                  <a:pt x="2" y="236"/>
                </a:lnTo>
                <a:lnTo>
                  <a:pt x="3" y="244"/>
                </a:lnTo>
                <a:lnTo>
                  <a:pt x="0" y="267"/>
                </a:lnTo>
                <a:lnTo>
                  <a:pt x="14" y="270"/>
                </a:lnTo>
                <a:lnTo>
                  <a:pt x="23" y="267"/>
                </a:lnTo>
                <a:lnTo>
                  <a:pt x="34" y="267"/>
                </a:lnTo>
                <a:lnTo>
                  <a:pt x="44" y="269"/>
                </a:lnTo>
                <a:lnTo>
                  <a:pt x="53" y="276"/>
                </a:lnTo>
                <a:lnTo>
                  <a:pt x="62" y="280"/>
                </a:lnTo>
                <a:lnTo>
                  <a:pt x="71" y="284"/>
                </a:lnTo>
                <a:lnTo>
                  <a:pt x="79" y="290"/>
                </a:lnTo>
                <a:lnTo>
                  <a:pt x="89" y="290"/>
                </a:lnTo>
                <a:lnTo>
                  <a:pt x="100" y="289"/>
                </a:lnTo>
                <a:lnTo>
                  <a:pt x="107" y="291"/>
                </a:lnTo>
                <a:lnTo>
                  <a:pt x="117" y="301"/>
                </a:lnTo>
                <a:lnTo>
                  <a:pt x="126" y="316"/>
                </a:lnTo>
                <a:lnTo>
                  <a:pt x="129" y="323"/>
                </a:lnTo>
                <a:lnTo>
                  <a:pt x="139" y="326"/>
                </a:lnTo>
                <a:lnTo>
                  <a:pt x="153" y="322"/>
                </a:lnTo>
                <a:lnTo>
                  <a:pt x="170" y="316"/>
                </a:lnTo>
                <a:lnTo>
                  <a:pt x="186" y="307"/>
                </a:lnTo>
                <a:lnTo>
                  <a:pt x="198" y="305"/>
                </a:lnTo>
                <a:lnTo>
                  <a:pt x="210" y="305"/>
                </a:lnTo>
                <a:lnTo>
                  <a:pt x="219" y="310"/>
                </a:lnTo>
                <a:lnTo>
                  <a:pt x="232" y="313"/>
                </a:lnTo>
                <a:lnTo>
                  <a:pt x="245" y="311"/>
                </a:lnTo>
                <a:lnTo>
                  <a:pt x="256" y="311"/>
                </a:lnTo>
                <a:lnTo>
                  <a:pt x="266" y="309"/>
                </a:lnTo>
                <a:lnTo>
                  <a:pt x="281" y="300"/>
                </a:lnTo>
                <a:lnTo>
                  <a:pt x="288" y="302"/>
                </a:lnTo>
                <a:lnTo>
                  <a:pt x="296" y="307"/>
                </a:lnTo>
                <a:lnTo>
                  <a:pt x="301" y="313"/>
                </a:lnTo>
                <a:lnTo>
                  <a:pt x="308" y="321"/>
                </a:lnTo>
                <a:lnTo>
                  <a:pt x="317" y="329"/>
                </a:lnTo>
                <a:lnTo>
                  <a:pt x="327" y="336"/>
                </a:lnTo>
                <a:lnTo>
                  <a:pt x="330" y="333"/>
                </a:lnTo>
                <a:lnTo>
                  <a:pt x="335" y="332"/>
                </a:lnTo>
                <a:lnTo>
                  <a:pt x="343" y="337"/>
                </a:lnTo>
                <a:lnTo>
                  <a:pt x="350" y="348"/>
                </a:lnTo>
                <a:lnTo>
                  <a:pt x="354" y="354"/>
                </a:lnTo>
                <a:lnTo>
                  <a:pt x="361" y="348"/>
                </a:lnTo>
                <a:lnTo>
                  <a:pt x="367" y="343"/>
                </a:lnTo>
                <a:lnTo>
                  <a:pt x="373" y="339"/>
                </a:lnTo>
                <a:lnTo>
                  <a:pt x="381" y="337"/>
                </a:lnTo>
                <a:lnTo>
                  <a:pt x="386" y="341"/>
                </a:lnTo>
                <a:lnTo>
                  <a:pt x="391" y="344"/>
                </a:lnTo>
                <a:lnTo>
                  <a:pt x="394" y="364"/>
                </a:lnTo>
                <a:lnTo>
                  <a:pt x="399" y="376"/>
                </a:lnTo>
                <a:lnTo>
                  <a:pt x="410" y="387"/>
                </a:lnTo>
                <a:lnTo>
                  <a:pt x="420" y="389"/>
                </a:lnTo>
                <a:lnTo>
                  <a:pt x="430" y="393"/>
                </a:lnTo>
                <a:lnTo>
                  <a:pt x="435" y="404"/>
                </a:lnTo>
                <a:lnTo>
                  <a:pt x="442" y="412"/>
                </a:lnTo>
                <a:lnTo>
                  <a:pt x="448" y="424"/>
                </a:lnTo>
                <a:lnTo>
                  <a:pt x="462" y="439"/>
                </a:lnTo>
                <a:lnTo>
                  <a:pt x="472" y="437"/>
                </a:lnTo>
                <a:lnTo>
                  <a:pt x="481" y="433"/>
                </a:lnTo>
                <a:lnTo>
                  <a:pt x="487" y="432"/>
                </a:lnTo>
                <a:lnTo>
                  <a:pt x="494" y="435"/>
                </a:lnTo>
                <a:lnTo>
                  <a:pt x="502" y="442"/>
                </a:lnTo>
                <a:lnTo>
                  <a:pt x="510" y="453"/>
                </a:lnTo>
                <a:lnTo>
                  <a:pt x="519" y="463"/>
                </a:lnTo>
                <a:lnTo>
                  <a:pt x="526" y="476"/>
                </a:lnTo>
                <a:lnTo>
                  <a:pt x="529" y="481"/>
                </a:lnTo>
                <a:lnTo>
                  <a:pt x="534" y="484"/>
                </a:lnTo>
                <a:lnTo>
                  <a:pt x="538" y="490"/>
                </a:lnTo>
                <a:lnTo>
                  <a:pt x="536" y="496"/>
                </a:lnTo>
                <a:lnTo>
                  <a:pt x="529" y="500"/>
                </a:lnTo>
                <a:lnTo>
                  <a:pt x="530" y="510"/>
                </a:lnTo>
                <a:lnTo>
                  <a:pt x="536" y="525"/>
                </a:lnTo>
                <a:lnTo>
                  <a:pt x="547" y="540"/>
                </a:lnTo>
                <a:lnTo>
                  <a:pt x="556" y="558"/>
                </a:lnTo>
                <a:lnTo>
                  <a:pt x="557" y="571"/>
                </a:lnTo>
                <a:lnTo>
                  <a:pt x="556" y="586"/>
                </a:lnTo>
                <a:lnTo>
                  <a:pt x="554" y="594"/>
                </a:lnTo>
                <a:lnTo>
                  <a:pt x="548" y="609"/>
                </a:lnTo>
                <a:lnTo>
                  <a:pt x="545" y="620"/>
                </a:lnTo>
                <a:lnTo>
                  <a:pt x="538" y="620"/>
                </a:lnTo>
                <a:lnTo>
                  <a:pt x="530" y="620"/>
                </a:lnTo>
                <a:lnTo>
                  <a:pt x="527" y="624"/>
                </a:lnTo>
                <a:lnTo>
                  <a:pt x="527" y="629"/>
                </a:lnTo>
                <a:lnTo>
                  <a:pt x="523" y="638"/>
                </a:lnTo>
                <a:lnTo>
                  <a:pt x="518" y="637"/>
                </a:lnTo>
                <a:lnTo>
                  <a:pt x="511" y="637"/>
                </a:lnTo>
                <a:lnTo>
                  <a:pt x="508" y="645"/>
                </a:lnTo>
                <a:lnTo>
                  <a:pt x="498" y="669"/>
                </a:lnTo>
                <a:lnTo>
                  <a:pt x="490" y="671"/>
                </a:lnTo>
                <a:lnTo>
                  <a:pt x="486" y="674"/>
                </a:lnTo>
                <a:lnTo>
                  <a:pt x="482" y="679"/>
                </a:lnTo>
                <a:lnTo>
                  <a:pt x="479" y="694"/>
                </a:lnTo>
                <a:lnTo>
                  <a:pt x="479" y="712"/>
                </a:lnTo>
                <a:lnTo>
                  <a:pt x="481" y="724"/>
                </a:lnTo>
                <a:lnTo>
                  <a:pt x="474" y="729"/>
                </a:lnTo>
                <a:lnTo>
                  <a:pt x="461" y="730"/>
                </a:lnTo>
                <a:lnTo>
                  <a:pt x="446" y="727"/>
                </a:lnTo>
                <a:lnTo>
                  <a:pt x="440" y="720"/>
                </a:lnTo>
                <a:lnTo>
                  <a:pt x="433" y="718"/>
                </a:lnTo>
                <a:lnTo>
                  <a:pt x="425" y="718"/>
                </a:lnTo>
                <a:lnTo>
                  <a:pt x="421" y="718"/>
                </a:lnTo>
                <a:lnTo>
                  <a:pt x="420" y="725"/>
                </a:lnTo>
                <a:lnTo>
                  <a:pt x="423" y="734"/>
                </a:lnTo>
                <a:lnTo>
                  <a:pt x="435" y="747"/>
                </a:lnTo>
                <a:lnTo>
                  <a:pt x="448" y="751"/>
                </a:lnTo>
                <a:lnTo>
                  <a:pt x="463" y="759"/>
                </a:lnTo>
                <a:lnTo>
                  <a:pt x="469" y="766"/>
                </a:lnTo>
                <a:lnTo>
                  <a:pt x="471" y="780"/>
                </a:lnTo>
                <a:lnTo>
                  <a:pt x="475" y="792"/>
                </a:lnTo>
                <a:lnTo>
                  <a:pt x="476" y="808"/>
                </a:lnTo>
                <a:lnTo>
                  <a:pt x="477" y="824"/>
                </a:lnTo>
                <a:lnTo>
                  <a:pt x="489" y="810"/>
                </a:lnTo>
                <a:lnTo>
                  <a:pt x="494" y="802"/>
                </a:lnTo>
                <a:lnTo>
                  <a:pt x="501" y="802"/>
                </a:lnTo>
                <a:lnTo>
                  <a:pt x="508" y="797"/>
                </a:lnTo>
                <a:lnTo>
                  <a:pt x="510" y="790"/>
                </a:lnTo>
                <a:lnTo>
                  <a:pt x="504" y="775"/>
                </a:lnTo>
                <a:lnTo>
                  <a:pt x="501" y="769"/>
                </a:lnTo>
                <a:lnTo>
                  <a:pt x="494" y="758"/>
                </a:lnTo>
                <a:lnTo>
                  <a:pt x="496" y="742"/>
                </a:lnTo>
                <a:lnTo>
                  <a:pt x="502" y="733"/>
                </a:lnTo>
                <a:lnTo>
                  <a:pt x="515" y="731"/>
                </a:lnTo>
                <a:lnTo>
                  <a:pt x="531" y="731"/>
                </a:lnTo>
                <a:lnTo>
                  <a:pt x="545" y="734"/>
                </a:lnTo>
                <a:lnTo>
                  <a:pt x="554" y="740"/>
                </a:lnTo>
                <a:lnTo>
                  <a:pt x="554" y="749"/>
                </a:lnTo>
                <a:lnTo>
                  <a:pt x="555" y="761"/>
                </a:lnTo>
                <a:lnTo>
                  <a:pt x="560" y="767"/>
                </a:lnTo>
                <a:lnTo>
                  <a:pt x="571" y="774"/>
                </a:lnTo>
                <a:lnTo>
                  <a:pt x="585" y="779"/>
                </a:lnTo>
                <a:lnTo>
                  <a:pt x="599" y="781"/>
                </a:lnTo>
                <a:lnTo>
                  <a:pt x="611" y="790"/>
                </a:lnTo>
                <a:lnTo>
                  <a:pt x="620" y="795"/>
                </a:lnTo>
                <a:lnTo>
                  <a:pt x="628" y="803"/>
                </a:lnTo>
                <a:lnTo>
                  <a:pt x="629" y="813"/>
                </a:lnTo>
                <a:lnTo>
                  <a:pt x="628" y="826"/>
                </a:lnTo>
                <a:lnTo>
                  <a:pt x="633" y="844"/>
                </a:lnTo>
                <a:lnTo>
                  <a:pt x="644" y="858"/>
                </a:lnTo>
                <a:lnTo>
                  <a:pt x="658" y="862"/>
                </a:lnTo>
                <a:lnTo>
                  <a:pt x="670" y="866"/>
                </a:lnTo>
                <a:lnTo>
                  <a:pt x="677" y="869"/>
                </a:lnTo>
                <a:lnTo>
                  <a:pt x="689" y="868"/>
                </a:lnTo>
                <a:lnTo>
                  <a:pt x="698" y="864"/>
                </a:lnTo>
                <a:lnTo>
                  <a:pt x="707" y="857"/>
                </a:lnTo>
                <a:lnTo>
                  <a:pt x="705" y="851"/>
                </a:lnTo>
                <a:lnTo>
                  <a:pt x="704" y="843"/>
                </a:lnTo>
                <a:lnTo>
                  <a:pt x="709" y="842"/>
                </a:lnTo>
                <a:lnTo>
                  <a:pt x="719" y="840"/>
                </a:lnTo>
                <a:lnTo>
                  <a:pt x="727" y="843"/>
                </a:lnTo>
                <a:lnTo>
                  <a:pt x="732" y="846"/>
                </a:lnTo>
                <a:lnTo>
                  <a:pt x="735" y="846"/>
                </a:lnTo>
                <a:lnTo>
                  <a:pt x="737" y="841"/>
                </a:lnTo>
                <a:lnTo>
                  <a:pt x="741" y="835"/>
                </a:lnTo>
                <a:lnTo>
                  <a:pt x="743" y="830"/>
                </a:lnTo>
                <a:lnTo>
                  <a:pt x="746" y="823"/>
                </a:lnTo>
                <a:lnTo>
                  <a:pt x="747" y="818"/>
                </a:lnTo>
                <a:lnTo>
                  <a:pt x="748" y="815"/>
                </a:lnTo>
                <a:lnTo>
                  <a:pt x="746" y="807"/>
                </a:lnTo>
                <a:lnTo>
                  <a:pt x="746" y="800"/>
                </a:lnTo>
                <a:lnTo>
                  <a:pt x="749" y="795"/>
                </a:lnTo>
                <a:lnTo>
                  <a:pt x="751" y="801"/>
                </a:lnTo>
                <a:lnTo>
                  <a:pt x="758" y="797"/>
                </a:lnTo>
                <a:lnTo>
                  <a:pt x="764" y="798"/>
                </a:lnTo>
                <a:lnTo>
                  <a:pt x="770" y="796"/>
                </a:lnTo>
                <a:lnTo>
                  <a:pt x="775" y="795"/>
                </a:lnTo>
                <a:lnTo>
                  <a:pt x="780" y="797"/>
                </a:lnTo>
                <a:lnTo>
                  <a:pt x="785" y="798"/>
                </a:lnTo>
                <a:lnTo>
                  <a:pt x="787" y="791"/>
                </a:lnTo>
                <a:lnTo>
                  <a:pt x="786" y="781"/>
                </a:lnTo>
                <a:lnTo>
                  <a:pt x="783" y="771"/>
                </a:lnTo>
                <a:lnTo>
                  <a:pt x="784" y="759"/>
                </a:lnTo>
                <a:lnTo>
                  <a:pt x="784" y="754"/>
                </a:lnTo>
                <a:lnTo>
                  <a:pt x="786" y="748"/>
                </a:lnTo>
                <a:lnTo>
                  <a:pt x="787" y="737"/>
                </a:lnTo>
                <a:lnTo>
                  <a:pt x="790" y="730"/>
                </a:lnTo>
                <a:lnTo>
                  <a:pt x="793" y="723"/>
                </a:lnTo>
                <a:lnTo>
                  <a:pt x="790" y="716"/>
                </a:lnTo>
                <a:lnTo>
                  <a:pt x="785" y="709"/>
                </a:lnTo>
                <a:lnTo>
                  <a:pt x="779" y="705"/>
                </a:lnTo>
                <a:lnTo>
                  <a:pt x="777" y="699"/>
                </a:lnTo>
                <a:lnTo>
                  <a:pt x="780" y="689"/>
                </a:lnTo>
                <a:lnTo>
                  <a:pt x="780" y="683"/>
                </a:lnTo>
                <a:lnTo>
                  <a:pt x="782" y="677"/>
                </a:lnTo>
                <a:lnTo>
                  <a:pt x="784" y="672"/>
                </a:lnTo>
                <a:lnTo>
                  <a:pt x="787" y="666"/>
                </a:lnTo>
                <a:lnTo>
                  <a:pt x="795" y="661"/>
                </a:lnTo>
                <a:lnTo>
                  <a:pt x="803" y="662"/>
                </a:lnTo>
                <a:lnTo>
                  <a:pt x="811" y="664"/>
                </a:lnTo>
                <a:lnTo>
                  <a:pt x="820" y="668"/>
                </a:lnTo>
                <a:lnTo>
                  <a:pt x="826" y="674"/>
                </a:lnTo>
                <a:lnTo>
                  <a:pt x="833" y="679"/>
                </a:lnTo>
                <a:lnTo>
                  <a:pt x="839" y="682"/>
                </a:lnTo>
                <a:lnTo>
                  <a:pt x="849" y="681"/>
                </a:lnTo>
                <a:lnTo>
                  <a:pt x="861" y="676"/>
                </a:lnTo>
                <a:lnTo>
                  <a:pt x="864" y="669"/>
                </a:lnTo>
                <a:lnTo>
                  <a:pt x="862" y="663"/>
                </a:lnTo>
                <a:lnTo>
                  <a:pt x="862" y="657"/>
                </a:lnTo>
                <a:lnTo>
                  <a:pt x="867" y="653"/>
                </a:lnTo>
                <a:lnTo>
                  <a:pt x="876" y="654"/>
                </a:lnTo>
                <a:lnTo>
                  <a:pt x="883" y="658"/>
                </a:lnTo>
                <a:lnTo>
                  <a:pt x="890" y="656"/>
                </a:lnTo>
                <a:lnTo>
                  <a:pt x="900" y="654"/>
                </a:lnTo>
                <a:lnTo>
                  <a:pt x="906" y="649"/>
                </a:lnTo>
                <a:lnTo>
                  <a:pt x="915" y="646"/>
                </a:lnTo>
                <a:lnTo>
                  <a:pt x="921" y="640"/>
                </a:lnTo>
                <a:lnTo>
                  <a:pt x="922" y="635"/>
                </a:lnTo>
                <a:lnTo>
                  <a:pt x="922" y="625"/>
                </a:lnTo>
                <a:lnTo>
                  <a:pt x="920" y="620"/>
                </a:lnTo>
                <a:lnTo>
                  <a:pt x="917" y="613"/>
                </a:lnTo>
                <a:lnTo>
                  <a:pt x="916" y="605"/>
                </a:lnTo>
                <a:lnTo>
                  <a:pt x="916" y="601"/>
                </a:lnTo>
                <a:lnTo>
                  <a:pt x="916" y="596"/>
                </a:lnTo>
                <a:lnTo>
                  <a:pt x="919" y="591"/>
                </a:lnTo>
                <a:lnTo>
                  <a:pt x="922" y="586"/>
                </a:lnTo>
                <a:lnTo>
                  <a:pt x="926" y="583"/>
                </a:lnTo>
                <a:lnTo>
                  <a:pt x="929" y="576"/>
                </a:lnTo>
                <a:lnTo>
                  <a:pt x="930" y="571"/>
                </a:lnTo>
                <a:lnTo>
                  <a:pt x="931" y="566"/>
                </a:lnTo>
                <a:lnTo>
                  <a:pt x="927" y="557"/>
                </a:lnTo>
                <a:lnTo>
                  <a:pt x="924" y="553"/>
                </a:lnTo>
                <a:lnTo>
                  <a:pt x="917" y="550"/>
                </a:lnTo>
                <a:lnTo>
                  <a:pt x="910" y="549"/>
                </a:lnTo>
                <a:lnTo>
                  <a:pt x="904" y="548"/>
                </a:lnTo>
                <a:lnTo>
                  <a:pt x="898" y="545"/>
                </a:lnTo>
                <a:lnTo>
                  <a:pt x="892" y="542"/>
                </a:lnTo>
                <a:lnTo>
                  <a:pt x="884" y="540"/>
                </a:lnTo>
                <a:lnTo>
                  <a:pt x="878" y="538"/>
                </a:lnTo>
                <a:lnTo>
                  <a:pt x="870" y="534"/>
                </a:lnTo>
                <a:lnTo>
                  <a:pt x="862" y="530"/>
                </a:lnTo>
                <a:lnTo>
                  <a:pt x="857" y="526"/>
                </a:lnTo>
                <a:lnTo>
                  <a:pt x="853" y="520"/>
                </a:lnTo>
                <a:lnTo>
                  <a:pt x="848" y="514"/>
                </a:lnTo>
                <a:lnTo>
                  <a:pt x="843" y="512"/>
                </a:lnTo>
                <a:lnTo>
                  <a:pt x="840" y="508"/>
                </a:lnTo>
                <a:lnTo>
                  <a:pt x="836" y="504"/>
                </a:lnTo>
                <a:lnTo>
                  <a:pt x="830" y="501"/>
                </a:lnTo>
                <a:lnTo>
                  <a:pt x="822" y="500"/>
                </a:lnTo>
                <a:lnTo>
                  <a:pt x="818" y="500"/>
                </a:lnTo>
                <a:lnTo>
                  <a:pt x="811" y="496"/>
                </a:lnTo>
                <a:lnTo>
                  <a:pt x="806" y="498"/>
                </a:lnTo>
                <a:lnTo>
                  <a:pt x="798" y="504"/>
                </a:lnTo>
                <a:lnTo>
                  <a:pt x="797" y="510"/>
                </a:lnTo>
                <a:lnTo>
                  <a:pt x="793" y="524"/>
                </a:lnTo>
                <a:lnTo>
                  <a:pt x="787" y="529"/>
                </a:lnTo>
                <a:lnTo>
                  <a:pt x="780" y="544"/>
                </a:lnTo>
                <a:lnTo>
                  <a:pt x="782" y="558"/>
                </a:lnTo>
                <a:lnTo>
                  <a:pt x="793" y="565"/>
                </a:lnTo>
                <a:lnTo>
                  <a:pt x="799" y="572"/>
                </a:lnTo>
                <a:lnTo>
                  <a:pt x="806" y="578"/>
                </a:lnTo>
                <a:lnTo>
                  <a:pt x="811" y="585"/>
                </a:lnTo>
                <a:lnTo>
                  <a:pt x="813" y="592"/>
                </a:lnTo>
                <a:lnTo>
                  <a:pt x="811" y="600"/>
                </a:lnTo>
                <a:lnTo>
                  <a:pt x="810" y="605"/>
                </a:lnTo>
                <a:lnTo>
                  <a:pt x="804" y="612"/>
                </a:lnTo>
                <a:lnTo>
                  <a:pt x="795" y="614"/>
                </a:lnTo>
                <a:lnTo>
                  <a:pt x="786" y="616"/>
                </a:lnTo>
                <a:lnTo>
                  <a:pt x="782" y="622"/>
                </a:lnTo>
                <a:lnTo>
                  <a:pt x="780" y="631"/>
                </a:lnTo>
                <a:lnTo>
                  <a:pt x="778" y="641"/>
                </a:lnTo>
                <a:lnTo>
                  <a:pt x="777" y="650"/>
                </a:lnTo>
                <a:lnTo>
                  <a:pt x="775" y="655"/>
                </a:lnTo>
                <a:lnTo>
                  <a:pt x="769" y="658"/>
                </a:lnTo>
                <a:lnTo>
                  <a:pt x="764" y="652"/>
                </a:lnTo>
                <a:lnTo>
                  <a:pt x="758" y="642"/>
                </a:lnTo>
                <a:lnTo>
                  <a:pt x="753" y="638"/>
                </a:lnTo>
                <a:lnTo>
                  <a:pt x="746" y="640"/>
                </a:lnTo>
                <a:lnTo>
                  <a:pt x="741" y="635"/>
                </a:lnTo>
                <a:lnTo>
                  <a:pt x="738" y="628"/>
                </a:lnTo>
                <a:lnTo>
                  <a:pt x="738" y="621"/>
                </a:lnTo>
                <a:lnTo>
                  <a:pt x="736" y="615"/>
                </a:lnTo>
                <a:lnTo>
                  <a:pt x="731" y="610"/>
                </a:lnTo>
                <a:lnTo>
                  <a:pt x="724" y="612"/>
                </a:lnTo>
                <a:lnTo>
                  <a:pt x="716" y="612"/>
                </a:lnTo>
                <a:lnTo>
                  <a:pt x="708" y="604"/>
                </a:lnTo>
                <a:lnTo>
                  <a:pt x="708" y="593"/>
                </a:lnTo>
                <a:lnTo>
                  <a:pt x="710" y="580"/>
                </a:lnTo>
                <a:lnTo>
                  <a:pt x="716" y="571"/>
                </a:lnTo>
                <a:lnTo>
                  <a:pt x="714" y="559"/>
                </a:lnTo>
                <a:lnTo>
                  <a:pt x="712" y="550"/>
                </a:lnTo>
                <a:lnTo>
                  <a:pt x="708" y="537"/>
                </a:lnTo>
                <a:lnTo>
                  <a:pt x="705" y="529"/>
                </a:lnTo>
                <a:lnTo>
                  <a:pt x="707" y="519"/>
                </a:lnTo>
                <a:lnTo>
                  <a:pt x="705" y="512"/>
                </a:lnTo>
                <a:lnTo>
                  <a:pt x="702" y="509"/>
                </a:lnTo>
                <a:lnTo>
                  <a:pt x="696" y="506"/>
                </a:lnTo>
                <a:lnTo>
                  <a:pt x="687" y="500"/>
                </a:lnTo>
                <a:lnTo>
                  <a:pt x="682" y="496"/>
                </a:lnTo>
                <a:lnTo>
                  <a:pt x="675" y="494"/>
                </a:lnTo>
                <a:lnTo>
                  <a:pt x="668" y="492"/>
                </a:lnTo>
                <a:lnTo>
                  <a:pt x="664" y="487"/>
                </a:lnTo>
                <a:lnTo>
                  <a:pt x="662" y="477"/>
                </a:lnTo>
                <a:lnTo>
                  <a:pt x="653" y="476"/>
                </a:lnTo>
                <a:lnTo>
                  <a:pt x="644" y="474"/>
                </a:lnTo>
                <a:lnTo>
                  <a:pt x="638" y="479"/>
                </a:lnTo>
                <a:lnTo>
                  <a:pt x="631" y="467"/>
                </a:lnTo>
                <a:lnTo>
                  <a:pt x="624" y="460"/>
                </a:lnTo>
                <a:lnTo>
                  <a:pt x="613" y="446"/>
                </a:lnTo>
                <a:lnTo>
                  <a:pt x="603" y="438"/>
                </a:lnTo>
                <a:lnTo>
                  <a:pt x="594" y="427"/>
                </a:lnTo>
                <a:lnTo>
                  <a:pt x="592" y="417"/>
                </a:lnTo>
                <a:lnTo>
                  <a:pt x="600" y="409"/>
                </a:lnTo>
                <a:lnTo>
                  <a:pt x="599" y="401"/>
                </a:lnTo>
                <a:lnTo>
                  <a:pt x="599" y="386"/>
                </a:lnTo>
                <a:lnTo>
                  <a:pt x="605" y="380"/>
                </a:lnTo>
                <a:lnTo>
                  <a:pt x="613" y="378"/>
                </a:lnTo>
                <a:lnTo>
                  <a:pt x="617" y="368"/>
                </a:lnTo>
                <a:lnTo>
                  <a:pt x="628" y="358"/>
                </a:lnTo>
                <a:lnTo>
                  <a:pt x="643" y="355"/>
                </a:lnTo>
                <a:lnTo>
                  <a:pt x="647" y="346"/>
                </a:lnTo>
                <a:lnTo>
                  <a:pt x="646" y="329"/>
                </a:lnTo>
                <a:lnTo>
                  <a:pt x="644" y="319"/>
                </a:lnTo>
                <a:lnTo>
                  <a:pt x="637" y="308"/>
                </a:lnTo>
                <a:lnTo>
                  <a:pt x="623" y="303"/>
                </a:lnTo>
                <a:lnTo>
                  <a:pt x="613" y="301"/>
                </a:lnTo>
                <a:lnTo>
                  <a:pt x="600" y="306"/>
                </a:lnTo>
                <a:lnTo>
                  <a:pt x="590" y="316"/>
                </a:lnTo>
                <a:lnTo>
                  <a:pt x="580" y="323"/>
                </a:lnTo>
                <a:lnTo>
                  <a:pt x="569" y="330"/>
                </a:lnTo>
                <a:lnTo>
                  <a:pt x="555" y="325"/>
                </a:lnTo>
                <a:lnTo>
                  <a:pt x="542" y="321"/>
                </a:lnTo>
                <a:lnTo>
                  <a:pt x="528" y="319"/>
                </a:lnTo>
                <a:lnTo>
                  <a:pt x="515" y="317"/>
                </a:lnTo>
                <a:lnTo>
                  <a:pt x="507" y="330"/>
                </a:lnTo>
                <a:lnTo>
                  <a:pt x="500" y="344"/>
                </a:lnTo>
                <a:lnTo>
                  <a:pt x="496" y="357"/>
                </a:lnTo>
                <a:lnTo>
                  <a:pt x="500" y="360"/>
                </a:lnTo>
                <a:lnTo>
                  <a:pt x="488" y="356"/>
                </a:lnTo>
                <a:lnTo>
                  <a:pt x="480" y="348"/>
                </a:lnTo>
                <a:lnTo>
                  <a:pt x="470" y="334"/>
                </a:lnTo>
                <a:lnTo>
                  <a:pt x="461" y="327"/>
                </a:lnTo>
                <a:lnTo>
                  <a:pt x="446" y="321"/>
                </a:lnTo>
                <a:lnTo>
                  <a:pt x="433" y="316"/>
                </a:lnTo>
                <a:lnTo>
                  <a:pt x="417" y="308"/>
                </a:lnTo>
                <a:lnTo>
                  <a:pt x="407" y="290"/>
                </a:lnTo>
                <a:lnTo>
                  <a:pt x="399" y="275"/>
                </a:lnTo>
                <a:lnTo>
                  <a:pt x="396" y="264"/>
                </a:lnTo>
                <a:lnTo>
                  <a:pt x="386" y="257"/>
                </a:lnTo>
                <a:lnTo>
                  <a:pt x="381" y="247"/>
                </a:lnTo>
                <a:lnTo>
                  <a:pt x="384" y="236"/>
                </a:lnTo>
                <a:lnTo>
                  <a:pt x="388" y="221"/>
                </a:lnTo>
                <a:lnTo>
                  <a:pt x="397" y="205"/>
                </a:lnTo>
                <a:lnTo>
                  <a:pt x="402" y="184"/>
                </a:lnTo>
                <a:lnTo>
                  <a:pt x="393" y="179"/>
                </a:lnTo>
                <a:lnTo>
                  <a:pt x="374" y="174"/>
                </a:lnTo>
                <a:lnTo>
                  <a:pt x="361" y="171"/>
                </a:lnTo>
                <a:lnTo>
                  <a:pt x="344" y="175"/>
                </a:lnTo>
                <a:lnTo>
                  <a:pt x="327" y="179"/>
                </a:lnTo>
                <a:lnTo>
                  <a:pt x="310" y="186"/>
                </a:lnTo>
                <a:lnTo>
                  <a:pt x="291" y="186"/>
                </a:lnTo>
                <a:lnTo>
                  <a:pt x="274" y="176"/>
                </a:lnTo>
                <a:lnTo>
                  <a:pt x="263" y="163"/>
                </a:lnTo>
                <a:lnTo>
                  <a:pt x="261" y="153"/>
                </a:lnTo>
                <a:lnTo>
                  <a:pt x="249" y="143"/>
                </a:lnTo>
                <a:lnTo>
                  <a:pt x="245" y="129"/>
                </a:lnTo>
                <a:lnTo>
                  <a:pt x="245" y="111"/>
                </a:lnTo>
                <a:lnTo>
                  <a:pt x="246" y="102"/>
                </a:lnTo>
                <a:lnTo>
                  <a:pt x="253" y="92"/>
                </a:lnTo>
                <a:lnTo>
                  <a:pt x="254" y="85"/>
                </a:lnTo>
                <a:lnTo>
                  <a:pt x="250" y="78"/>
                </a:lnTo>
                <a:lnTo>
                  <a:pt x="246" y="70"/>
                </a:lnTo>
                <a:lnTo>
                  <a:pt x="248" y="56"/>
                </a:lnTo>
                <a:lnTo>
                  <a:pt x="240" y="41"/>
                </a:lnTo>
                <a:lnTo>
                  <a:pt x="235" y="32"/>
                </a:lnTo>
                <a:lnTo>
                  <a:pt x="230" y="13"/>
                </a:lnTo>
                <a:lnTo>
                  <a:pt x="226" y="9"/>
                </a:lnTo>
                <a:lnTo>
                  <a:pt x="219" y="7"/>
                </a:lnTo>
                <a:lnTo>
                  <a:pt x="213" y="4"/>
                </a:lnTo>
                <a:lnTo>
                  <a:pt x="206" y="0"/>
                </a:lnTo>
                <a:lnTo>
                  <a:pt x="199" y="0"/>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3" name="Freeform 1043"/>
          <p:cNvSpPr>
            <a:spLocks/>
          </p:cNvSpPr>
          <p:nvPr/>
        </p:nvSpPr>
        <p:spPr bwMode="auto">
          <a:xfrm>
            <a:off x="1534722" y="2570328"/>
            <a:ext cx="785970" cy="582109"/>
          </a:xfrm>
          <a:custGeom>
            <a:avLst/>
            <a:gdLst>
              <a:gd name="T0" fmla="*/ 2147483647 w 888"/>
              <a:gd name="T1" fmla="*/ 2147483647 h 654"/>
              <a:gd name="T2" fmla="*/ 2147483647 w 888"/>
              <a:gd name="T3" fmla="*/ 2147483647 h 654"/>
              <a:gd name="T4" fmla="*/ 2147483647 w 888"/>
              <a:gd name="T5" fmla="*/ 2147483647 h 654"/>
              <a:gd name="T6" fmla="*/ 2147483647 w 888"/>
              <a:gd name="T7" fmla="*/ 2147483647 h 654"/>
              <a:gd name="T8" fmla="*/ 2147483647 w 888"/>
              <a:gd name="T9" fmla="*/ 2147483647 h 654"/>
              <a:gd name="T10" fmla="*/ 2147483647 w 888"/>
              <a:gd name="T11" fmla="*/ 2147483647 h 654"/>
              <a:gd name="T12" fmla="*/ 2147483647 w 888"/>
              <a:gd name="T13" fmla="*/ 2147483647 h 654"/>
              <a:gd name="T14" fmla="*/ 2147483647 w 888"/>
              <a:gd name="T15" fmla="*/ 2147483647 h 654"/>
              <a:gd name="T16" fmla="*/ 2147483647 w 888"/>
              <a:gd name="T17" fmla="*/ 2147483647 h 654"/>
              <a:gd name="T18" fmla="*/ 2147483647 w 888"/>
              <a:gd name="T19" fmla="*/ 2147483647 h 654"/>
              <a:gd name="T20" fmla="*/ 2147483647 w 888"/>
              <a:gd name="T21" fmla="*/ 2147483647 h 654"/>
              <a:gd name="T22" fmla="*/ 2147483647 w 888"/>
              <a:gd name="T23" fmla="*/ 2147483647 h 654"/>
              <a:gd name="T24" fmla="*/ 2147483647 w 888"/>
              <a:gd name="T25" fmla="*/ 2147483647 h 654"/>
              <a:gd name="T26" fmla="*/ 2147483647 w 888"/>
              <a:gd name="T27" fmla="*/ 2147483647 h 654"/>
              <a:gd name="T28" fmla="*/ 2147483647 w 888"/>
              <a:gd name="T29" fmla="*/ 2147483647 h 654"/>
              <a:gd name="T30" fmla="*/ 2147483647 w 888"/>
              <a:gd name="T31" fmla="*/ 2147483647 h 654"/>
              <a:gd name="T32" fmla="*/ 2147483647 w 888"/>
              <a:gd name="T33" fmla="*/ 2147483647 h 654"/>
              <a:gd name="T34" fmla="*/ 2147483647 w 888"/>
              <a:gd name="T35" fmla="*/ 2147483647 h 654"/>
              <a:gd name="T36" fmla="*/ 2147483647 w 888"/>
              <a:gd name="T37" fmla="*/ 2147483647 h 654"/>
              <a:gd name="T38" fmla="*/ 2147483647 w 888"/>
              <a:gd name="T39" fmla="*/ 2147483647 h 654"/>
              <a:gd name="T40" fmla="*/ 2147483647 w 888"/>
              <a:gd name="T41" fmla="*/ 2147483647 h 654"/>
              <a:gd name="T42" fmla="*/ 2147483647 w 888"/>
              <a:gd name="T43" fmla="*/ 2147483647 h 654"/>
              <a:gd name="T44" fmla="*/ 2147483647 w 888"/>
              <a:gd name="T45" fmla="*/ 2147483647 h 654"/>
              <a:gd name="T46" fmla="*/ 2147483647 w 888"/>
              <a:gd name="T47" fmla="*/ 2147483647 h 654"/>
              <a:gd name="T48" fmla="*/ 2147483647 w 888"/>
              <a:gd name="T49" fmla="*/ 2147483647 h 654"/>
              <a:gd name="T50" fmla="*/ 2147483647 w 888"/>
              <a:gd name="T51" fmla="*/ 2147483647 h 654"/>
              <a:gd name="T52" fmla="*/ 2147483647 w 888"/>
              <a:gd name="T53" fmla="*/ 2147483647 h 654"/>
              <a:gd name="T54" fmla="*/ 2147483647 w 888"/>
              <a:gd name="T55" fmla="*/ 2147483647 h 654"/>
              <a:gd name="T56" fmla="*/ 2147483647 w 888"/>
              <a:gd name="T57" fmla="*/ 2147483647 h 654"/>
              <a:gd name="T58" fmla="*/ 2147483647 w 888"/>
              <a:gd name="T59" fmla="*/ 2147483647 h 654"/>
              <a:gd name="T60" fmla="*/ 2147483647 w 888"/>
              <a:gd name="T61" fmla="*/ 2147483647 h 654"/>
              <a:gd name="T62" fmla="*/ 2147483647 w 888"/>
              <a:gd name="T63" fmla="*/ 2147483647 h 654"/>
              <a:gd name="T64" fmla="*/ 2147483647 w 888"/>
              <a:gd name="T65" fmla="*/ 2147483647 h 654"/>
              <a:gd name="T66" fmla="*/ 2147483647 w 888"/>
              <a:gd name="T67" fmla="*/ 2147483647 h 654"/>
              <a:gd name="T68" fmla="*/ 2147483647 w 888"/>
              <a:gd name="T69" fmla="*/ 2147483647 h 654"/>
              <a:gd name="T70" fmla="*/ 2147483647 w 888"/>
              <a:gd name="T71" fmla="*/ 2147483647 h 654"/>
              <a:gd name="T72" fmla="*/ 2147483647 w 888"/>
              <a:gd name="T73" fmla="*/ 2147483647 h 654"/>
              <a:gd name="T74" fmla="*/ 2147483647 w 888"/>
              <a:gd name="T75" fmla="*/ 2147483647 h 654"/>
              <a:gd name="T76" fmla="*/ 2147483647 w 888"/>
              <a:gd name="T77" fmla="*/ 2147483647 h 654"/>
              <a:gd name="T78" fmla="*/ 2147483647 w 888"/>
              <a:gd name="T79" fmla="*/ 2147483647 h 654"/>
              <a:gd name="T80" fmla="*/ 2147483647 w 888"/>
              <a:gd name="T81" fmla="*/ 2147483647 h 654"/>
              <a:gd name="T82" fmla="*/ 2147483647 w 888"/>
              <a:gd name="T83" fmla="*/ 2147483647 h 654"/>
              <a:gd name="T84" fmla="*/ 2147483647 w 888"/>
              <a:gd name="T85" fmla="*/ 2147483647 h 654"/>
              <a:gd name="T86" fmla="*/ 2147483647 w 888"/>
              <a:gd name="T87" fmla="*/ 2147483647 h 654"/>
              <a:gd name="T88" fmla="*/ 2147483647 w 888"/>
              <a:gd name="T89" fmla="*/ 2147483647 h 654"/>
              <a:gd name="T90" fmla="*/ 2147483647 w 888"/>
              <a:gd name="T91" fmla="*/ 2147483647 h 654"/>
              <a:gd name="T92" fmla="*/ 2147483647 w 888"/>
              <a:gd name="T93" fmla="*/ 2147483647 h 654"/>
              <a:gd name="T94" fmla="*/ 2147483647 w 888"/>
              <a:gd name="T95" fmla="*/ 2147483647 h 654"/>
              <a:gd name="T96" fmla="*/ 2147483647 w 888"/>
              <a:gd name="T97" fmla="*/ 2147483647 h 654"/>
              <a:gd name="T98" fmla="*/ 2147483647 w 888"/>
              <a:gd name="T99" fmla="*/ 2147483647 h 654"/>
              <a:gd name="T100" fmla="*/ 2147483647 w 888"/>
              <a:gd name="T101" fmla="*/ 2147483647 h 654"/>
              <a:gd name="T102" fmla="*/ 2147483647 w 888"/>
              <a:gd name="T103" fmla="*/ 2147483647 h 654"/>
              <a:gd name="T104" fmla="*/ 2147483647 w 888"/>
              <a:gd name="T105" fmla="*/ 2147483647 h 654"/>
              <a:gd name="T106" fmla="*/ 2147483647 w 888"/>
              <a:gd name="T107" fmla="*/ 2147483647 h 654"/>
              <a:gd name="T108" fmla="*/ 2147483647 w 888"/>
              <a:gd name="T109" fmla="*/ 2147483647 h 6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88"/>
              <a:gd name="T166" fmla="*/ 0 h 654"/>
              <a:gd name="T167" fmla="*/ 888 w 888"/>
              <a:gd name="T168" fmla="*/ 654 h 6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88" h="654">
                <a:moveTo>
                  <a:pt x="330" y="2"/>
                </a:moveTo>
                <a:lnTo>
                  <a:pt x="319" y="2"/>
                </a:lnTo>
                <a:lnTo>
                  <a:pt x="307" y="0"/>
                </a:lnTo>
                <a:lnTo>
                  <a:pt x="294" y="2"/>
                </a:lnTo>
                <a:lnTo>
                  <a:pt x="280" y="7"/>
                </a:lnTo>
                <a:lnTo>
                  <a:pt x="263" y="5"/>
                </a:lnTo>
                <a:lnTo>
                  <a:pt x="256" y="1"/>
                </a:lnTo>
                <a:lnTo>
                  <a:pt x="246" y="1"/>
                </a:lnTo>
                <a:lnTo>
                  <a:pt x="241" y="7"/>
                </a:lnTo>
                <a:lnTo>
                  <a:pt x="235" y="14"/>
                </a:lnTo>
                <a:lnTo>
                  <a:pt x="222" y="13"/>
                </a:lnTo>
                <a:lnTo>
                  <a:pt x="210" y="16"/>
                </a:lnTo>
                <a:lnTo>
                  <a:pt x="195" y="20"/>
                </a:lnTo>
                <a:lnTo>
                  <a:pt x="182" y="20"/>
                </a:lnTo>
                <a:lnTo>
                  <a:pt x="168" y="19"/>
                </a:lnTo>
                <a:lnTo>
                  <a:pt x="157" y="15"/>
                </a:lnTo>
                <a:lnTo>
                  <a:pt x="150" y="18"/>
                </a:lnTo>
                <a:lnTo>
                  <a:pt x="133" y="22"/>
                </a:lnTo>
                <a:lnTo>
                  <a:pt x="116" y="28"/>
                </a:lnTo>
                <a:lnTo>
                  <a:pt x="105" y="31"/>
                </a:lnTo>
                <a:lnTo>
                  <a:pt x="101" y="41"/>
                </a:lnTo>
                <a:lnTo>
                  <a:pt x="107" y="49"/>
                </a:lnTo>
                <a:lnTo>
                  <a:pt x="114" y="54"/>
                </a:lnTo>
                <a:lnTo>
                  <a:pt x="112" y="64"/>
                </a:lnTo>
                <a:lnTo>
                  <a:pt x="107" y="74"/>
                </a:lnTo>
                <a:lnTo>
                  <a:pt x="105" y="85"/>
                </a:lnTo>
                <a:lnTo>
                  <a:pt x="111" y="90"/>
                </a:lnTo>
                <a:lnTo>
                  <a:pt x="115" y="100"/>
                </a:lnTo>
                <a:lnTo>
                  <a:pt x="127" y="108"/>
                </a:lnTo>
                <a:lnTo>
                  <a:pt x="139" y="113"/>
                </a:lnTo>
                <a:lnTo>
                  <a:pt x="149" y="119"/>
                </a:lnTo>
                <a:lnTo>
                  <a:pt x="153" y="123"/>
                </a:lnTo>
                <a:lnTo>
                  <a:pt x="152" y="132"/>
                </a:lnTo>
                <a:lnTo>
                  <a:pt x="146" y="140"/>
                </a:lnTo>
                <a:lnTo>
                  <a:pt x="141" y="144"/>
                </a:lnTo>
                <a:lnTo>
                  <a:pt x="133" y="148"/>
                </a:lnTo>
                <a:lnTo>
                  <a:pt x="129" y="158"/>
                </a:lnTo>
                <a:lnTo>
                  <a:pt x="131" y="164"/>
                </a:lnTo>
                <a:lnTo>
                  <a:pt x="125" y="170"/>
                </a:lnTo>
                <a:lnTo>
                  <a:pt x="117" y="168"/>
                </a:lnTo>
                <a:lnTo>
                  <a:pt x="110" y="177"/>
                </a:lnTo>
                <a:lnTo>
                  <a:pt x="115" y="182"/>
                </a:lnTo>
                <a:lnTo>
                  <a:pt x="118" y="190"/>
                </a:lnTo>
                <a:lnTo>
                  <a:pt x="124" y="195"/>
                </a:lnTo>
                <a:lnTo>
                  <a:pt x="131" y="200"/>
                </a:lnTo>
                <a:lnTo>
                  <a:pt x="130" y="208"/>
                </a:lnTo>
                <a:lnTo>
                  <a:pt x="121" y="211"/>
                </a:lnTo>
                <a:lnTo>
                  <a:pt x="114" y="211"/>
                </a:lnTo>
                <a:lnTo>
                  <a:pt x="105" y="213"/>
                </a:lnTo>
                <a:lnTo>
                  <a:pt x="94" y="212"/>
                </a:lnTo>
                <a:lnTo>
                  <a:pt x="89" y="217"/>
                </a:lnTo>
                <a:lnTo>
                  <a:pt x="84" y="223"/>
                </a:lnTo>
                <a:lnTo>
                  <a:pt x="75" y="226"/>
                </a:lnTo>
                <a:lnTo>
                  <a:pt x="71" y="220"/>
                </a:lnTo>
                <a:lnTo>
                  <a:pt x="70" y="215"/>
                </a:lnTo>
                <a:lnTo>
                  <a:pt x="66" y="211"/>
                </a:lnTo>
                <a:lnTo>
                  <a:pt x="60" y="208"/>
                </a:lnTo>
                <a:lnTo>
                  <a:pt x="45" y="206"/>
                </a:lnTo>
                <a:lnTo>
                  <a:pt x="47" y="213"/>
                </a:lnTo>
                <a:lnTo>
                  <a:pt x="41" y="219"/>
                </a:lnTo>
                <a:lnTo>
                  <a:pt x="31" y="223"/>
                </a:lnTo>
                <a:lnTo>
                  <a:pt x="24" y="229"/>
                </a:lnTo>
                <a:lnTo>
                  <a:pt x="23" y="236"/>
                </a:lnTo>
                <a:lnTo>
                  <a:pt x="31" y="239"/>
                </a:lnTo>
                <a:lnTo>
                  <a:pt x="38" y="242"/>
                </a:lnTo>
                <a:lnTo>
                  <a:pt x="40" y="254"/>
                </a:lnTo>
                <a:lnTo>
                  <a:pt x="34" y="262"/>
                </a:lnTo>
                <a:lnTo>
                  <a:pt x="28" y="279"/>
                </a:lnTo>
                <a:lnTo>
                  <a:pt x="23" y="290"/>
                </a:lnTo>
                <a:lnTo>
                  <a:pt x="26" y="299"/>
                </a:lnTo>
                <a:lnTo>
                  <a:pt x="30" y="311"/>
                </a:lnTo>
                <a:lnTo>
                  <a:pt x="27" y="321"/>
                </a:lnTo>
                <a:lnTo>
                  <a:pt x="17" y="330"/>
                </a:lnTo>
                <a:lnTo>
                  <a:pt x="8" y="339"/>
                </a:lnTo>
                <a:lnTo>
                  <a:pt x="2" y="351"/>
                </a:lnTo>
                <a:lnTo>
                  <a:pt x="0" y="365"/>
                </a:lnTo>
                <a:lnTo>
                  <a:pt x="1" y="382"/>
                </a:lnTo>
                <a:lnTo>
                  <a:pt x="8" y="395"/>
                </a:lnTo>
                <a:lnTo>
                  <a:pt x="17" y="414"/>
                </a:lnTo>
                <a:lnTo>
                  <a:pt x="19" y="430"/>
                </a:lnTo>
                <a:lnTo>
                  <a:pt x="27" y="442"/>
                </a:lnTo>
                <a:lnTo>
                  <a:pt x="33" y="460"/>
                </a:lnTo>
                <a:lnTo>
                  <a:pt x="40" y="471"/>
                </a:lnTo>
                <a:lnTo>
                  <a:pt x="51" y="478"/>
                </a:lnTo>
                <a:lnTo>
                  <a:pt x="63" y="476"/>
                </a:lnTo>
                <a:lnTo>
                  <a:pt x="67" y="476"/>
                </a:lnTo>
                <a:lnTo>
                  <a:pt x="77" y="473"/>
                </a:lnTo>
                <a:lnTo>
                  <a:pt x="97" y="473"/>
                </a:lnTo>
                <a:lnTo>
                  <a:pt x="107" y="479"/>
                </a:lnTo>
                <a:lnTo>
                  <a:pt x="116" y="489"/>
                </a:lnTo>
                <a:lnTo>
                  <a:pt x="125" y="494"/>
                </a:lnTo>
                <a:lnTo>
                  <a:pt x="139" y="505"/>
                </a:lnTo>
                <a:lnTo>
                  <a:pt x="154" y="514"/>
                </a:lnTo>
                <a:lnTo>
                  <a:pt x="171" y="527"/>
                </a:lnTo>
                <a:lnTo>
                  <a:pt x="187" y="530"/>
                </a:lnTo>
                <a:lnTo>
                  <a:pt x="201" y="538"/>
                </a:lnTo>
                <a:lnTo>
                  <a:pt x="214" y="548"/>
                </a:lnTo>
                <a:lnTo>
                  <a:pt x="238" y="552"/>
                </a:lnTo>
                <a:lnTo>
                  <a:pt x="251" y="556"/>
                </a:lnTo>
                <a:lnTo>
                  <a:pt x="274" y="558"/>
                </a:lnTo>
                <a:lnTo>
                  <a:pt x="290" y="562"/>
                </a:lnTo>
                <a:lnTo>
                  <a:pt x="303" y="561"/>
                </a:lnTo>
                <a:lnTo>
                  <a:pt x="316" y="563"/>
                </a:lnTo>
                <a:lnTo>
                  <a:pt x="326" y="566"/>
                </a:lnTo>
                <a:lnTo>
                  <a:pt x="333" y="574"/>
                </a:lnTo>
                <a:lnTo>
                  <a:pt x="337" y="582"/>
                </a:lnTo>
                <a:lnTo>
                  <a:pt x="346" y="588"/>
                </a:lnTo>
                <a:lnTo>
                  <a:pt x="351" y="587"/>
                </a:lnTo>
                <a:lnTo>
                  <a:pt x="357" y="594"/>
                </a:lnTo>
                <a:lnTo>
                  <a:pt x="362" y="604"/>
                </a:lnTo>
                <a:lnTo>
                  <a:pt x="364" y="612"/>
                </a:lnTo>
                <a:lnTo>
                  <a:pt x="369" y="628"/>
                </a:lnTo>
                <a:lnTo>
                  <a:pt x="374" y="642"/>
                </a:lnTo>
                <a:lnTo>
                  <a:pt x="382" y="651"/>
                </a:lnTo>
                <a:lnTo>
                  <a:pt x="393" y="651"/>
                </a:lnTo>
                <a:lnTo>
                  <a:pt x="408" y="653"/>
                </a:lnTo>
                <a:lnTo>
                  <a:pt x="419" y="653"/>
                </a:lnTo>
                <a:lnTo>
                  <a:pt x="431" y="653"/>
                </a:lnTo>
                <a:lnTo>
                  <a:pt x="441" y="652"/>
                </a:lnTo>
                <a:lnTo>
                  <a:pt x="447" y="647"/>
                </a:lnTo>
                <a:lnTo>
                  <a:pt x="456" y="641"/>
                </a:lnTo>
                <a:lnTo>
                  <a:pt x="470" y="639"/>
                </a:lnTo>
                <a:lnTo>
                  <a:pt x="476" y="633"/>
                </a:lnTo>
                <a:lnTo>
                  <a:pt x="477" y="620"/>
                </a:lnTo>
                <a:lnTo>
                  <a:pt x="477" y="608"/>
                </a:lnTo>
                <a:lnTo>
                  <a:pt x="484" y="598"/>
                </a:lnTo>
                <a:lnTo>
                  <a:pt x="485" y="586"/>
                </a:lnTo>
                <a:lnTo>
                  <a:pt x="492" y="575"/>
                </a:lnTo>
                <a:lnTo>
                  <a:pt x="499" y="571"/>
                </a:lnTo>
                <a:lnTo>
                  <a:pt x="500" y="559"/>
                </a:lnTo>
                <a:lnTo>
                  <a:pt x="508" y="553"/>
                </a:lnTo>
                <a:lnTo>
                  <a:pt x="519" y="540"/>
                </a:lnTo>
                <a:lnTo>
                  <a:pt x="530" y="531"/>
                </a:lnTo>
                <a:lnTo>
                  <a:pt x="534" y="517"/>
                </a:lnTo>
                <a:lnTo>
                  <a:pt x="536" y="504"/>
                </a:lnTo>
                <a:lnTo>
                  <a:pt x="532" y="491"/>
                </a:lnTo>
                <a:lnTo>
                  <a:pt x="535" y="480"/>
                </a:lnTo>
                <a:lnTo>
                  <a:pt x="549" y="477"/>
                </a:lnTo>
                <a:lnTo>
                  <a:pt x="566" y="481"/>
                </a:lnTo>
                <a:lnTo>
                  <a:pt x="572" y="491"/>
                </a:lnTo>
                <a:lnTo>
                  <a:pt x="578" y="498"/>
                </a:lnTo>
                <a:lnTo>
                  <a:pt x="584" y="507"/>
                </a:lnTo>
                <a:lnTo>
                  <a:pt x="585" y="519"/>
                </a:lnTo>
                <a:lnTo>
                  <a:pt x="587" y="529"/>
                </a:lnTo>
                <a:lnTo>
                  <a:pt x="590" y="541"/>
                </a:lnTo>
                <a:lnTo>
                  <a:pt x="598" y="553"/>
                </a:lnTo>
                <a:lnTo>
                  <a:pt x="609" y="561"/>
                </a:lnTo>
                <a:lnTo>
                  <a:pt x="622" y="571"/>
                </a:lnTo>
                <a:lnTo>
                  <a:pt x="632" y="577"/>
                </a:lnTo>
                <a:lnTo>
                  <a:pt x="646" y="586"/>
                </a:lnTo>
                <a:lnTo>
                  <a:pt x="655" y="591"/>
                </a:lnTo>
                <a:lnTo>
                  <a:pt x="663" y="586"/>
                </a:lnTo>
                <a:lnTo>
                  <a:pt x="667" y="579"/>
                </a:lnTo>
                <a:lnTo>
                  <a:pt x="673" y="568"/>
                </a:lnTo>
                <a:lnTo>
                  <a:pt x="681" y="579"/>
                </a:lnTo>
                <a:lnTo>
                  <a:pt x="682" y="587"/>
                </a:lnTo>
                <a:lnTo>
                  <a:pt x="697" y="599"/>
                </a:lnTo>
                <a:lnTo>
                  <a:pt x="704" y="594"/>
                </a:lnTo>
                <a:lnTo>
                  <a:pt x="709" y="599"/>
                </a:lnTo>
                <a:lnTo>
                  <a:pt x="722" y="602"/>
                </a:lnTo>
                <a:lnTo>
                  <a:pt x="732" y="598"/>
                </a:lnTo>
                <a:lnTo>
                  <a:pt x="746" y="594"/>
                </a:lnTo>
                <a:lnTo>
                  <a:pt x="747" y="581"/>
                </a:lnTo>
                <a:lnTo>
                  <a:pt x="752" y="571"/>
                </a:lnTo>
                <a:lnTo>
                  <a:pt x="756" y="562"/>
                </a:lnTo>
                <a:lnTo>
                  <a:pt x="761" y="558"/>
                </a:lnTo>
                <a:lnTo>
                  <a:pt x="773" y="561"/>
                </a:lnTo>
                <a:lnTo>
                  <a:pt x="782" y="564"/>
                </a:lnTo>
                <a:lnTo>
                  <a:pt x="788" y="561"/>
                </a:lnTo>
                <a:lnTo>
                  <a:pt x="796" y="562"/>
                </a:lnTo>
                <a:lnTo>
                  <a:pt x="807" y="559"/>
                </a:lnTo>
                <a:lnTo>
                  <a:pt x="806" y="543"/>
                </a:lnTo>
                <a:lnTo>
                  <a:pt x="805" y="527"/>
                </a:lnTo>
                <a:lnTo>
                  <a:pt x="801" y="515"/>
                </a:lnTo>
                <a:lnTo>
                  <a:pt x="799" y="501"/>
                </a:lnTo>
                <a:lnTo>
                  <a:pt x="793" y="494"/>
                </a:lnTo>
                <a:lnTo>
                  <a:pt x="778" y="486"/>
                </a:lnTo>
                <a:lnTo>
                  <a:pt x="765" y="482"/>
                </a:lnTo>
                <a:lnTo>
                  <a:pt x="753" y="469"/>
                </a:lnTo>
                <a:lnTo>
                  <a:pt x="750" y="460"/>
                </a:lnTo>
                <a:lnTo>
                  <a:pt x="751" y="453"/>
                </a:lnTo>
                <a:lnTo>
                  <a:pt x="755" y="453"/>
                </a:lnTo>
                <a:lnTo>
                  <a:pt x="763" y="453"/>
                </a:lnTo>
                <a:lnTo>
                  <a:pt x="770" y="455"/>
                </a:lnTo>
                <a:lnTo>
                  <a:pt x="776" y="462"/>
                </a:lnTo>
                <a:lnTo>
                  <a:pt x="791" y="465"/>
                </a:lnTo>
                <a:lnTo>
                  <a:pt x="804" y="464"/>
                </a:lnTo>
                <a:lnTo>
                  <a:pt x="811" y="459"/>
                </a:lnTo>
                <a:lnTo>
                  <a:pt x="809" y="447"/>
                </a:lnTo>
                <a:lnTo>
                  <a:pt x="809" y="429"/>
                </a:lnTo>
                <a:lnTo>
                  <a:pt x="812" y="414"/>
                </a:lnTo>
                <a:lnTo>
                  <a:pt x="816" y="409"/>
                </a:lnTo>
                <a:lnTo>
                  <a:pt x="820" y="406"/>
                </a:lnTo>
                <a:lnTo>
                  <a:pt x="828" y="404"/>
                </a:lnTo>
                <a:lnTo>
                  <a:pt x="838" y="380"/>
                </a:lnTo>
                <a:lnTo>
                  <a:pt x="841" y="372"/>
                </a:lnTo>
                <a:lnTo>
                  <a:pt x="848" y="372"/>
                </a:lnTo>
                <a:lnTo>
                  <a:pt x="853" y="373"/>
                </a:lnTo>
                <a:lnTo>
                  <a:pt x="857" y="364"/>
                </a:lnTo>
                <a:lnTo>
                  <a:pt x="857" y="359"/>
                </a:lnTo>
                <a:lnTo>
                  <a:pt x="860" y="355"/>
                </a:lnTo>
                <a:lnTo>
                  <a:pt x="868" y="355"/>
                </a:lnTo>
                <a:lnTo>
                  <a:pt x="875" y="355"/>
                </a:lnTo>
                <a:lnTo>
                  <a:pt x="878" y="344"/>
                </a:lnTo>
                <a:lnTo>
                  <a:pt x="884" y="329"/>
                </a:lnTo>
                <a:lnTo>
                  <a:pt x="886" y="321"/>
                </a:lnTo>
                <a:lnTo>
                  <a:pt x="887" y="306"/>
                </a:lnTo>
                <a:lnTo>
                  <a:pt x="886" y="293"/>
                </a:lnTo>
                <a:lnTo>
                  <a:pt x="877" y="275"/>
                </a:lnTo>
                <a:lnTo>
                  <a:pt x="866" y="260"/>
                </a:lnTo>
                <a:lnTo>
                  <a:pt x="860" y="245"/>
                </a:lnTo>
                <a:lnTo>
                  <a:pt x="859" y="235"/>
                </a:lnTo>
                <a:lnTo>
                  <a:pt x="866" y="231"/>
                </a:lnTo>
                <a:lnTo>
                  <a:pt x="868" y="225"/>
                </a:lnTo>
                <a:lnTo>
                  <a:pt x="864" y="219"/>
                </a:lnTo>
                <a:lnTo>
                  <a:pt x="859" y="216"/>
                </a:lnTo>
                <a:lnTo>
                  <a:pt x="856" y="211"/>
                </a:lnTo>
                <a:lnTo>
                  <a:pt x="849" y="198"/>
                </a:lnTo>
                <a:lnTo>
                  <a:pt x="840" y="188"/>
                </a:lnTo>
                <a:lnTo>
                  <a:pt x="832" y="177"/>
                </a:lnTo>
                <a:lnTo>
                  <a:pt x="824" y="170"/>
                </a:lnTo>
                <a:lnTo>
                  <a:pt x="817" y="167"/>
                </a:lnTo>
                <a:lnTo>
                  <a:pt x="811" y="168"/>
                </a:lnTo>
                <a:lnTo>
                  <a:pt x="802" y="172"/>
                </a:lnTo>
                <a:lnTo>
                  <a:pt x="792" y="174"/>
                </a:lnTo>
                <a:lnTo>
                  <a:pt x="778" y="159"/>
                </a:lnTo>
                <a:lnTo>
                  <a:pt x="772" y="147"/>
                </a:lnTo>
                <a:lnTo>
                  <a:pt x="765" y="139"/>
                </a:lnTo>
                <a:lnTo>
                  <a:pt x="760" y="128"/>
                </a:lnTo>
                <a:lnTo>
                  <a:pt x="750" y="124"/>
                </a:lnTo>
                <a:lnTo>
                  <a:pt x="740" y="122"/>
                </a:lnTo>
                <a:lnTo>
                  <a:pt x="729" y="111"/>
                </a:lnTo>
                <a:lnTo>
                  <a:pt x="724" y="99"/>
                </a:lnTo>
                <a:lnTo>
                  <a:pt x="721" y="79"/>
                </a:lnTo>
                <a:lnTo>
                  <a:pt x="716" y="76"/>
                </a:lnTo>
                <a:lnTo>
                  <a:pt x="711" y="72"/>
                </a:lnTo>
                <a:lnTo>
                  <a:pt x="703" y="74"/>
                </a:lnTo>
                <a:lnTo>
                  <a:pt x="697" y="78"/>
                </a:lnTo>
                <a:lnTo>
                  <a:pt x="691" y="83"/>
                </a:lnTo>
                <a:lnTo>
                  <a:pt x="684" y="89"/>
                </a:lnTo>
                <a:lnTo>
                  <a:pt x="680" y="83"/>
                </a:lnTo>
                <a:lnTo>
                  <a:pt x="673" y="72"/>
                </a:lnTo>
                <a:lnTo>
                  <a:pt x="665" y="67"/>
                </a:lnTo>
                <a:lnTo>
                  <a:pt x="660" y="68"/>
                </a:lnTo>
                <a:lnTo>
                  <a:pt x="657" y="71"/>
                </a:lnTo>
                <a:lnTo>
                  <a:pt x="647" y="64"/>
                </a:lnTo>
                <a:lnTo>
                  <a:pt x="638" y="56"/>
                </a:lnTo>
                <a:lnTo>
                  <a:pt x="631" y="48"/>
                </a:lnTo>
                <a:lnTo>
                  <a:pt x="626" y="42"/>
                </a:lnTo>
                <a:lnTo>
                  <a:pt x="618" y="37"/>
                </a:lnTo>
                <a:lnTo>
                  <a:pt x="611" y="35"/>
                </a:lnTo>
                <a:lnTo>
                  <a:pt x="596" y="44"/>
                </a:lnTo>
                <a:lnTo>
                  <a:pt x="586" y="46"/>
                </a:lnTo>
                <a:lnTo>
                  <a:pt x="575" y="46"/>
                </a:lnTo>
                <a:lnTo>
                  <a:pt x="562" y="48"/>
                </a:lnTo>
                <a:lnTo>
                  <a:pt x="549" y="45"/>
                </a:lnTo>
                <a:lnTo>
                  <a:pt x="540" y="40"/>
                </a:lnTo>
                <a:lnTo>
                  <a:pt x="528" y="40"/>
                </a:lnTo>
                <a:lnTo>
                  <a:pt x="516" y="42"/>
                </a:lnTo>
                <a:lnTo>
                  <a:pt x="500" y="51"/>
                </a:lnTo>
                <a:lnTo>
                  <a:pt x="483" y="57"/>
                </a:lnTo>
                <a:lnTo>
                  <a:pt x="469" y="61"/>
                </a:lnTo>
                <a:lnTo>
                  <a:pt x="459" y="58"/>
                </a:lnTo>
                <a:lnTo>
                  <a:pt x="456" y="51"/>
                </a:lnTo>
                <a:lnTo>
                  <a:pt x="447" y="36"/>
                </a:lnTo>
                <a:lnTo>
                  <a:pt x="437" y="26"/>
                </a:lnTo>
                <a:lnTo>
                  <a:pt x="430" y="24"/>
                </a:lnTo>
                <a:lnTo>
                  <a:pt x="419" y="25"/>
                </a:lnTo>
                <a:lnTo>
                  <a:pt x="409" y="25"/>
                </a:lnTo>
                <a:lnTo>
                  <a:pt x="401" y="19"/>
                </a:lnTo>
                <a:lnTo>
                  <a:pt x="392" y="15"/>
                </a:lnTo>
                <a:lnTo>
                  <a:pt x="383" y="11"/>
                </a:lnTo>
                <a:lnTo>
                  <a:pt x="374" y="4"/>
                </a:lnTo>
                <a:lnTo>
                  <a:pt x="364" y="2"/>
                </a:lnTo>
                <a:lnTo>
                  <a:pt x="353" y="2"/>
                </a:lnTo>
                <a:lnTo>
                  <a:pt x="344" y="5"/>
                </a:lnTo>
                <a:lnTo>
                  <a:pt x="330" y="2"/>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4" name="Freeform 1044"/>
          <p:cNvSpPr>
            <a:spLocks/>
          </p:cNvSpPr>
          <p:nvPr/>
        </p:nvSpPr>
        <p:spPr bwMode="auto">
          <a:xfrm>
            <a:off x="877700" y="2695592"/>
            <a:ext cx="1183867" cy="779829"/>
          </a:xfrm>
          <a:custGeom>
            <a:avLst/>
            <a:gdLst>
              <a:gd name="T0" fmla="*/ 2147483647 w 1338"/>
              <a:gd name="T1" fmla="*/ 2147483647 h 875"/>
              <a:gd name="T2" fmla="*/ 2147483647 w 1338"/>
              <a:gd name="T3" fmla="*/ 2147483647 h 875"/>
              <a:gd name="T4" fmla="*/ 2147483647 w 1338"/>
              <a:gd name="T5" fmla="*/ 2147483647 h 875"/>
              <a:gd name="T6" fmla="*/ 2147483647 w 1338"/>
              <a:gd name="T7" fmla="*/ 2147483647 h 875"/>
              <a:gd name="T8" fmla="*/ 2147483647 w 1338"/>
              <a:gd name="T9" fmla="*/ 2147483647 h 875"/>
              <a:gd name="T10" fmla="*/ 2147483647 w 1338"/>
              <a:gd name="T11" fmla="*/ 2147483647 h 875"/>
              <a:gd name="T12" fmla="*/ 2147483647 w 1338"/>
              <a:gd name="T13" fmla="*/ 2147483647 h 875"/>
              <a:gd name="T14" fmla="*/ 2147483647 w 1338"/>
              <a:gd name="T15" fmla="*/ 2147483647 h 875"/>
              <a:gd name="T16" fmla="*/ 2147483647 w 1338"/>
              <a:gd name="T17" fmla="*/ 2147483647 h 875"/>
              <a:gd name="T18" fmla="*/ 2147483647 w 1338"/>
              <a:gd name="T19" fmla="*/ 2147483647 h 875"/>
              <a:gd name="T20" fmla="*/ 2147483647 w 1338"/>
              <a:gd name="T21" fmla="*/ 2147483647 h 875"/>
              <a:gd name="T22" fmla="*/ 2147483647 w 1338"/>
              <a:gd name="T23" fmla="*/ 2147483647 h 875"/>
              <a:gd name="T24" fmla="*/ 2147483647 w 1338"/>
              <a:gd name="T25" fmla="*/ 2147483647 h 875"/>
              <a:gd name="T26" fmla="*/ 2147483647 w 1338"/>
              <a:gd name="T27" fmla="*/ 2147483647 h 875"/>
              <a:gd name="T28" fmla="*/ 2147483647 w 1338"/>
              <a:gd name="T29" fmla="*/ 2147483647 h 875"/>
              <a:gd name="T30" fmla="*/ 2147483647 w 1338"/>
              <a:gd name="T31" fmla="*/ 2147483647 h 875"/>
              <a:gd name="T32" fmla="*/ 2147483647 w 1338"/>
              <a:gd name="T33" fmla="*/ 2147483647 h 875"/>
              <a:gd name="T34" fmla="*/ 2147483647 w 1338"/>
              <a:gd name="T35" fmla="*/ 2147483647 h 875"/>
              <a:gd name="T36" fmla="*/ 2147483647 w 1338"/>
              <a:gd name="T37" fmla="*/ 2147483647 h 875"/>
              <a:gd name="T38" fmla="*/ 2147483647 w 1338"/>
              <a:gd name="T39" fmla="*/ 2147483647 h 875"/>
              <a:gd name="T40" fmla="*/ 2147483647 w 1338"/>
              <a:gd name="T41" fmla="*/ 2147483647 h 875"/>
              <a:gd name="T42" fmla="*/ 2147483647 w 1338"/>
              <a:gd name="T43" fmla="*/ 2147483647 h 875"/>
              <a:gd name="T44" fmla="*/ 2147483647 w 1338"/>
              <a:gd name="T45" fmla="*/ 2147483647 h 875"/>
              <a:gd name="T46" fmla="*/ 2147483647 w 1338"/>
              <a:gd name="T47" fmla="*/ 2147483647 h 875"/>
              <a:gd name="T48" fmla="*/ 2147483647 w 1338"/>
              <a:gd name="T49" fmla="*/ 2147483647 h 875"/>
              <a:gd name="T50" fmla="*/ 2147483647 w 1338"/>
              <a:gd name="T51" fmla="*/ 2147483647 h 875"/>
              <a:gd name="T52" fmla="*/ 2147483647 w 1338"/>
              <a:gd name="T53" fmla="*/ 2147483647 h 875"/>
              <a:gd name="T54" fmla="*/ 2147483647 w 1338"/>
              <a:gd name="T55" fmla="*/ 2147483647 h 875"/>
              <a:gd name="T56" fmla="*/ 2147483647 w 1338"/>
              <a:gd name="T57" fmla="*/ 2147483647 h 875"/>
              <a:gd name="T58" fmla="*/ 2147483647 w 1338"/>
              <a:gd name="T59" fmla="*/ 2147483647 h 875"/>
              <a:gd name="T60" fmla="*/ 2147483647 w 1338"/>
              <a:gd name="T61" fmla="*/ 2147483647 h 875"/>
              <a:gd name="T62" fmla="*/ 2147483647 w 1338"/>
              <a:gd name="T63" fmla="*/ 2147483647 h 875"/>
              <a:gd name="T64" fmla="*/ 2147483647 w 1338"/>
              <a:gd name="T65" fmla="*/ 2147483647 h 875"/>
              <a:gd name="T66" fmla="*/ 2147483647 w 1338"/>
              <a:gd name="T67" fmla="*/ 2147483647 h 875"/>
              <a:gd name="T68" fmla="*/ 2147483647 w 1338"/>
              <a:gd name="T69" fmla="*/ 2147483647 h 875"/>
              <a:gd name="T70" fmla="*/ 2147483647 w 1338"/>
              <a:gd name="T71" fmla="*/ 2147483647 h 875"/>
              <a:gd name="T72" fmla="*/ 2147483647 w 1338"/>
              <a:gd name="T73" fmla="*/ 2147483647 h 875"/>
              <a:gd name="T74" fmla="*/ 2147483647 w 1338"/>
              <a:gd name="T75" fmla="*/ 2147483647 h 875"/>
              <a:gd name="T76" fmla="*/ 2147483647 w 1338"/>
              <a:gd name="T77" fmla="*/ 2147483647 h 875"/>
              <a:gd name="T78" fmla="*/ 2147483647 w 1338"/>
              <a:gd name="T79" fmla="*/ 2147483647 h 875"/>
              <a:gd name="T80" fmla="*/ 2147483647 w 1338"/>
              <a:gd name="T81" fmla="*/ 2147483647 h 875"/>
              <a:gd name="T82" fmla="*/ 2147483647 w 1338"/>
              <a:gd name="T83" fmla="*/ 2147483647 h 875"/>
              <a:gd name="T84" fmla="*/ 2147483647 w 1338"/>
              <a:gd name="T85" fmla="*/ 2147483647 h 875"/>
              <a:gd name="T86" fmla="*/ 2147483647 w 1338"/>
              <a:gd name="T87" fmla="*/ 2147483647 h 875"/>
              <a:gd name="T88" fmla="*/ 2147483647 w 1338"/>
              <a:gd name="T89" fmla="*/ 2147483647 h 875"/>
              <a:gd name="T90" fmla="*/ 2147483647 w 1338"/>
              <a:gd name="T91" fmla="*/ 2147483647 h 875"/>
              <a:gd name="T92" fmla="*/ 2147483647 w 1338"/>
              <a:gd name="T93" fmla="*/ 2147483647 h 875"/>
              <a:gd name="T94" fmla="*/ 2147483647 w 1338"/>
              <a:gd name="T95" fmla="*/ 2147483647 h 875"/>
              <a:gd name="T96" fmla="*/ 2147483647 w 1338"/>
              <a:gd name="T97" fmla="*/ 2147483647 h 875"/>
              <a:gd name="T98" fmla="*/ 2147483647 w 1338"/>
              <a:gd name="T99" fmla="*/ 2147483647 h 875"/>
              <a:gd name="T100" fmla="*/ 2147483647 w 1338"/>
              <a:gd name="T101" fmla="*/ 2147483647 h 875"/>
              <a:gd name="T102" fmla="*/ 2147483647 w 1338"/>
              <a:gd name="T103" fmla="*/ 2147483647 h 875"/>
              <a:gd name="T104" fmla="*/ 2147483647 w 1338"/>
              <a:gd name="T105" fmla="*/ 2147483647 h 875"/>
              <a:gd name="T106" fmla="*/ 2147483647 w 1338"/>
              <a:gd name="T107" fmla="*/ 2147483647 h 875"/>
              <a:gd name="T108" fmla="*/ 2147483647 w 1338"/>
              <a:gd name="T109" fmla="*/ 2147483647 h 875"/>
              <a:gd name="T110" fmla="*/ 2147483647 w 1338"/>
              <a:gd name="T111" fmla="*/ 2147483647 h 875"/>
              <a:gd name="T112" fmla="*/ 2147483647 w 1338"/>
              <a:gd name="T113" fmla="*/ 2147483647 h 875"/>
              <a:gd name="T114" fmla="*/ 2147483647 w 1338"/>
              <a:gd name="T115" fmla="*/ 2147483647 h 875"/>
              <a:gd name="T116" fmla="*/ 0 w 1338"/>
              <a:gd name="T117" fmla="*/ 2147483647 h 875"/>
              <a:gd name="T118" fmla="*/ 2147483647 w 1338"/>
              <a:gd name="T119" fmla="*/ 2147483647 h 875"/>
              <a:gd name="T120" fmla="*/ 2147483647 w 1338"/>
              <a:gd name="T121" fmla="*/ 2147483647 h 875"/>
              <a:gd name="T122" fmla="*/ 2147483647 w 1338"/>
              <a:gd name="T123" fmla="*/ 2147483647 h 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8"/>
              <a:gd name="T187" fmla="*/ 0 h 875"/>
              <a:gd name="T188" fmla="*/ 1338 w 1338"/>
              <a:gd name="T189" fmla="*/ 875 h 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8" h="875">
                <a:moveTo>
                  <a:pt x="76" y="63"/>
                </a:moveTo>
                <a:lnTo>
                  <a:pt x="88" y="67"/>
                </a:lnTo>
                <a:lnTo>
                  <a:pt x="103" y="66"/>
                </a:lnTo>
                <a:lnTo>
                  <a:pt x="124" y="69"/>
                </a:lnTo>
                <a:lnTo>
                  <a:pt x="140" y="62"/>
                </a:lnTo>
                <a:lnTo>
                  <a:pt x="150" y="50"/>
                </a:lnTo>
                <a:lnTo>
                  <a:pt x="149" y="34"/>
                </a:lnTo>
                <a:lnTo>
                  <a:pt x="160" y="21"/>
                </a:lnTo>
                <a:lnTo>
                  <a:pt x="173" y="8"/>
                </a:lnTo>
                <a:lnTo>
                  <a:pt x="185" y="1"/>
                </a:lnTo>
                <a:lnTo>
                  <a:pt x="203" y="0"/>
                </a:lnTo>
                <a:lnTo>
                  <a:pt x="209" y="11"/>
                </a:lnTo>
                <a:lnTo>
                  <a:pt x="227" y="13"/>
                </a:lnTo>
                <a:lnTo>
                  <a:pt x="238" y="17"/>
                </a:lnTo>
                <a:lnTo>
                  <a:pt x="247" y="22"/>
                </a:lnTo>
                <a:lnTo>
                  <a:pt x="260" y="32"/>
                </a:lnTo>
                <a:lnTo>
                  <a:pt x="278" y="36"/>
                </a:lnTo>
                <a:lnTo>
                  <a:pt x="287" y="27"/>
                </a:lnTo>
                <a:lnTo>
                  <a:pt x="304" y="19"/>
                </a:lnTo>
                <a:lnTo>
                  <a:pt x="315" y="12"/>
                </a:lnTo>
                <a:lnTo>
                  <a:pt x="333" y="17"/>
                </a:lnTo>
                <a:lnTo>
                  <a:pt x="342" y="22"/>
                </a:lnTo>
                <a:lnTo>
                  <a:pt x="363" y="30"/>
                </a:lnTo>
                <a:lnTo>
                  <a:pt x="381" y="35"/>
                </a:lnTo>
                <a:lnTo>
                  <a:pt x="400" y="41"/>
                </a:lnTo>
                <a:lnTo>
                  <a:pt x="413" y="52"/>
                </a:lnTo>
                <a:lnTo>
                  <a:pt x="424" y="61"/>
                </a:lnTo>
                <a:lnTo>
                  <a:pt x="438" y="71"/>
                </a:lnTo>
                <a:lnTo>
                  <a:pt x="455" y="67"/>
                </a:lnTo>
                <a:lnTo>
                  <a:pt x="469" y="61"/>
                </a:lnTo>
                <a:lnTo>
                  <a:pt x="484" y="53"/>
                </a:lnTo>
                <a:lnTo>
                  <a:pt x="502" y="51"/>
                </a:lnTo>
                <a:lnTo>
                  <a:pt x="517" y="52"/>
                </a:lnTo>
                <a:lnTo>
                  <a:pt x="532" y="53"/>
                </a:lnTo>
                <a:lnTo>
                  <a:pt x="541" y="46"/>
                </a:lnTo>
                <a:lnTo>
                  <a:pt x="556" y="33"/>
                </a:lnTo>
                <a:lnTo>
                  <a:pt x="571" y="27"/>
                </a:lnTo>
                <a:lnTo>
                  <a:pt x="588" y="31"/>
                </a:lnTo>
                <a:lnTo>
                  <a:pt x="601" y="40"/>
                </a:lnTo>
                <a:lnTo>
                  <a:pt x="620" y="33"/>
                </a:lnTo>
                <a:lnTo>
                  <a:pt x="633" y="25"/>
                </a:lnTo>
                <a:lnTo>
                  <a:pt x="650" y="20"/>
                </a:lnTo>
                <a:lnTo>
                  <a:pt x="665" y="23"/>
                </a:lnTo>
                <a:lnTo>
                  <a:pt x="679" y="28"/>
                </a:lnTo>
                <a:lnTo>
                  <a:pt x="694" y="31"/>
                </a:lnTo>
                <a:lnTo>
                  <a:pt x="705" y="35"/>
                </a:lnTo>
                <a:lnTo>
                  <a:pt x="722" y="45"/>
                </a:lnTo>
                <a:lnTo>
                  <a:pt x="732" y="53"/>
                </a:lnTo>
                <a:lnTo>
                  <a:pt x="749" y="53"/>
                </a:lnTo>
                <a:lnTo>
                  <a:pt x="762" y="56"/>
                </a:lnTo>
                <a:lnTo>
                  <a:pt x="776" y="61"/>
                </a:lnTo>
                <a:lnTo>
                  <a:pt x="789" y="64"/>
                </a:lnTo>
                <a:lnTo>
                  <a:pt x="791" y="71"/>
                </a:lnTo>
                <a:lnTo>
                  <a:pt x="785" y="77"/>
                </a:lnTo>
                <a:lnTo>
                  <a:pt x="775" y="81"/>
                </a:lnTo>
                <a:lnTo>
                  <a:pt x="768" y="87"/>
                </a:lnTo>
                <a:lnTo>
                  <a:pt x="767" y="94"/>
                </a:lnTo>
                <a:lnTo>
                  <a:pt x="775" y="97"/>
                </a:lnTo>
                <a:lnTo>
                  <a:pt x="782" y="100"/>
                </a:lnTo>
                <a:lnTo>
                  <a:pt x="784" y="112"/>
                </a:lnTo>
                <a:lnTo>
                  <a:pt x="778" y="120"/>
                </a:lnTo>
                <a:lnTo>
                  <a:pt x="772" y="137"/>
                </a:lnTo>
                <a:lnTo>
                  <a:pt x="767" y="148"/>
                </a:lnTo>
                <a:lnTo>
                  <a:pt x="770" y="157"/>
                </a:lnTo>
                <a:lnTo>
                  <a:pt x="774" y="169"/>
                </a:lnTo>
                <a:lnTo>
                  <a:pt x="771" y="179"/>
                </a:lnTo>
                <a:lnTo>
                  <a:pt x="761" y="188"/>
                </a:lnTo>
                <a:lnTo>
                  <a:pt x="752" y="197"/>
                </a:lnTo>
                <a:lnTo>
                  <a:pt x="746" y="209"/>
                </a:lnTo>
                <a:lnTo>
                  <a:pt x="744" y="223"/>
                </a:lnTo>
                <a:lnTo>
                  <a:pt x="745" y="240"/>
                </a:lnTo>
                <a:lnTo>
                  <a:pt x="752" y="253"/>
                </a:lnTo>
                <a:lnTo>
                  <a:pt x="761" y="272"/>
                </a:lnTo>
                <a:lnTo>
                  <a:pt x="763" y="288"/>
                </a:lnTo>
                <a:lnTo>
                  <a:pt x="771" y="300"/>
                </a:lnTo>
                <a:lnTo>
                  <a:pt x="777" y="318"/>
                </a:lnTo>
                <a:lnTo>
                  <a:pt x="784" y="329"/>
                </a:lnTo>
                <a:lnTo>
                  <a:pt x="795" y="336"/>
                </a:lnTo>
                <a:lnTo>
                  <a:pt x="807" y="334"/>
                </a:lnTo>
                <a:lnTo>
                  <a:pt x="811" y="334"/>
                </a:lnTo>
                <a:lnTo>
                  <a:pt x="821" y="331"/>
                </a:lnTo>
                <a:lnTo>
                  <a:pt x="841" y="331"/>
                </a:lnTo>
                <a:lnTo>
                  <a:pt x="851" y="337"/>
                </a:lnTo>
                <a:lnTo>
                  <a:pt x="860" y="347"/>
                </a:lnTo>
                <a:lnTo>
                  <a:pt x="869" y="352"/>
                </a:lnTo>
                <a:lnTo>
                  <a:pt x="883" y="363"/>
                </a:lnTo>
                <a:lnTo>
                  <a:pt x="898" y="372"/>
                </a:lnTo>
                <a:lnTo>
                  <a:pt x="915" y="385"/>
                </a:lnTo>
                <a:lnTo>
                  <a:pt x="931" y="388"/>
                </a:lnTo>
                <a:lnTo>
                  <a:pt x="945" y="396"/>
                </a:lnTo>
                <a:lnTo>
                  <a:pt x="958" y="406"/>
                </a:lnTo>
                <a:lnTo>
                  <a:pt x="982" y="410"/>
                </a:lnTo>
                <a:lnTo>
                  <a:pt x="995" y="414"/>
                </a:lnTo>
                <a:lnTo>
                  <a:pt x="1018" y="416"/>
                </a:lnTo>
                <a:lnTo>
                  <a:pt x="1034" y="420"/>
                </a:lnTo>
                <a:lnTo>
                  <a:pt x="1047" y="419"/>
                </a:lnTo>
                <a:lnTo>
                  <a:pt x="1060" y="421"/>
                </a:lnTo>
                <a:lnTo>
                  <a:pt x="1070" y="424"/>
                </a:lnTo>
                <a:lnTo>
                  <a:pt x="1077" y="432"/>
                </a:lnTo>
                <a:lnTo>
                  <a:pt x="1081" y="440"/>
                </a:lnTo>
                <a:lnTo>
                  <a:pt x="1090" y="446"/>
                </a:lnTo>
                <a:lnTo>
                  <a:pt x="1095" y="445"/>
                </a:lnTo>
                <a:lnTo>
                  <a:pt x="1101" y="452"/>
                </a:lnTo>
                <a:lnTo>
                  <a:pt x="1106" y="462"/>
                </a:lnTo>
                <a:lnTo>
                  <a:pt x="1108" y="470"/>
                </a:lnTo>
                <a:lnTo>
                  <a:pt x="1113" y="486"/>
                </a:lnTo>
                <a:lnTo>
                  <a:pt x="1118" y="500"/>
                </a:lnTo>
                <a:lnTo>
                  <a:pt x="1126" y="509"/>
                </a:lnTo>
                <a:lnTo>
                  <a:pt x="1137" y="509"/>
                </a:lnTo>
                <a:lnTo>
                  <a:pt x="1152" y="511"/>
                </a:lnTo>
                <a:lnTo>
                  <a:pt x="1163" y="511"/>
                </a:lnTo>
                <a:lnTo>
                  <a:pt x="1175" y="511"/>
                </a:lnTo>
                <a:lnTo>
                  <a:pt x="1185" y="510"/>
                </a:lnTo>
                <a:lnTo>
                  <a:pt x="1191" y="505"/>
                </a:lnTo>
                <a:lnTo>
                  <a:pt x="1200" y="499"/>
                </a:lnTo>
                <a:lnTo>
                  <a:pt x="1214" y="497"/>
                </a:lnTo>
                <a:lnTo>
                  <a:pt x="1220" y="491"/>
                </a:lnTo>
                <a:lnTo>
                  <a:pt x="1221" y="478"/>
                </a:lnTo>
                <a:lnTo>
                  <a:pt x="1221" y="466"/>
                </a:lnTo>
                <a:lnTo>
                  <a:pt x="1228" y="456"/>
                </a:lnTo>
                <a:lnTo>
                  <a:pt x="1229" y="444"/>
                </a:lnTo>
                <a:lnTo>
                  <a:pt x="1236" y="433"/>
                </a:lnTo>
                <a:lnTo>
                  <a:pt x="1243" y="429"/>
                </a:lnTo>
                <a:lnTo>
                  <a:pt x="1252" y="439"/>
                </a:lnTo>
                <a:lnTo>
                  <a:pt x="1260" y="446"/>
                </a:lnTo>
                <a:lnTo>
                  <a:pt x="1269" y="452"/>
                </a:lnTo>
                <a:lnTo>
                  <a:pt x="1278" y="462"/>
                </a:lnTo>
                <a:lnTo>
                  <a:pt x="1282" y="469"/>
                </a:lnTo>
                <a:lnTo>
                  <a:pt x="1292" y="480"/>
                </a:lnTo>
                <a:lnTo>
                  <a:pt x="1294" y="492"/>
                </a:lnTo>
                <a:lnTo>
                  <a:pt x="1296" y="506"/>
                </a:lnTo>
                <a:lnTo>
                  <a:pt x="1298" y="514"/>
                </a:lnTo>
                <a:lnTo>
                  <a:pt x="1307" y="521"/>
                </a:lnTo>
                <a:lnTo>
                  <a:pt x="1317" y="534"/>
                </a:lnTo>
                <a:lnTo>
                  <a:pt x="1322" y="539"/>
                </a:lnTo>
                <a:lnTo>
                  <a:pt x="1326" y="543"/>
                </a:lnTo>
                <a:lnTo>
                  <a:pt x="1328" y="548"/>
                </a:lnTo>
                <a:lnTo>
                  <a:pt x="1324" y="556"/>
                </a:lnTo>
                <a:lnTo>
                  <a:pt x="1319" y="558"/>
                </a:lnTo>
                <a:lnTo>
                  <a:pt x="1314" y="551"/>
                </a:lnTo>
                <a:lnTo>
                  <a:pt x="1311" y="546"/>
                </a:lnTo>
                <a:lnTo>
                  <a:pt x="1306" y="545"/>
                </a:lnTo>
                <a:lnTo>
                  <a:pt x="1305" y="551"/>
                </a:lnTo>
                <a:lnTo>
                  <a:pt x="1307" y="568"/>
                </a:lnTo>
                <a:lnTo>
                  <a:pt x="1312" y="581"/>
                </a:lnTo>
                <a:lnTo>
                  <a:pt x="1316" y="593"/>
                </a:lnTo>
                <a:lnTo>
                  <a:pt x="1319" y="612"/>
                </a:lnTo>
                <a:lnTo>
                  <a:pt x="1323" y="629"/>
                </a:lnTo>
                <a:lnTo>
                  <a:pt x="1331" y="649"/>
                </a:lnTo>
                <a:lnTo>
                  <a:pt x="1335" y="667"/>
                </a:lnTo>
                <a:lnTo>
                  <a:pt x="1336" y="680"/>
                </a:lnTo>
                <a:lnTo>
                  <a:pt x="1334" y="699"/>
                </a:lnTo>
                <a:lnTo>
                  <a:pt x="1331" y="714"/>
                </a:lnTo>
                <a:lnTo>
                  <a:pt x="1337" y="732"/>
                </a:lnTo>
                <a:lnTo>
                  <a:pt x="1330" y="740"/>
                </a:lnTo>
                <a:lnTo>
                  <a:pt x="1323" y="745"/>
                </a:lnTo>
                <a:lnTo>
                  <a:pt x="1317" y="749"/>
                </a:lnTo>
                <a:lnTo>
                  <a:pt x="1310" y="750"/>
                </a:lnTo>
                <a:lnTo>
                  <a:pt x="1306" y="748"/>
                </a:lnTo>
                <a:lnTo>
                  <a:pt x="1301" y="748"/>
                </a:lnTo>
                <a:lnTo>
                  <a:pt x="1301" y="755"/>
                </a:lnTo>
                <a:lnTo>
                  <a:pt x="1301" y="763"/>
                </a:lnTo>
                <a:lnTo>
                  <a:pt x="1299" y="771"/>
                </a:lnTo>
                <a:lnTo>
                  <a:pt x="1299" y="778"/>
                </a:lnTo>
                <a:lnTo>
                  <a:pt x="1300" y="787"/>
                </a:lnTo>
                <a:lnTo>
                  <a:pt x="1297" y="794"/>
                </a:lnTo>
                <a:lnTo>
                  <a:pt x="1293" y="800"/>
                </a:lnTo>
                <a:lnTo>
                  <a:pt x="1287" y="800"/>
                </a:lnTo>
                <a:lnTo>
                  <a:pt x="1282" y="797"/>
                </a:lnTo>
                <a:lnTo>
                  <a:pt x="1274" y="798"/>
                </a:lnTo>
                <a:lnTo>
                  <a:pt x="1264" y="801"/>
                </a:lnTo>
                <a:lnTo>
                  <a:pt x="1260" y="809"/>
                </a:lnTo>
                <a:lnTo>
                  <a:pt x="1257" y="814"/>
                </a:lnTo>
                <a:lnTo>
                  <a:pt x="1252" y="806"/>
                </a:lnTo>
                <a:lnTo>
                  <a:pt x="1243" y="789"/>
                </a:lnTo>
                <a:lnTo>
                  <a:pt x="1233" y="776"/>
                </a:lnTo>
                <a:lnTo>
                  <a:pt x="1222" y="779"/>
                </a:lnTo>
                <a:lnTo>
                  <a:pt x="1218" y="793"/>
                </a:lnTo>
                <a:lnTo>
                  <a:pt x="1214" y="802"/>
                </a:lnTo>
                <a:lnTo>
                  <a:pt x="1209" y="812"/>
                </a:lnTo>
                <a:lnTo>
                  <a:pt x="1203" y="817"/>
                </a:lnTo>
                <a:lnTo>
                  <a:pt x="1201" y="827"/>
                </a:lnTo>
                <a:lnTo>
                  <a:pt x="1196" y="836"/>
                </a:lnTo>
                <a:lnTo>
                  <a:pt x="1191" y="840"/>
                </a:lnTo>
                <a:lnTo>
                  <a:pt x="1182" y="830"/>
                </a:lnTo>
                <a:lnTo>
                  <a:pt x="1175" y="824"/>
                </a:lnTo>
                <a:lnTo>
                  <a:pt x="1167" y="818"/>
                </a:lnTo>
                <a:lnTo>
                  <a:pt x="1156" y="810"/>
                </a:lnTo>
                <a:lnTo>
                  <a:pt x="1151" y="804"/>
                </a:lnTo>
                <a:lnTo>
                  <a:pt x="1141" y="797"/>
                </a:lnTo>
                <a:lnTo>
                  <a:pt x="1129" y="794"/>
                </a:lnTo>
                <a:lnTo>
                  <a:pt x="1118" y="791"/>
                </a:lnTo>
                <a:lnTo>
                  <a:pt x="1103" y="784"/>
                </a:lnTo>
                <a:lnTo>
                  <a:pt x="1098" y="785"/>
                </a:lnTo>
                <a:lnTo>
                  <a:pt x="1081" y="788"/>
                </a:lnTo>
                <a:lnTo>
                  <a:pt x="1075" y="791"/>
                </a:lnTo>
                <a:lnTo>
                  <a:pt x="1057" y="796"/>
                </a:lnTo>
                <a:lnTo>
                  <a:pt x="1044" y="804"/>
                </a:lnTo>
                <a:lnTo>
                  <a:pt x="1034" y="811"/>
                </a:lnTo>
                <a:lnTo>
                  <a:pt x="1026" y="815"/>
                </a:lnTo>
                <a:lnTo>
                  <a:pt x="1017" y="817"/>
                </a:lnTo>
                <a:lnTo>
                  <a:pt x="1006" y="820"/>
                </a:lnTo>
                <a:lnTo>
                  <a:pt x="995" y="822"/>
                </a:lnTo>
                <a:lnTo>
                  <a:pt x="992" y="830"/>
                </a:lnTo>
                <a:lnTo>
                  <a:pt x="988" y="835"/>
                </a:lnTo>
                <a:lnTo>
                  <a:pt x="982" y="844"/>
                </a:lnTo>
                <a:lnTo>
                  <a:pt x="968" y="853"/>
                </a:lnTo>
                <a:lnTo>
                  <a:pt x="962" y="861"/>
                </a:lnTo>
                <a:lnTo>
                  <a:pt x="955" y="864"/>
                </a:lnTo>
                <a:lnTo>
                  <a:pt x="943" y="866"/>
                </a:lnTo>
                <a:lnTo>
                  <a:pt x="934" y="867"/>
                </a:lnTo>
                <a:lnTo>
                  <a:pt x="920" y="870"/>
                </a:lnTo>
                <a:lnTo>
                  <a:pt x="905" y="872"/>
                </a:lnTo>
                <a:lnTo>
                  <a:pt x="896" y="874"/>
                </a:lnTo>
                <a:lnTo>
                  <a:pt x="884" y="873"/>
                </a:lnTo>
                <a:lnTo>
                  <a:pt x="877" y="871"/>
                </a:lnTo>
                <a:lnTo>
                  <a:pt x="869" y="869"/>
                </a:lnTo>
                <a:lnTo>
                  <a:pt x="859" y="869"/>
                </a:lnTo>
                <a:lnTo>
                  <a:pt x="852" y="868"/>
                </a:lnTo>
                <a:lnTo>
                  <a:pt x="838" y="866"/>
                </a:lnTo>
                <a:lnTo>
                  <a:pt x="828" y="860"/>
                </a:lnTo>
                <a:lnTo>
                  <a:pt x="825" y="853"/>
                </a:lnTo>
                <a:lnTo>
                  <a:pt x="824" y="845"/>
                </a:lnTo>
                <a:lnTo>
                  <a:pt x="827" y="839"/>
                </a:lnTo>
                <a:lnTo>
                  <a:pt x="830" y="832"/>
                </a:lnTo>
                <a:lnTo>
                  <a:pt x="833" y="818"/>
                </a:lnTo>
                <a:lnTo>
                  <a:pt x="828" y="814"/>
                </a:lnTo>
                <a:lnTo>
                  <a:pt x="820" y="808"/>
                </a:lnTo>
                <a:lnTo>
                  <a:pt x="814" y="810"/>
                </a:lnTo>
                <a:lnTo>
                  <a:pt x="805" y="803"/>
                </a:lnTo>
                <a:lnTo>
                  <a:pt x="808" y="786"/>
                </a:lnTo>
                <a:lnTo>
                  <a:pt x="808" y="779"/>
                </a:lnTo>
                <a:lnTo>
                  <a:pt x="805" y="767"/>
                </a:lnTo>
                <a:lnTo>
                  <a:pt x="800" y="766"/>
                </a:lnTo>
                <a:lnTo>
                  <a:pt x="791" y="764"/>
                </a:lnTo>
                <a:lnTo>
                  <a:pt x="778" y="760"/>
                </a:lnTo>
                <a:lnTo>
                  <a:pt x="770" y="756"/>
                </a:lnTo>
                <a:lnTo>
                  <a:pt x="759" y="754"/>
                </a:lnTo>
                <a:lnTo>
                  <a:pt x="751" y="750"/>
                </a:lnTo>
                <a:lnTo>
                  <a:pt x="746" y="748"/>
                </a:lnTo>
                <a:lnTo>
                  <a:pt x="738" y="739"/>
                </a:lnTo>
                <a:lnTo>
                  <a:pt x="733" y="730"/>
                </a:lnTo>
                <a:lnTo>
                  <a:pt x="726" y="723"/>
                </a:lnTo>
                <a:lnTo>
                  <a:pt x="719" y="720"/>
                </a:lnTo>
                <a:lnTo>
                  <a:pt x="710" y="722"/>
                </a:lnTo>
                <a:lnTo>
                  <a:pt x="699" y="725"/>
                </a:lnTo>
                <a:lnTo>
                  <a:pt x="687" y="730"/>
                </a:lnTo>
                <a:lnTo>
                  <a:pt x="676" y="733"/>
                </a:lnTo>
                <a:lnTo>
                  <a:pt x="666" y="738"/>
                </a:lnTo>
                <a:lnTo>
                  <a:pt x="656" y="744"/>
                </a:lnTo>
                <a:lnTo>
                  <a:pt x="653" y="753"/>
                </a:lnTo>
                <a:lnTo>
                  <a:pt x="648" y="756"/>
                </a:lnTo>
                <a:lnTo>
                  <a:pt x="640" y="763"/>
                </a:lnTo>
                <a:lnTo>
                  <a:pt x="636" y="766"/>
                </a:lnTo>
                <a:lnTo>
                  <a:pt x="632" y="770"/>
                </a:lnTo>
                <a:lnTo>
                  <a:pt x="623" y="772"/>
                </a:lnTo>
                <a:lnTo>
                  <a:pt x="621" y="781"/>
                </a:lnTo>
                <a:lnTo>
                  <a:pt x="608" y="781"/>
                </a:lnTo>
                <a:lnTo>
                  <a:pt x="607" y="775"/>
                </a:lnTo>
                <a:lnTo>
                  <a:pt x="609" y="766"/>
                </a:lnTo>
                <a:lnTo>
                  <a:pt x="609" y="756"/>
                </a:lnTo>
                <a:lnTo>
                  <a:pt x="613" y="756"/>
                </a:lnTo>
                <a:lnTo>
                  <a:pt x="615" y="746"/>
                </a:lnTo>
                <a:lnTo>
                  <a:pt x="617" y="739"/>
                </a:lnTo>
                <a:lnTo>
                  <a:pt x="608" y="727"/>
                </a:lnTo>
                <a:lnTo>
                  <a:pt x="598" y="728"/>
                </a:lnTo>
                <a:lnTo>
                  <a:pt x="589" y="732"/>
                </a:lnTo>
                <a:lnTo>
                  <a:pt x="578" y="733"/>
                </a:lnTo>
                <a:lnTo>
                  <a:pt x="562" y="730"/>
                </a:lnTo>
                <a:lnTo>
                  <a:pt x="553" y="729"/>
                </a:lnTo>
                <a:lnTo>
                  <a:pt x="538" y="732"/>
                </a:lnTo>
                <a:lnTo>
                  <a:pt x="522" y="730"/>
                </a:lnTo>
                <a:lnTo>
                  <a:pt x="508" y="722"/>
                </a:lnTo>
                <a:lnTo>
                  <a:pt x="498" y="712"/>
                </a:lnTo>
                <a:lnTo>
                  <a:pt x="490" y="704"/>
                </a:lnTo>
                <a:lnTo>
                  <a:pt x="482" y="699"/>
                </a:lnTo>
                <a:lnTo>
                  <a:pt x="472" y="699"/>
                </a:lnTo>
                <a:lnTo>
                  <a:pt x="464" y="702"/>
                </a:lnTo>
                <a:lnTo>
                  <a:pt x="455" y="705"/>
                </a:lnTo>
                <a:lnTo>
                  <a:pt x="446" y="704"/>
                </a:lnTo>
                <a:lnTo>
                  <a:pt x="440" y="704"/>
                </a:lnTo>
                <a:lnTo>
                  <a:pt x="436" y="690"/>
                </a:lnTo>
                <a:lnTo>
                  <a:pt x="430" y="691"/>
                </a:lnTo>
                <a:lnTo>
                  <a:pt x="428" y="695"/>
                </a:lnTo>
                <a:lnTo>
                  <a:pt x="422" y="702"/>
                </a:lnTo>
                <a:lnTo>
                  <a:pt x="417" y="695"/>
                </a:lnTo>
                <a:lnTo>
                  <a:pt x="414" y="684"/>
                </a:lnTo>
                <a:lnTo>
                  <a:pt x="412" y="676"/>
                </a:lnTo>
                <a:lnTo>
                  <a:pt x="407" y="665"/>
                </a:lnTo>
                <a:lnTo>
                  <a:pt x="401" y="663"/>
                </a:lnTo>
                <a:lnTo>
                  <a:pt x="392" y="658"/>
                </a:lnTo>
                <a:lnTo>
                  <a:pt x="381" y="656"/>
                </a:lnTo>
                <a:lnTo>
                  <a:pt x="373" y="658"/>
                </a:lnTo>
                <a:lnTo>
                  <a:pt x="373" y="645"/>
                </a:lnTo>
                <a:lnTo>
                  <a:pt x="377" y="632"/>
                </a:lnTo>
                <a:lnTo>
                  <a:pt x="369" y="629"/>
                </a:lnTo>
                <a:lnTo>
                  <a:pt x="356" y="628"/>
                </a:lnTo>
                <a:lnTo>
                  <a:pt x="342" y="621"/>
                </a:lnTo>
                <a:lnTo>
                  <a:pt x="336" y="614"/>
                </a:lnTo>
                <a:lnTo>
                  <a:pt x="332" y="607"/>
                </a:lnTo>
                <a:lnTo>
                  <a:pt x="328" y="600"/>
                </a:lnTo>
                <a:lnTo>
                  <a:pt x="324" y="591"/>
                </a:lnTo>
                <a:lnTo>
                  <a:pt x="320" y="582"/>
                </a:lnTo>
                <a:lnTo>
                  <a:pt x="317" y="572"/>
                </a:lnTo>
                <a:lnTo>
                  <a:pt x="314" y="565"/>
                </a:lnTo>
                <a:lnTo>
                  <a:pt x="305" y="556"/>
                </a:lnTo>
                <a:lnTo>
                  <a:pt x="299" y="555"/>
                </a:lnTo>
                <a:lnTo>
                  <a:pt x="292" y="557"/>
                </a:lnTo>
                <a:lnTo>
                  <a:pt x="284" y="560"/>
                </a:lnTo>
                <a:lnTo>
                  <a:pt x="275" y="553"/>
                </a:lnTo>
                <a:lnTo>
                  <a:pt x="269" y="544"/>
                </a:lnTo>
                <a:lnTo>
                  <a:pt x="265" y="532"/>
                </a:lnTo>
                <a:lnTo>
                  <a:pt x="257" y="524"/>
                </a:lnTo>
                <a:lnTo>
                  <a:pt x="246" y="515"/>
                </a:lnTo>
                <a:lnTo>
                  <a:pt x="238" y="511"/>
                </a:lnTo>
                <a:lnTo>
                  <a:pt x="236" y="501"/>
                </a:lnTo>
                <a:lnTo>
                  <a:pt x="228" y="495"/>
                </a:lnTo>
                <a:lnTo>
                  <a:pt x="216" y="483"/>
                </a:lnTo>
                <a:lnTo>
                  <a:pt x="208" y="475"/>
                </a:lnTo>
                <a:lnTo>
                  <a:pt x="206" y="470"/>
                </a:lnTo>
                <a:lnTo>
                  <a:pt x="192" y="452"/>
                </a:lnTo>
                <a:lnTo>
                  <a:pt x="188" y="444"/>
                </a:lnTo>
                <a:lnTo>
                  <a:pt x="184" y="435"/>
                </a:lnTo>
                <a:lnTo>
                  <a:pt x="177" y="427"/>
                </a:lnTo>
                <a:lnTo>
                  <a:pt x="170" y="426"/>
                </a:lnTo>
                <a:lnTo>
                  <a:pt x="160" y="429"/>
                </a:lnTo>
                <a:lnTo>
                  <a:pt x="155" y="432"/>
                </a:lnTo>
                <a:lnTo>
                  <a:pt x="144" y="450"/>
                </a:lnTo>
                <a:lnTo>
                  <a:pt x="138" y="457"/>
                </a:lnTo>
                <a:lnTo>
                  <a:pt x="130" y="449"/>
                </a:lnTo>
                <a:lnTo>
                  <a:pt x="121" y="437"/>
                </a:lnTo>
                <a:lnTo>
                  <a:pt x="114" y="426"/>
                </a:lnTo>
                <a:lnTo>
                  <a:pt x="106" y="414"/>
                </a:lnTo>
                <a:lnTo>
                  <a:pt x="101" y="408"/>
                </a:lnTo>
                <a:lnTo>
                  <a:pt x="94" y="402"/>
                </a:lnTo>
                <a:lnTo>
                  <a:pt x="85" y="398"/>
                </a:lnTo>
                <a:lnTo>
                  <a:pt x="80" y="389"/>
                </a:lnTo>
                <a:lnTo>
                  <a:pt x="71" y="375"/>
                </a:lnTo>
                <a:lnTo>
                  <a:pt x="65" y="366"/>
                </a:lnTo>
                <a:lnTo>
                  <a:pt x="59" y="370"/>
                </a:lnTo>
                <a:lnTo>
                  <a:pt x="49" y="364"/>
                </a:lnTo>
                <a:lnTo>
                  <a:pt x="38" y="350"/>
                </a:lnTo>
                <a:lnTo>
                  <a:pt x="29" y="336"/>
                </a:lnTo>
                <a:lnTo>
                  <a:pt x="27" y="327"/>
                </a:lnTo>
                <a:lnTo>
                  <a:pt x="21" y="325"/>
                </a:lnTo>
                <a:lnTo>
                  <a:pt x="11" y="317"/>
                </a:lnTo>
                <a:lnTo>
                  <a:pt x="6" y="311"/>
                </a:lnTo>
                <a:lnTo>
                  <a:pt x="1" y="299"/>
                </a:lnTo>
                <a:lnTo>
                  <a:pt x="2" y="280"/>
                </a:lnTo>
                <a:lnTo>
                  <a:pt x="6" y="263"/>
                </a:lnTo>
                <a:lnTo>
                  <a:pt x="6" y="252"/>
                </a:lnTo>
                <a:lnTo>
                  <a:pt x="0" y="242"/>
                </a:lnTo>
                <a:lnTo>
                  <a:pt x="3" y="233"/>
                </a:lnTo>
                <a:lnTo>
                  <a:pt x="0" y="220"/>
                </a:lnTo>
                <a:lnTo>
                  <a:pt x="3" y="207"/>
                </a:lnTo>
                <a:lnTo>
                  <a:pt x="10" y="200"/>
                </a:lnTo>
                <a:lnTo>
                  <a:pt x="20" y="195"/>
                </a:lnTo>
                <a:lnTo>
                  <a:pt x="26" y="203"/>
                </a:lnTo>
                <a:lnTo>
                  <a:pt x="21" y="211"/>
                </a:lnTo>
                <a:lnTo>
                  <a:pt x="24" y="220"/>
                </a:lnTo>
                <a:lnTo>
                  <a:pt x="30" y="228"/>
                </a:lnTo>
                <a:lnTo>
                  <a:pt x="42" y="228"/>
                </a:lnTo>
                <a:lnTo>
                  <a:pt x="52" y="215"/>
                </a:lnTo>
                <a:lnTo>
                  <a:pt x="57" y="205"/>
                </a:lnTo>
                <a:lnTo>
                  <a:pt x="58" y="189"/>
                </a:lnTo>
                <a:lnTo>
                  <a:pt x="60" y="179"/>
                </a:lnTo>
                <a:lnTo>
                  <a:pt x="61" y="167"/>
                </a:lnTo>
                <a:lnTo>
                  <a:pt x="54" y="159"/>
                </a:lnTo>
                <a:lnTo>
                  <a:pt x="46" y="151"/>
                </a:lnTo>
                <a:lnTo>
                  <a:pt x="47" y="136"/>
                </a:lnTo>
                <a:lnTo>
                  <a:pt x="49" y="121"/>
                </a:lnTo>
                <a:lnTo>
                  <a:pt x="49" y="105"/>
                </a:lnTo>
                <a:lnTo>
                  <a:pt x="52" y="94"/>
                </a:lnTo>
                <a:lnTo>
                  <a:pt x="57" y="82"/>
                </a:lnTo>
                <a:lnTo>
                  <a:pt x="62" y="78"/>
                </a:lnTo>
                <a:lnTo>
                  <a:pt x="75" y="71"/>
                </a:lnTo>
                <a:lnTo>
                  <a:pt x="76" y="63"/>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5" name="Freeform 1045"/>
          <p:cNvSpPr>
            <a:spLocks/>
          </p:cNvSpPr>
          <p:nvPr/>
        </p:nvSpPr>
        <p:spPr bwMode="auto">
          <a:xfrm>
            <a:off x="1976830" y="2984190"/>
            <a:ext cx="762637" cy="605443"/>
          </a:xfrm>
          <a:custGeom>
            <a:avLst/>
            <a:gdLst>
              <a:gd name="T0" fmla="*/ 2147483647 w 861"/>
              <a:gd name="T1" fmla="*/ 2147483647 h 680"/>
              <a:gd name="T2" fmla="*/ 2147483647 w 861"/>
              <a:gd name="T3" fmla="*/ 2147483647 h 680"/>
              <a:gd name="T4" fmla="*/ 2147483647 w 861"/>
              <a:gd name="T5" fmla="*/ 2147483647 h 680"/>
              <a:gd name="T6" fmla="*/ 2147483647 w 861"/>
              <a:gd name="T7" fmla="*/ 2147483647 h 680"/>
              <a:gd name="T8" fmla="*/ 2147483647 w 861"/>
              <a:gd name="T9" fmla="*/ 2147483647 h 680"/>
              <a:gd name="T10" fmla="*/ 2147483647 w 861"/>
              <a:gd name="T11" fmla="*/ 2147483647 h 680"/>
              <a:gd name="T12" fmla="*/ 2147483647 w 861"/>
              <a:gd name="T13" fmla="*/ 2147483647 h 680"/>
              <a:gd name="T14" fmla="*/ 2147483647 w 861"/>
              <a:gd name="T15" fmla="*/ 2147483647 h 680"/>
              <a:gd name="T16" fmla="*/ 2147483647 w 861"/>
              <a:gd name="T17" fmla="*/ 0 h 680"/>
              <a:gd name="T18" fmla="*/ 2147483647 w 861"/>
              <a:gd name="T19" fmla="*/ 2147483647 h 680"/>
              <a:gd name="T20" fmla="*/ 2147483647 w 861"/>
              <a:gd name="T21" fmla="*/ 2147483647 h 680"/>
              <a:gd name="T22" fmla="*/ 2147483647 w 861"/>
              <a:gd name="T23" fmla="*/ 2147483647 h 680"/>
              <a:gd name="T24" fmla="*/ 2147483647 w 861"/>
              <a:gd name="T25" fmla="*/ 2147483647 h 680"/>
              <a:gd name="T26" fmla="*/ 2147483647 w 861"/>
              <a:gd name="T27" fmla="*/ 2147483647 h 680"/>
              <a:gd name="T28" fmla="*/ 2147483647 w 861"/>
              <a:gd name="T29" fmla="*/ 2147483647 h 680"/>
              <a:gd name="T30" fmla="*/ 2147483647 w 861"/>
              <a:gd name="T31" fmla="*/ 2147483647 h 680"/>
              <a:gd name="T32" fmla="*/ 2147483647 w 861"/>
              <a:gd name="T33" fmla="*/ 2147483647 h 680"/>
              <a:gd name="T34" fmla="*/ 2147483647 w 861"/>
              <a:gd name="T35" fmla="*/ 2147483647 h 680"/>
              <a:gd name="T36" fmla="*/ 2147483647 w 861"/>
              <a:gd name="T37" fmla="*/ 2147483647 h 680"/>
              <a:gd name="T38" fmla="*/ 2147483647 w 861"/>
              <a:gd name="T39" fmla="*/ 2147483647 h 680"/>
              <a:gd name="T40" fmla="*/ 2147483647 w 861"/>
              <a:gd name="T41" fmla="*/ 2147483647 h 680"/>
              <a:gd name="T42" fmla="*/ 2147483647 w 861"/>
              <a:gd name="T43" fmla="*/ 2147483647 h 680"/>
              <a:gd name="T44" fmla="*/ 2147483647 w 861"/>
              <a:gd name="T45" fmla="*/ 2147483647 h 680"/>
              <a:gd name="T46" fmla="*/ 2147483647 w 861"/>
              <a:gd name="T47" fmla="*/ 2147483647 h 680"/>
              <a:gd name="T48" fmla="*/ 2147483647 w 861"/>
              <a:gd name="T49" fmla="*/ 2147483647 h 680"/>
              <a:gd name="T50" fmla="*/ 2147483647 w 861"/>
              <a:gd name="T51" fmla="*/ 2147483647 h 680"/>
              <a:gd name="T52" fmla="*/ 2147483647 w 861"/>
              <a:gd name="T53" fmla="*/ 2147483647 h 680"/>
              <a:gd name="T54" fmla="*/ 2147483647 w 861"/>
              <a:gd name="T55" fmla="*/ 2147483647 h 680"/>
              <a:gd name="T56" fmla="*/ 2147483647 w 861"/>
              <a:gd name="T57" fmla="*/ 2147483647 h 680"/>
              <a:gd name="T58" fmla="*/ 2147483647 w 861"/>
              <a:gd name="T59" fmla="*/ 2147483647 h 680"/>
              <a:gd name="T60" fmla="*/ 2147483647 w 861"/>
              <a:gd name="T61" fmla="*/ 2147483647 h 680"/>
              <a:gd name="T62" fmla="*/ 2147483647 w 861"/>
              <a:gd name="T63" fmla="*/ 2147483647 h 680"/>
              <a:gd name="T64" fmla="*/ 2147483647 w 861"/>
              <a:gd name="T65" fmla="*/ 2147483647 h 680"/>
              <a:gd name="T66" fmla="*/ 2147483647 w 861"/>
              <a:gd name="T67" fmla="*/ 2147483647 h 680"/>
              <a:gd name="T68" fmla="*/ 2147483647 w 861"/>
              <a:gd name="T69" fmla="*/ 2147483647 h 680"/>
              <a:gd name="T70" fmla="*/ 2147483647 w 861"/>
              <a:gd name="T71" fmla="*/ 2147483647 h 680"/>
              <a:gd name="T72" fmla="*/ 2147483647 w 861"/>
              <a:gd name="T73" fmla="*/ 2147483647 h 680"/>
              <a:gd name="T74" fmla="*/ 2147483647 w 861"/>
              <a:gd name="T75" fmla="*/ 2147483647 h 680"/>
              <a:gd name="T76" fmla="*/ 2147483647 w 861"/>
              <a:gd name="T77" fmla="*/ 2147483647 h 680"/>
              <a:gd name="T78" fmla="*/ 2147483647 w 861"/>
              <a:gd name="T79" fmla="*/ 2147483647 h 680"/>
              <a:gd name="T80" fmla="*/ 2147483647 w 861"/>
              <a:gd name="T81" fmla="*/ 2147483647 h 680"/>
              <a:gd name="T82" fmla="*/ 2147483647 w 861"/>
              <a:gd name="T83" fmla="*/ 2147483647 h 680"/>
              <a:gd name="T84" fmla="*/ 2147483647 w 861"/>
              <a:gd name="T85" fmla="*/ 2147483647 h 680"/>
              <a:gd name="T86" fmla="*/ 2147483647 w 861"/>
              <a:gd name="T87" fmla="*/ 2147483647 h 680"/>
              <a:gd name="T88" fmla="*/ 2147483647 w 861"/>
              <a:gd name="T89" fmla="*/ 2147483647 h 680"/>
              <a:gd name="T90" fmla="*/ 2147483647 w 861"/>
              <a:gd name="T91" fmla="*/ 2147483647 h 680"/>
              <a:gd name="T92" fmla="*/ 2147483647 w 861"/>
              <a:gd name="T93" fmla="*/ 2147483647 h 680"/>
              <a:gd name="T94" fmla="*/ 2147483647 w 861"/>
              <a:gd name="T95" fmla="*/ 2147483647 h 680"/>
              <a:gd name="T96" fmla="*/ 2147483647 w 861"/>
              <a:gd name="T97" fmla="*/ 2147483647 h 680"/>
              <a:gd name="T98" fmla="*/ 2147483647 w 861"/>
              <a:gd name="T99" fmla="*/ 2147483647 h 680"/>
              <a:gd name="T100" fmla="*/ 2147483647 w 861"/>
              <a:gd name="T101" fmla="*/ 2147483647 h 680"/>
              <a:gd name="T102" fmla="*/ 2147483647 w 861"/>
              <a:gd name="T103" fmla="*/ 2147483647 h 680"/>
              <a:gd name="T104" fmla="*/ 2147483647 w 861"/>
              <a:gd name="T105" fmla="*/ 2147483647 h 680"/>
              <a:gd name="T106" fmla="*/ 2147483647 w 861"/>
              <a:gd name="T107" fmla="*/ 2147483647 h 680"/>
              <a:gd name="T108" fmla="*/ 2147483647 w 861"/>
              <a:gd name="T109" fmla="*/ 2147483647 h 6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
              <a:gd name="T166" fmla="*/ 0 h 680"/>
              <a:gd name="T167" fmla="*/ 861 w 861"/>
              <a:gd name="T168" fmla="*/ 680 h 6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 h="680">
                <a:moveTo>
                  <a:pt x="0" y="105"/>
                </a:moveTo>
                <a:lnTo>
                  <a:pt x="1" y="93"/>
                </a:lnTo>
                <a:lnTo>
                  <a:pt x="9" y="87"/>
                </a:lnTo>
                <a:lnTo>
                  <a:pt x="20" y="74"/>
                </a:lnTo>
                <a:lnTo>
                  <a:pt x="31" y="65"/>
                </a:lnTo>
                <a:lnTo>
                  <a:pt x="35" y="51"/>
                </a:lnTo>
                <a:lnTo>
                  <a:pt x="37" y="38"/>
                </a:lnTo>
                <a:lnTo>
                  <a:pt x="33" y="25"/>
                </a:lnTo>
                <a:lnTo>
                  <a:pt x="36" y="14"/>
                </a:lnTo>
                <a:lnTo>
                  <a:pt x="50" y="11"/>
                </a:lnTo>
                <a:lnTo>
                  <a:pt x="67" y="15"/>
                </a:lnTo>
                <a:lnTo>
                  <a:pt x="73" y="25"/>
                </a:lnTo>
                <a:lnTo>
                  <a:pt x="79" y="32"/>
                </a:lnTo>
                <a:lnTo>
                  <a:pt x="85" y="41"/>
                </a:lnTo>
                <a:lnTo>
                  <a:pt x="86" y="53"/>
                </a:lnTo>
                <a:lnTo>
                  <a:pt x="88" y="63"/>
                </a:lnTo>
                <a:lnTo>
                  <a:pt x="91" y="75"/>
                </a:lnTo>
                <a:lnTo>
                  <a:pt x="99" y="87"/>
                </a:lnTo>
                <a:lnTo>
                  <a:pt x="110" y="95"/>
                </a:lnTo>
                <a:lnTo>
                  <a:pt x="123" y="105"/>
                </a:lnTo>
                <a:lnTo>
                  <a:pt x="133" y="111"/>
                </a:lnTo>
                <a:lnTo>
                  <a:pt x="147" y="120"/>
                </a:lnTo>
                <a:lnTo>
                  <a:pt x="156" y="125"/>
                </a:lnTo>
                <a:lnTo>
                  <a:pt x="164" y="120"/>
                </a:lnTo>
                <a:lnTo>
                  <a:pt x="168" y="113"/>
                </a:lnTo>
                <a:lnTo>
                  <a:pt x="174" y="102"/>
                </a:lnTo>
                <a:lnTo>
                  <a:pt x="182" y="113"/>
                </a:lnTo>
                <a:lnTo>
                  <a:pt x="183" y="121"/>
                </a:lnTo>
                <a:lnTo>
                  <a:pt x="198" y="133"/>
                </a:lnTo>
                <a:lnTo>
                  <a:pt x="205" y="128"/>
                </a:lnTo>
                <a:lnTo>
                  <a:pt x="210" y="133"/>
                </a:lnTo>
                <a:lnTo>
                  <a:pt x="223" y="136"/>
                </a:lnTo>
                <a:lnTo>
                  <a:pt x="233" y="132"/>
                </a:lnTo>
                <a:lnTo>
                  <a:pt x="247" y="128"/>
                </a:lnTo>
                <a:lnTo>
                  <a:pt x="248" y="115"/>
                </a:lnTo>
                <a:lnTo>
                  <a:pt x="253" y="105"/>
                </a:lnTo>
                <a:lnTo>
                  <a:pt x="257" y="96"/>
                </a:lnTo>
                <a:lnTo>
                  <a:pt x="262" y="92"/>
                </a:lnTo>
                <a:lnTo>
                  <a:pt x="274" y="95"/>
                </a:lnTo>
                <a:lnTo>
                  <a:pt x="283" y="98"/>
                </a:lnTo>
                <a:lnTo>
                  <a:pt x="289" y="95"/>
                </a:lnTo>
                <a:lnTo>
                  <a:pt x="297" y="96"/>
                </a:lnTo>
                <a:lnTo>
                  <a:pt x="308" y="93"/>
                </a:lnTo>
                <a:lnTo>
                  <a:pt x="320" y="79"/>
                </a:lnTo>
                <a:lnTo>
                  <a:pt x="325" y="71"/>
                </a:lnTo>
                <a:lnTo>
                  <a:pt x="332" y="71"/>
                </a:lnTo>
                <a:lnTo>
                  <a:pt x="339" y="66"/>
                </a:lnTo>
                <a:lnTo>
                  <a:pt x="341" y="59"/>
                </a:lnTo>
                <a:lnTo>
                  <a:pt x="335" y="44"/>
                </a:lnTo>
                <a:lnTo>
                  <a:pt x="332" y="38"/>
                </a:lnTo>
                <a:lnTo>
                  <a:pt x="325" y="27"/>
                </a:lnTo>
                <a:lnTo>
                  <a:pt x="327" y="11"/>
                </a:lnTo>
                <a:lnTo>
                  <a:pt x="333" y="2"/>
                </a:lnTo>
                <a:lnTo>
                  <a:pt x="346" y="0"/>
                </a:lnTo>
                <a:lnTo>
                  <a:pt x="362" y="0"/>
                </a:lnTo>
                <a:lnTo>
                  <a:pt x="376" y="3"/>
                </a:lnTo>
                <a:lnTo>
                  <a:pt x="385" y="9"/>
                </a:lnTo>
                <a:lnTo>
                  <a:pt x="385" y="18"/>
                </a:lnTo>
                <a:lnTo>
                  <a:pt x="386" y="30"/>
                </a:lnTo>
                <a:lnTo>
                  <a:pt x="391" y="36"/>
                </a:lnTo>
                <a:lnTo>
                  <a:pt x="402" y="43"/>
                </a:lnTo>
                <a:lnTo>
                  <a:pt x="416" y="48"/>
                </a:lnTo>
                <a:lnTo>
                  <a:pt x="430" y="50"/>
                </a:lnTo>
                <a:lnTo>
                  <a:pt x="442" y="59"/>
                </a:lnTo>
                <a:lnTo>
                  <a:pt x="451" y="64"/>
                </a:lnTo>
                <a:lnTo>
                  <a:pt x="459" y="72"/>
                </a:lnTo>
                <a:lnTo>
                  <a:pt x="460" y="82"/>
                </a:lnTo>
                <a:lnTo>
                  <a:pt x="459" y="95"/>
                </a:lnTo>
                <a:lnTo>
                  <a:pt x="464" y="113"/>
                </a:lnTo>
                <a:lnTo>
                  <a:pt x="475" y="127"/>
                </a:lnTo>
                <a:lnTo>
                  <a:pt x="489" y="131"/>
                </a:lnTo>
                <a:lnTo>
                  <a:pt x="501" y="135"/>
                </a:lnTo>
                <a:lnTo>
                  <a:pt x="508" y="138"/>
                </a:lnTo>
                <a:lnTo>
                  <a:pt x="520" y="137"/>
                </a:lnTo>
                <a:lnTo>
                  <a:pt x="529" y="133"/>
                </a:lnTo>
                <a:lnTo>
                  <a:pt x="538" y="126"/>
                </a:lnTo>
                <a:lnTo>
                  <a:pt x="536" y="120"/>
                </a:lnTo>
                <a:lnTo>
                  <a:pt x="535" y="112"/>
                </a:lnTo>
                <a:lnTo>
                  <a:pt x="540" y="111"/>
                </a:lnTo>
                <a:lnTo>
                  <a:pt x="550" y="109"/>
                </a:lnTo>
                <a:lnTo>
                  <a:pt x="558" y="112"/>
                </a:lnTo>
                <a:lnTo>
                  <a:pt x="563" y="115"/>
                </a:lnTo>
                <a:lnTo>
                  <a:pt x="575" y="122"/>
                </a:lnTo>
                <a:lnTo>
                  <a:pt x="585" y="127"/>
                </a:lnTo>
                <a:lnTo>
                  <a:pt x="597" y="133"/>
                </a:lnTo>
                <a:lnTo>
                  <a:pt x="606" y="138"/>
                </a:lnTo>
                <a:lnTo>
                  <a:pt x="624" y="133"/>
                </a:lnTo>
                <a:lnTo>
                  <a:pt x="639" y="125"/>
                </a:lnTo>
                <a:lnTo>
                  <a:pt x="646" y="133"/>
                </a:lnTo>
                <a:lnTo>
                  <a:pt x="653" y="143"/>
                </a:lnTo>
                <a:lnTo>
                  <a:pt x="656" y="151"/>
                </a:lnTo>
                <a:lnTo>
                  <a:pt x="658" y="158"/>
                </a:lnTo>
                <a:lnTo>
                  <a:pt x="670" y="160"/>
                </a:lnTo>
                <a:lnTo>
                  <a:pt x="676" y="157"/>
                </a:lnTo>
                <a:lnTo>
                  <a:pt x="688" y="158"/>
                </a:lnTo>
                <a:lnTo>
                  <a:pt x="693" y="164"/>
                </a:lnTo>
                <a:lnTo>
                  <a:pt x="698" y="174"/>
                </a:lnTo>
                <a:lnTo>
                  <a:pt x="713" y="177"/>
                </a:lnTo>
                <a:lnTo>
                  <a:pt x="722" y="174"/>
                </a:lnTo>
                <a:lnTo>
                  <a:pt x="737" y="173"/>
                </a:lnTo>
                <a:lnTo>
                  <a:pt x="747" y="177"/>
                </a:lnTo>
                <a:lnTo>
                  <a:pt x="760" y="185"/>
                </a:lnTo>
                <a:lnTo>
                  <a:pt x="767" y="191"/>
                </a:lnTo>
                <a:lnTo>
                  <a:pt x="778" y="198"/>
                </a:lnTo>
                <a:lnTo>
                  <a:pt x="788" y="208"/>
                </a:lnTo>
                <a:lnTo>
                  <a:pt x="797" y="216"/>
                </a:lnTo>
                <a:lnTo>
                  <a:pt x="804" y="218"/>
                </a:lnTo>
                <a:lnTo>
                  <a:pt x="810" y="213"/>
                </a:lnTo>
                <a:lnTo>
                  <a:pt x="811" y="210"/>
                </a:lnTo>
                <a:lnTo>
                  <a:pt x="815" y="215"/>
                </a:lnTo>
                <a:lnTo>
                  <a:pt x="826" y="223"/>
                </a:lnTo>
                <a:lnTo>
                  <a:pt x="832" y="232"/>
                </a:lnTo>
                <a:lnTo>
                  <a:pt x="839" y="237"/>
                </a:lnTo>
                <a:lnTo>
                  <a:pt x="848" y="238"/>
                </a:lnTo>
                <a:lnTo>
                  <a:pt x="857" y="245"/>
                </a:lnTo>
                <a:lnTo>
                  <a:pt x="860" y="259"/>
                </a:lnTo>
                <a:lnTo>
                  <a:pt x="860" y="269"/>
                </a:lnTo>
                <a:lnTo>
                  <a:pt x="855" y="275"/>
                </a:lnTo>
                <a:lnTo>
                  <a:pt x="853" y="285"/>
                </a:lnTo>
                <a:lnTo>
                  <a:pt x="840" y="285"/>
                </a:lnTo>
                <a:lnTo>
                  <a:pt x="831" y="288"/>
                </a:lnTo>
                <a:lnTo>
                  <a:pt x="824" y="296"/>
                </a:lnTo>
                <a:lnTo>
                  <a:pt x="819" y="305"/>
                </a:lnTo>
                <a:lnTo>
                  <a:pt x="814" y="311"/>
                </a:lnTo>
                <a:lnTo>
                  <a:pt x="806" y="308"/>
                </a:lnTo>
                <a:lnTo>
                  <a:pt x="801" y="306"/>
                </a:lnTo>
                <a:lnTo>
                  <a:pt x="791" y="316"/>
                </a:lnTo>
                <a:lnTo>
                  <a:pt x="783" y="313"/>
                </a:lnTo>
                <a:lnTo>
                  <a:pt x="780" y="307"/>
                </a:lnTo>
                <a:lnTo>
                  <a:pt x="773" y="307"/>
                </a:lnTo>
                <a:lnTo>
                  <a:pt x="761" y="308"/>
                </a:lnTo>
                <a:lnTo>
                  <a:pt x="751" y="313"/>
                </a:lnTo>
                <a:lnTo>
                  <a:pt x="747" y="321"/>
                </a:lnTo>
                <a:lnTo>
                  <a:pt x="747" y="336"/>
                </a:lnTo>
                <a:lnTo>
                  <a:pt x="747" y="347"/>
                </a:lnTo>
                <a:lnTo>
                  <a:pt x="743" y="354"/>
                </a:lnTo>
                <a:lnTo>
                  <a:pt x="738" y="367"/>
                </a:lnTo>
                <a:lnTo>
                  <a:pt x="738" y="376"/>
                </a:lnTo>
                <a:lnTo>
                  <a:pt x="753" y="383"/>
                </a:lnTo>
                <a:lnTo>
                  <a:pt x="759" y="391"/>
                </a:lnTo>
                <a:lnTo>
                  <a:pt x="766" y="403"/>
                </a:lnTo>
                <a:lnTo>
                  <a:pt x="773" y="406"/>
                </a:lnTo>
                <a:lnTo>
                  <a:pt x="780" y="411"/>
                </a:lnTo>
                <a:lnTo>
                  <a:pt x="780" y="416"/>
                </a:lnTo>
                <a:lnTo>
                  <a:pt x="786" y="423"/>
                </a:lnTo>
                <a:lnTo>
                  <a:pt x="793" y="425"/>
                </a:lnTo>
                <a:lnTo>
                  <a:pt x="796" y="432"/>
                </a:lnTo>
                <a:lnTo>
                  <a:pt x="797" y="447"/>
                </a:lnTo>
                <a:lnTo>
                  <a:pt x="797" y="460"/>
                </a:lnTo>
                <a:lnTo>
                  <a:pt x="797" y="472"/>
                </a:lnTo>
                <a:lnTo>
                  <a:pt x="796" y="484"/>
                </a:lnTo>
                <a:lnTo>
                  <a:pt x="788" y="492"/>
                </a:lnTo>
                <a:lnTo>
                  <a:pt x="783" y="493"/>
                </a:lnTo>
                <a:lnTo>
                  <a:pt x="777" y="496"/>
                </a:lnTo>
                <a:lnTo>
                  <a:pt x="768" y="495"/>
                </a:lnTo>
                <a:lnTo>
                  <a:pt x="761" y="490"/>
                </a:lnTo>
                <a:lnTo>
                  <a:pt x="758" y="482"/>
                </a:lnTo>
                <a:lnTo>
                  <a:pt x="758" y="474"/>
                </a:lnTo>
                <a:lnTo>
                  <a:pt x="756" y="466"/>
                </a:lnTo>
                <a:lnTo>
                  <a:pt x="750" y="465"/>
                </a:lnTo>
                <a:lnTo>
                  <a:pt x="743" y="463"/>
                </a:lnTo>
                <a:lnTo>
                  <a:pt x="738" y="455"/>
                </a:lnTo>
                <a:lnTo>
                  <a:pt x="736" y="447"/>
                </a:lnTo>
                <a:lnTo>
                  <a:pt x="732" y="438"/>
                </a:lnTo>
                <a:lnTo>
                  <a:pt x="727" y="435"/>
                </a:lnTo>
                <a:lnTo>
                  <a:pt x="718" y="435"/>
                </a:lnTo>
                <a:lnTo>
                  <a:pt x="709" y="439"/>
                </a:lnTo>
                <a:lnTo>
                  <a:pt x="701" y="437"/>
                </a:lnTo>
                <a:lnTo>
                  <a:pt x="696" y="426"/>
                </a:lnTo>
                <a:lnTo>
                  <a:pt x="688" y="421"/>
                </a:lnTo>
                <a:lnTo>
                  <a:pt x="678" y="424"/>
                </a:lnTo>
                <a:lnTo>
                  <a:pt x="675" y="426"/>
                </a:lnTo>
                <a:lnTo>
                  <a:pt x="670" y="433"/>
                </a:lnTo>
                <a:lnTo>
                  <a:pt x="665" y="437"/>
                </a:lnTo>
                <a:lnTo>
                  <a:pt x="658" y="444"/>
                </a:lnTo>
                <a:lnTo>
                  <a:pt x="652" y="447"/>
                </a:lnTo>
                <a:lnTo>
                  <a:pt x="643" y="443"/>
                </a:lnTo>
                <a:lnTo>
                  <a:pt x="635" y="444"/>
                </a:lnTo>
                <a:lnTo>
                  <a:pt x="632" y="450"/>
                </a:lnTo>
                <a:lnTo>
                  <a:pt x="629" y="457"/>
                </a:lnTo>
                <a:lnTo>
                  <a:pt x="627" y="467"/>
                </a:lnTo>
                <a:lnTo>
                  <a:pt x="620" y="473"/>
                </a:lnTo>
                <a:lnTo>
                  <a:pt x="612" y="473"/>
                </a:lnTo>
                <a:lnTo>
                  <a:pt x="611" y="467"/>
                </a:lnTo>
                <a:lnTo>
                  <a:pt x="606" y="460"/>
                </a:lnTo>
                <a:lnTo>
                  <a:pt x="602" y="464"/>
                </a:lnTo>
                <a:lnTo>
                  <a:pt x="598" y="474"/>
                </a:lnTo>
                <a:lnTo>
                  <a:pt x="593" y="477"/>
                </a:lnTo>
                <a:lnTo>
                  <a:pt x="585" y="463"/>
                </a:lnTo>
                <a:lnTo>
                  <a:pt x="580" y="458"/>
                </a:lnTo>
                <a:lnTo>
                  <a:pt x="575" y="456"/>
                </a:lnTo>
                <a:lnTo>
                  <a:pt x="567" y="460"/>
                </a:lnTo>
                <a:lnTo>
                  <a:pt x="558" y="468"/>
                </a:lnTo>
                <a:lnTo>
                  <a:pt x="549" y="476"/>
                </a:lnTo>
                <a:lnTo>
                  <a:pt x="548" y="486"/>
                </a:lnTo>
                <a:lnTo>
                  <a:pt x="553" y="497"/>
                </a:lnTo>
                <a:lnTo>
                  <a:pt x="564" y="506"/>
                </a:lnTo>
                <a:lnTo>
                  <a:pt x="577" y="506"/>
                </a:lnTo>
                <a:lnTo>
                  <a:pt x="585" y="511"/>
                </a:lnTo>
                <a:lnTo>
                  <a:pt x="593" y="516"/>
                </a:lnTo>
                <a:lnTo>
                  <a:pt x="600" y="523"/>
                </a:lnTo>
                <a:lnTo>
                  <a:pt x="600" y="533"/>
                </a:lnTo>
                <a:lnTo>
                  <a:pt x="593" y="537"/>
                </a:lnTo>
                <a:lnTo>
                  <a:pt x="584" y="542"/>
                </a:lnTo>
                <a:lnTo>
                  <a:pt x="571" y="542"/>
                </a:lnTo>
                <a:lnTo>
                  <a:pt x="554" y="537"/>
                </a:lnTo>
                <a:lnTo>
                  <a:pt x="543" y="535"/>
                </a:lnTo>
                <a:lnTo>
                  <a:pt x="533" y="535"/>
                </a:lnTo>
                <a:lnTo>
                  <a:pt x="523" y="540"/>
                </a:lnTo>
                <a:lnTo>
                  <a:pt x="523" y="535"/>
                </a:lnTo>
                <a:lnTo>
                  <a:pt x="519" y="524"/>
                </a:lnTo>
                <a:lnTo>
                  <a:pt x="516" y="522"/>
                </a:lnTo>
                <a:lnTo>
                  <a:pt x="508" y="517"/>
                </a:lnTo>
                <a:lnTo>
                  <a:pt x="498" y="519"/>
                </a:lnTo>
                <a:lnTo>
                  <a:pt x="492" y="523"/>
                </a:lnTo>
                <a:lnTo>
                  <a:pt x="481" y="526"/>
                </a:lnTo>
                <a:lnTo>
                  <a:pt x="477" y="530"/>
                </a:lnTo>
                <a:lnTo>
                  <a:pt x="464" y="524"/>
                </a:lnTo>
                <a:lnTo>
                  <a:pt x="460" y="513"/>
                </a:lnTo>
                <a:lnTo>
                  <a:pt x="459" y="507"/>
                </a:lnTo>
                <a:lnTo>
                  <a:pt x="459" y="498"/>
                </a:lnTo>
                <a:lnTo>
                  <a:pt x="451" y="493"/>
                </a:lnTo>
                <a:lnTo>
                  <a:pt x="450" y="488"/>
                </a:lnTo>
                <a:lnTo>
                  <a:pt x="454" y="483"/>
                </a:lnTo>
                <a:lnTo>
                  <a:pt x="448" y="473"/>
                </a:lnTo>
                <a:lnTo>
                  <a:pt x="436" y="468"/>
                </a:lnTo>
                <a:lnTo>
                  <a:pt x="429" y="468"/>
                </a:lnTo>
                <a:lnTo>
                  <a:pt x="421" y="466"/>
                </a:lnTo>
                <a:lnTo>
                  <a:pt x="418" y="475"/>
                </a:lnTo>
                <a:lnTo>
                  <a:pt x="417" y="483"/>
                </a:lnTo>
                <a:lnTo>
                  <a:pt x="421" y="496"/>
                </a:lnTo>
                <a:lnTo>
                  <a:pt x="418" y="501"/>
                </a:lnTo>
                <a:lnTo>
                  <a:pt x="412" y="498"/>
                </a:lnTo>
                <a:lnTo>
                  <a:pt x="407" y="494"/>
                </a:lnTo>
                <a:lnTo>
                  <a:pt x="398" y="498"/>
                </a:lnTo>
                <a:lnTo>
                  <a:pt x="394" y="506"/>
                </a:lnTo>
                <a:lnTo>
                  <a:pt x="394" y="514"/>
                </a:lnTo>
                <a:lnTo>
                  <a:pt x="395" y="518"/>
                </a:lnTo>
                <a:lnTo>
                  <a:pt x="387" y="529"/>
                </a:lnTo>
                <a:lnTo>
                  <a:pt x="387" y="537"/>
                </a:lnTo>
                <a:lnTo>
                  <a:pt x="374" y="542"/>
                </a:lnTo>
                <a:lnTo>
                  <a:pt x="368" y="556"/>
                </a:lnTo>
                <a:lnTo>
                  <a:pt x="364" y="561"/>
                </a:lnTo>
                <a:lnTo>
                  <a:pt x="349" y="570"/>
                </a:lnTo>
                <a:lnTo>
                  <a:pt x="341" y="573"/>
                </a:lnTo>
                <a:lnTo>
                  <a:pt x="340" y="583"/>
                </a:lnTo>
                <a:lnTo>
                  <a:pt x="345" y="602"/>
                </a:lnTo>
                <a:lnTo>
                  <a:pt x="349" y="617"/>
                </a:lnTo>
                <a:lnTo>
                  <a:pt x="352" y="630"/>
                </a:lnTo>
                <a:lnTo>
                  <a:pt x="349" y="647"/>
                </a:lnTo>
                <a:lnTo>
                  <a:pt x="343" y="653"/>
                </a:lnTo>
                <a:lnTo>
                  <a:pt x="336" y="666"/>
                </a:lnTo>
                <a:lnTo>
                  <a:pt x="328" y="660"/>
                </a:lnTo>
                <a:lnTo>
                  <a:pt x="323" y="649"/>
                </a:lnTo>
                <a:lnTo>
                  <a:pt x="318" y="652"/>
                </a:lnTo>
                <a:lnTo>
                  <a:pt x="308" y="655"/>
                </a:lnTo>
                <a:lnTo>
                  <a:pt x="302" y="660"/>
                </a:lnTo>
                <a:lnTo>
                  <a:pt x="295" y="668"/>
                </a:lnTo>
                <a:lnTo>
                  <a:pt x="288" y="672"/>
                </a:lnTo>
                <a:lnTo>
                  <a:pt x="279" y="679"/>
                </a:lnTo>
                <a:lnTo>
                  <a:pt x="269" y="676"/>
                </a:lnTo>
                <a:lnTo>
                  <a:pt x="259" y="660"/>
                </a:lnTo>
                <a:lnTo>
                  <a:pt x="256" y="646"/>
                </a:lnTo>
                <a:lnTo>
                  <a:pt x="259" y="637"/>
                </a:lnTo>
                <a:lnTo>
                  <a:pt x="261" y="629"/>
                </a:lnTo>
                <a:lnTo>
                  <a:pt x="252" y="622"/>
                </a:lnTo>
                <a:lnTo>
                  <a:pt x="243" y="613"/>
                </a:lnTo>
                <a:lnTo>
                  <a:pt x="236" y="598"/>
                </a:lnTo>
                <a:lnTo>
                  <a:pt x="233" y="586"/>
                </a:lnTo>
                <a:lnTo>
                  <a:pt x="228" y="576"/>
                </a:lnTo>
                <a:lnTo>
                  <a:pt x="219" y="563"/>
                </a:lnTo>
                <a:lnTo>
                  <a:pt x="209" y="544"/>
                </a:lnTo>
                <a:lnTo>
                  <a:pt x="202" y="529"/>
                </a:lnTo>
                <a:lnTo>
                  <a:pt x="201" y="522"/>
                </a:lnTo>
                <a:lnTo>
                  <a:pt x="197" y="514"/>
                </a:lnTo>
                <a:lnTo>
                  <a:pt x="189" y="522"/>
                </a:lnTo>
                <a:lnTo>
                  <a:pt x="181" y="525"/>
                </a:lnTo>
                <a:lnTo>
                  <a:pt x="172" y="522"/>
                </a:lnTo>
                <a:lnTo>
                  <a:pt x="172" y="512"/>
                </a:lnTo>
                <a:lnTo>
                  <a:pt x="166" y="498"/>
                </a:lnTo>
                <a:lnTo>
                  <a:pt x="162" y="493"/>
                </a:lnTo>
                <a:lnTo>
                  <a:pt x="160" y="484"/>
                </a:lnTo>
                <a:lnTo>
                  <a:pt x="155" y="470"/>
                </a:lnTo>
                <a:lnTo>
                  <a:pt x="154" y="460"/>
                </a:lnTo>
                <a:lnTo>
                  <a:pt x="151" y="453"/>
                </a:lnTo>
                <a:lnTo>
                  <a:pt x="143" y="445"/>
                </a:lnTo>
                <a:lnTo>
                  <a:pt x="140" y="438"/>
                </a:lnTo>
                <a:lnTo>
                  <a:pt x="135" y="432"/>
                </a:lnTo>
                <a:lnTo>
                  <a:pt x="125" y="434"/>
                </a:lnTo>
                <a:lnTo>
                  <a:pt x="119" y="445"/>
                </a:lnTo>
                <a:lnTo>
                  <a:pt x="114" y="460"/>
                </a:lnTo>
                <a:lnTo>
                  <a:pt x="107" y="475"/>
                </a:lnTo>
                <a:lnTo>
                  <a:pt x="102" y="490"/>
                </a:lnTo>
                <a:lnTo>
                  <a:pt x="96" y="488"/>
                </a:lnTo>
                <a:lnTo>
                  <a:pt x="92" y="468"/>
                </a:lnTo>
                <a:lnTo>
                  <a:pt x="94" y="454"/>
                </a:lnTo>
                <a:lnTo>
                  <a:pt x="95" y="439"/>
                </a:lnTo>
                <a:lnTo>
                  <a:pt x="97" y="428"/>
                </a:lnTo>
                <a:lnTo>
                  <a:pt x="97" y="419"/>
                </a:lnTo>
                <a:lnTo>
                  <a:pt x="101" y="414"/>
                </a:lnTo>
                <a:lnTo>
                  <a:pt x="99" y="409"/>
                </a:lnTo>
                <a:lnTo>
                  <a:pt x="94" y="408"/>
                </a:lnTo>
                <a:lnTo>
                  <a:pt x="88" y="390"/>
                </a:lnTo>
                <a:lnTo>
                  <a:pt x="91" y="375"/>
                </a:lnTo>
                <a:lnTo>
                  <a:pt x="93" y="356"/>
                </a:lnTo>
                <a:lnTo>
                  <a:pt x="92" y="343"/>
                </a:lnTo>
                <a:lnTo>
                  <a:pt x="88" y="325"/>
                </a:lnTo>
                <a:lnTo>
                  <a:pt x="80" y="305"/>
                </a:lnTo>
                <a:lnTo>
                  <a:pt x="76" y="288"/>
                </a:lnTo>
                <a:lnTo>
                  <a:pt x="73" y="269"/>
                </a:lnTo>
                <a:lnTo>
                  <a:pt x="69" y="257"/>
                </a:lnTo>
                <a:lnTo>
                  <a:pt x="64" y="244"/>
                </a:lnTo>
                <a:lnTo>
                  <a:pt x="62" y="227"/>
                </a:lnTo>
                <a:lnTo>
                  <a:pt x="63" y="221"/>
                </a:lnTo>
                <a:lnTo>
                  <a:pt x="68" y="222"/>
                </a:lnTo>
                <a:lnTo>
                  <a:pt x="71" y="227"/>
                </a:lnTo>
                <a:lnTo>
                  <a:pt x="76" y="234"/>
                </a:lnTo>
                <a:lnTo>
                  <a:pt x="81" y="232"/>
                </a:lnTo>
                <a:lnTo>
                  <a:pt x="85" y="224"/>
                </a:lnTo>
                <a:lnTo>
                  <a:pt x="83" y="219"/>
                </a:lnTo>
                <a:lnTo>
                  <a:pt x="79" y="215"/>
                </a:lnTo>
                <a:lnTo>
                  <a:pt x="74" y="210"/>
                </a:lnTo>
                <a:lnTo>
                  <a:pt x="64" y="197"/>
                </a:lnTo>
                <a:lnTo>
                  <a:pt x="55" y="190"/>
                </a:lnTo>
                <a:lnTo>
                  <a:pt x="53" y="182"/>
                </a:lnTo>
                <a:lnTo>
                  <a:pt x="51" y="168"/>
                </a:lnTo>
                <a:lnTo>
                  <a:pt x="49" y="156"/>
                </a:lnTo>
                <a:lnTo>
                  <a:pt x="39" y="145"/>
                </a:lnTo>
                <a:lnTo>
                  <a:pt x="35" y="138"/>
                </a:lnTo>
                <a:lnTo>
                  <a:pt x="26" y="128"/>
                </a:lnTo>
                <a:lnTo>
                  <a:pt x="17" y="122"/>
                </a:lnTo>
                <a:lnTo>
                  <a:pt x="9" y="115"/>
                </a:lnTo>
                <a:lnTo>
                  <a:pt x="0" y="105"/>
                </a:lnTo>
              </a:path>
            </a:pathLst>
          </a:custGeom>
          <a:solidFill>
            <a:srgbClr val="F68837"/>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6" name="Freeform 1046"/>
          <p:cNvSpPr>
            <a:spLocks/>
          </p:cNvSpPr>
          <p:nvPr/>
        </p:nvSpPr>
        <p:spPr bwMode="auto">
          <a:xfrm>
            <a:off x="3064906" y="2543310"/>
            <a:ext cx="89650" cy="103158"/>
          </a:xfrm>
          <a:custGeom>
            <a:avLst/>
            <a:gdLst>
              <a:gd name="T0" fmla="*/ 0 w 103"/>
              <a:gd name="T1" fmla="*/ 2147483647 h 115"/>
              <a:gd name="T2" fmla="*/ 2147483647 w 103"/>
              <a:gd name="T3" fmla="*/ 2147483647 h 115"/>
              <a:gd name="T4" fmla="*/ 2147483647 w 103"/>
              <a:gd name="T5" fmla="*/ 2147483647 h 115"/>
              <a:gd name="T6" fmla="*/ 2147483647 w 103"/>
              <a:gd name="T7" fmla="*/ 2147483647 h 115"/>
              <a:gd name="T8" fmla="*/ 2147483647 w 103"/>
              <a:gd name="T9" fmla="*/ 2147483647 h 115"/>
              <a:gd name="T10" fmla="*/ 2147483647 w 103"/>
              <a:gd name="T11" fmla="*/ 2147483647 h 115"/>
              <a:gd name="T12" fmla="*/ 2147483647 w 103"/>
              <a:gd name="T13" fmla="*/ 2147483647 h 115"/>
              <a:gd name="T14" fmla="*/ 2147483647 w 103"/>
              <a:gd name="T15" fmla="*/ 0 h 115"/>
              <a:gd name="T16" fmla="*/ 2147483647 w 103"/>
              <a:gd name="T17" fmla="*/ 2147483647 h 115"/>
              <a:gd name="T18" fmla="*/ 2147483647 w 103"/>
              <a:gd name="T19" fmla="*/ 2147483647 h 115"/>
              <a:gd name="T20" fmla="*/ 2147483647 w 103"/>
              <a:gd name="T21" fmla="*/ 2147483647 h 115"/>
              <a:gd name="T22" fmla="*/ 2147483647 w 103"/>
              <a:gd name="T23" fmla="*/ 2147483647 h 115"/>
              <a:gd name="T24" fmla="*/ 2147483647 w 103"/>
              <a:gd name="T25" fmla="*/ 2147483647 h 115"/>
              <a:gd name="T26" fmla="*/ 2147483647 w 103"/>
              <a:gd name="T27" fmla="*/ 2147483647 h 115"/>
              <a:gd name="T28" fmla="*/ 2147483647 w 103"/>
              <a:gd name="T29" fmla="*/ 2147483647 h 115"/>
              <a:gd name="T30" fmla="*/ 2147483647 w 103"/>
              <a:gd name="T31" fmla="*/ 2147483647 h 115"/>
              <a:gd name="T32" fmla="*/ 2147483647 w 103"/>
              <a:gd name="T33" fmla="*/ 2147483647 h 115"/>
              <a:gd name="T34" fmla="*/ 2147483647 w 103"/>
              <a:gd name="T35" fmla="*/ 2147483647 h 115"/>
              <a:gd name="T36" fmla="*/ 2147483647 w 103"/>
              <a:gd name="T37" fmla="*/ 2147483647 h 115"/>
              <a:gd name="T38" fmla="*/ 2147483647 w 103"/>
              <a:gd name="T39" fmla="*/ 2147483647 h 115"/>
              <a:gd name="T40" fmla="*/ 2147483647 w 103"/>
              <a:gd name="T41" fmla="*/ 2147483647 h 115"/>
              <a:gd name="T42" fmla="*/ 2147483647 w 103"/>
              <a:gd name="T43" fmla="*/ 2147483647 h 115"/>
              <a:gd name="T44" fmla="*/ 2147483647 w 103"/>
              <a:gd name="T45" fmla="*/ 2147483647 h 115"/>
              <a:gd name="T46" fmla="*/ 2147483647 w 103"/>
              <a:gd name="T47" fmla="*/ 2147483647 h 115"/>
              <a:gd name="T48" fmla="*/ 2147483647 w 103"/>
              <a:gd name="T49" fmla="*/ 2147483647 h 115"/>
              <a:gd name="T50" fmla="*/ 2147483647 w 103"/>
              <a:gd name="T51" fmla="*/ 2147483647 h 115"/>
              <a:gd name="T52" fmla="*/ 2147483647 w 103"/>
              <a:gd name="T53" fmla="*/ 2147483647 h 115"/>
              <a:gd name="T54" fmla="*/ 2147483647 w 103"/>
              <a:gd name="T55" fmla="*/ 2147483647 h 115"/>
              <a:gd name="T56" fmla="*/ 2147483647 w 103"/>
              <a:gd name="T57" fmla="*/ 2147483647 h 115"/>
              <a:gd name="T58" fmla="*/ 2147483647 w 103"/>
              <a:gd name="T59" fmla="*/ 2147483647 h 115"/>
              <a:gd name="T60" fmla="*/ 2147483647 w 103"/>
              <a:gd name="T61" fmla="*/ 2147483647 h 115"/>
              <a:gd name="T62" fmla="*/ 2147483647 w 103"/>
              <a:gd name="T63" fmla="*/ 2147483647 h 115"/>
              <a:gd name="T64" fmla="*/ 2147483647 w 103"/>
              <a:gd name="T65" fmla="*/ 2147483647 h 115"/>
              <a:gd name="T66" fmla="*/ 2147483647 w 103"/>
              <a:gd name="T67" fmla="*/ 2147483647 h 115"/>
              <a:gd name="T68" fmla="*/ 2147483647 w 103"/>
              <a:gd name="T69" fmla="*/ 2147483647 h 115"/>
              <a:gd name="T70" fmla="*/ 2147483647 w 103"/>
              <a:gd name="T71" fmla="*/ 2147483647 h 115"/>
              <a:gd name="T72" fmla="*/ 2147483647 w 103"/>
              <a:gd name="T73" fmla="*/ 2147483647 h 115"/>
              <a:gd name="T74" fmla="*/ 2147483647 w 103"/>
              <a:gd name="T75" fmla="*/ 2147483647 h 115"/>
              <a:gd name="T76" fmla="*/ 2147483647 w 103"/>
              <a:gd name="T77" fmla="*/ 2147483647 h 115"/>
              <a:gd name="T78" fmla="*/ 2147483647 w 103"/>
              <a:gd name="T79" fmla="*/ 2147483647 h 115"/>
              <a:gd name="T80" fmla="*/ 0 w 103"/>
              <a:gd name="T81" fmla="*/ 2147483647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115"/>
              <a:gd name="T125" fmla="*/ 103 w 10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115">
                <a:moveTo>
                  <a:pt x="0" y="39"/>
                </a:moveTo>
                <a:lnTo>
                  <a:pt x="2" y="31"/>
                </a:lnTo>
                <a:lnTo>
                  <a:pt x="11" y="29"/>
                </a:lnTo>
                <a:lnTo>
                  <a:pt x="20" y="24"/>
                </a:lnTo>
                <a:lnTo>
                  <a:pt x="27" y="16"/>
                </a:lnTo>
                <a:lnTo>
                  <a:pt x="33" y="7"/>
                </a:lnTo>
                <a:lnTo>
                  <a:pt x="42" y="1"/>
                </a:lnTo>
                <a:lnTo>
                  <a:pt x="46" y="0"/>
                </a:lnTo>
                <a:lnTo>
                  <a:pt x="52" y="6"/>
                </a:lnTo>
                <a:lnTo>
                  <a:pt x="59" y="14"/>
                </a:lnTo>
                <a:lnTo>
                  <a:pt x="68" y="24"/>
                </a:lnTo>
                <a:lnTo>
                  <a:pt x="71" y="29"/>
                </a:lnTo>
                <a:lnTo>
                  <a:pt x="82" y="32"/>
                </a:lnTo>
                <a:lnTo>
                  <a:pt x="85" y="29"/>
                </a:lnTo>
                <a:lnTo>
                  <a:pt x="90" y="21"/>
                </a:lnTo>
                <a:lnTo>
                  <a:pt x="94" y="26"/>
                </a:lnTo>
                <a:lnTo>
                  <a:pt x="98" y="34"/>
                </a:lnTo>
                <a:lnTo>
                  <a:pt x="99" y="44"/>
                </a:lnTo>
                <a:lnTo>
                  <a:pt x="102" y="56"/>
                </a:lnTo>
                <a:lnTo>
                  <a:pt x="90" y="60"/>
                </a:lnTo>
                <a:lnTo>
                  <a:pt x="83" y="65"/>
                </a:lnTo>
                <a:lnTo>
                  <a:pt x="79" y="71"/>
                </a:lnTo>
                <a:lnTo>
                  <a:pt x="74" y="79"/>
                </a:lnTo>
                <a:lnTo>
                  <a:pt x="70" y="86"/>
                </a:lnTo>
                <a:lnTo>
                  <a:pt x="69" y="92"/>
                </a:lnTo>
                <a:lnTo>
                  <a:pt x="72" y="103"/>
                </a:lnTo>
                <a:lnTo>
                  <a:pt x="64" y="107"/>
                </a:lnTo>
                <a:lnTo>
                  <a:pt x="56" y="112"/>
                </a:lnTo>
                <a:lnTo>
                  <a:pt x="46" y="114"/>
                </a:lnTo>
                <a:lnTo>
                  <a:pt x="43" y="101"/>
                </a:lnTo>
                <a:lnTo>
                  <a:pt x="34" y="98"/>
                </a:lnTo>
                <a:lnTo>
                  <a:pt x="25" y="93"/>
                </a:lnTo>
                <a:lnTo>
                  <a:pt x="20" y="84"/>
                </a:lnTo>
                <a:lnTo>
                  <a:pt x="23" y="75"/>
                </a:lnTo>
                <a:lnTo>
                  <a:pt x="29" y="65"/>
                </a:lnTo>
                <a:lnTo>
                  <a:pt x="34" y="57"/>
                </a:lnTo>
                <a:lnTo>
                  <a:pt x="33" y="49"/>
                </a:lnTo>
                <a:lnTo>
                  <a:pt x="26" y="44"/>
                </a:lnTo>
                <a:lnTo>
                  <a:pt x="11" y="46"/>
                </a:lnTo>
                <a:lnTo>
                  <a:pt x="2" y="43"/>
                </a:lnTo>
                <a:lnTo>
                  <a:pt x="0" y="39"/>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7" name="Freeform 1047"/>
          <p:cNvSpPr>
            <a:spLocks/>
          </p:cNvSpPr>
          <p:nvPr/>
        </p:nvSpPr>
        <p:spPr bwMode="auto">
          <a:xfrm>
            <a:off x="2414025" y="2610854"/>
            <a:ext cx="175616" cy="309476"/>
          </a:xfrm>
          <a:custGeom>
            <a:avLst/>
            <a:gdLst>
              <a:gd name="T0" fmla="*/ 2147483647 w 200"/>
              <a:gd name="T1" fmla="*/ 2147483647 h 348"/>
              <a:gd name="T2" fmla="*/ 2147483647 w 200"/>
              <a:gd name="T3" fmla="*/ 2147483647 h 348"/>
              <a:gd name="T4" fmla="*/ 2147483647 w 200"/>
              <a:gd name="T5" fmla="*/ 2147483647 h 348"/>
              <a:gd name="T6" fmla="*/ 2147483647 w 200"/>
              <a:gd name="T7" fmla="*/ 2147483647 h 348"/>
              <a:gd name="T8" fmla="*/ 2147483647 w 200"/>
              <a:gd name="T9" fmla="*/ 2147483647 h 348"/>
              <a:gd name="T10" fmla="*/ 2147483647 w 200"/>
              <a:gd name="T11" fmla="*/ 2147483647 h 348"/>
              <a:gd name="T12" fmla="*/ 2147483647 w 200"/>
              <a:gd name="T13" fmla="*/ 0 h 348"/>
              <a:gd name="T14" fmla="*/ 2147483647 w 200"/>
              <a:gd name="T15" fmla="*/ 2147483647 h 348"/>
              <a:gd name="T16" fmla="*/ 2147483647 w 200"/>
              <a:gd name="T17" fmla="*/ 2147483647 h 348"/>
              <a:gd name="T18" fmla="*/ 2147483647 w 200"/>
              <a:gd name="T19" fmla="*/ 2147483647 h 348"/>
              <a:gd name="T20" fmla="*/ 2147483647 w 200"/>
              <a:gd name="T21" fmla="*/ 2147483647 h 348"/>
              <a:gd name="T22" fmla="*/ 2147483647 w 200"/>
              <a:gd name="T23" fmla="*/ 2147483647 h 348"/>
              <a:gd name="T24" fmla="*/ 2147483647 w 200"/>
              <a:gd name="T25" fmla="*/ 2147483647 h 348"/>
              <a:gd name="T26" fmla="*/ 2147483647 w 200"/>
              <a:gd name="T27" fmla="*/ 2147483647 h 348"/>
              <a:gd name="T28" fmla="*/ 2147483647 w 200"/>
              <a:gd name="T29" fmla="*/ 2147483647 h 348"/>
              <a:gd name="T30" fmla="*/ 2147483647 w 200"/>
              <a:gd name="T31" fmla="*/ 2147483647 h 348"/>
              <a:gd name="T32" fmla="*/ 2147483647 w 200"/>
              <a:gd name="T33" fmla="*/ 2147483647 h 348"/>
              <a:gd name="T34" fmla="*/ 2147483647 w 200"/>
              <a:gd name="T35" fmla="*/ 2147483647 h 348"/>
              <a:gd name="T36" fmla="*/ 2147483647 w 200"/>
              <a:gd name="T37" fmla="*/ 2147483647 h 348"/>
              <a:gd name="T38" fmla="*/ 2147483647 w 200"/>
              <a:gd name="T39" fmla="*/ 2147483647 h 348"/>
              <a:gd name="T40" fmla="*/ 2147483647 w 200"/>
              <a:gd name="T41" fmla="*/ 2147483647 h 348"/>
              <a:gd name="T42" fmla="*/ 2147483647 w 200"/>
              <a:gd name="T43" fmla="*/ 2147483647 h 348"/>
              <a:gd name="T44" fmla="*/ 2147483647 w 200"/>
              <a:gd name="T45" fmla="*/ 2147483647 h 348"/>
              <a:gd name="T46" fmla="*/ 2147483647 w 200"/>
              <a:gd name="T47" fmla="*/ 2147483647 h 348"/>
              <a:gd name="T48" fmla="*/ 2147483647 w 200"/>
              <a:gd name="T49" fmla="*/ 2147483647 h 348"/>
              <a:gd name="T50" fmla="*/ 2147483647 w 200"/>
              <a:gd name="T51" fmla="*/ 2147483647 h 348"/>
              <a:gd name="T52" fmla="*/ 2147483647 w 200"/>
              <a:gd name="T53" fmla="*/ 2147483647 h 348"/>
              <a:gd name="T54" fmla="*/ 2147483647 w 200"/>
              <a:gd name="T55" fmla="*/ 2147483647 h 348"/>
              <a:gd name="T56" fmla="*/ 2147483647 w 200"/>
              <a:gd name="T57" fmla="*/ 2147483647 h 348"/>
              <a:gd name="T58" fmla="*/ 2147483647 w 200"/>
              <a:gd name="T59" fmla="*/ 2147483647 h 348"/>
              <a:gd name="T60" fmla="*/ 2147483647 w 200"/>
              <a:gd name="T61" fmla="*/ 2147483647 h 348"/>
              <a:gd name="T62" fmla="*/ 2147483647 w 200"/>
              <a:gd name="T63" fmla="*/ 2147483647 h 348"/>
              <a:gd name="T64" fmla="*/ 2147483647 w 200"/>
              <a:gd name="T65" fmla="*/ 2147483647 h 348"/>
              <a:gd name="T66" fmla="*/ 2147483647 w 200"/>
              <a:gd name="T67" fmla="*/ 2147483647 h 348"/>
              <a:gd name="T68" fmla="*/ 2147483647 w 200"/>
              <a:gd name="T69" fmla="*/ 2147483647 h 348"/>
              <a:gd name="T70" fmla="*/ 2147483647 w 200"/>
              <a:gd name="T71" fmla="*/ 2147483647 h 348"/>
              <a:gd name="T72" fmla="*/ 2147483647 w 200"/>
              <a:gd name="T73" fmla="*/ 2147483647 h 348"/>
              <a:gd name="T74" fmla="*/ 2147483647 w 200"/>
              <a:gd name="T75" fmla="*/ 2147483647 h 348"/>
              <a:gd name="T76" fmla="*/ 2147483647 w 200"/>
              <a:gd name="T77" fmla="*/ 2147483647 h 348"/>
              <a:gd name="T78" fmla="*/ 2147483647 w 200"/>
              <a:gd name="T79" fmla="*/ 2147483647 h 348"/>
              <a:gd name="T80" fmla="*/ 2147483647 w 200"/>
              <a:gd name="T81" fmla="*/ 2147483647 h 348"/>
              <a:gd name="T82" fmla="*/ 2147483647 w 200"/>
              <a:gd name="T83" fmla="*/ 2147483647 h 348"/>
              <a:gd name="T84" fmla="*/ 2147483647 w 200"/>
              <a:gd name="T85" fmla="*/ 2147483647 h 348"/>
              <a:gd name="T86" fmla="*/ 2147483647 w 200"/>
              <a:gd name="T87" fmla="*/ 2147483647 h 348"/>
              <a:gd name="T88" fmla="*/ 2147483647 w 200"/>
              <a:gd name="T89" fmla="*/ 2147483647 h 348"/>
              <a:gd name="T90" fmla="*/ 2147483647 w 200"/>
              <a:gd name="T91" fmla="*/ 2147483647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48"/>
              <a:gd name="T140" fmla="*/ 200 w 200"/>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48">
                <a:moveTo>
                  <a:pt x="199" y="129"/>
                </a:moveTo>
                <a:lnTo>
                  <a:pt x="191" y="123"/>
                </a:lnTo>
                <a:lnTo>
                  <a:pt x="179" y="116"/>
                </a:lnTo>
                <a:lnTo>
                  <a:pt x="167" y="108"/>
                </a:lnTo>
                <a:lnTo>
                  <a:pt x="155" y="101"/>
                </a:lnTo>
                <a:lnTo>
                  <a:pt x="142" y="97"/>
                </a:lnTo>
                <a:lnTo>
                  <a:pt x="130" y="82"/>
                </a:lnTo>
                <a:lnTo>
                  <a:pt x="130" y="70"/>
                </a:lnTo>
                <a:lnTo>
                  <a:pt x="135" y="54"/>
                </a:lnTo>
                <a:lnTo>
                  <a:pt x="141" y="44"/>
                </a:lnTo>
                <a:lnTo>
                  <a:pt x="145" y="33"/>
                </a:lnTo>
                <a:lnTo>
                  <a:pt x="141" y="13"/>
                </a:lnTo>
                <a:lnTo>
                  <a:pt x="135" y="0"/>
                </a:lnTo>
                <a:lnTo>
                  <a:pt x="127" y="0"/>
                </a:lnTo>
                <a:lnTo>
                  <a:pt x="115" y="5"/>
                </a:lnTo>
                <a:lnTo>
                  <a:pt x="101" y="13"/>
                </a:lnTo>
                <a:lnTo>
                  <a:pt x="92" y="25"/>
                </a:lnTo>
                <a:lnTo>
                  <a:pt x="88" y="41"/>
                </a:lnTo>
                <a:lnTo>
                  <a:pt x="82" y="62"/>
                </a:lnTo>
                <a:lnTo>
                  <a:pt x="80" y="75"/>
                </a:lnTo>
                <a:lnTo>
                  <a:pt x="82" y="96"/>
                </a:lnTo>
                <a:lnTo>
                  <a:pt x="77" y="111"/>
                </a:lnTo>
                <a:lnTo>
                  <a:pt x="71" y="127"/>
                </a:lnTo>
                <a:lnTo>
                  <a:pt x="60" y="142"/>
                </a:lnTo>
                <a:lnTo>
                  <a:pt x="46" y="153"/>
                </a:lnTo>
                <a:lnTo>
                  <a:pt x="35" y="158"/>
                </a:lnTo>
                <a:lnTo>
                  <a:pt x="20" y="164"/>
                </a:lnTo>
                <a:lnTo>
                  <a:pt x="8" y="164"/>
                </a:lnTo>
                <a:lnTo>
                  <a:pt x="0" y="166"/>
                </a:lnTo>
                <a:lnTo>
                  <a:pt x="2" y="176"/>
                </a:lnTo>
                <a:lnTo>
                  <a:pt x="6" y="181"/>
                </a:lnTo>
                <a:lnTo>
                  <a:pt x="13" y="183"/>
                </a:lnTo>
                <a:lnTo>
                  <a:pt x="20" y="185"/>
                </a:lnTo>
                <a:lnTo>
                  <a:pt x="25" y="189"/>
                </a:lnTo>
                <a:lnTo>
                  <a:pt x="34" y="195"/>
                </a:lnTo>
                <a:lnTo>
                  <a:pt x="40" y="198"/>
                </a:lnTo>
                <a:lnTo>
                  <a:pt x="43" y="201"/>
                </a:lnTo>
                <a:lnTo>
                  <a:pt x="45" y="208"/>
                </a:lnTo>
                <a:lnTo>
                  <a:pt x="43" y="218"/>
                </a:lnTo>
                <a:lnTo>
                  <a:pt x="46" y="226"/>
                </a:lnTo>
                <a:lnTo>
                  <a:pt x="50" y="239"/>
                </a:lnTo>
                <a:lnTo>
                  <a:pt x="52" y="248"/>
                </a:lnTo>
                <a:lnTo>
                  <a:pt x="54" y="260"/>
                </a:lnTo>
                <a:lnTo>
                  <a:pt x="48" y="269"/>
                </a:lnTo>
                <a:lnTo>
                  <a:pt x="46" y="282"/>
                </a:lnTo>
                <a:lnTo>
                  <a:pt x="46" y="293"/>
                </a:lnTo>
                <a:lnTo>
                  <a:pt x="54" y="301"/>
                </a:lnTo>
                <a:lnTo>
                  <a:pt x="62" y="301"/>
                </a:lnTo>
                <a:lnTo>
                  <a:pt x="69" y="299"/>
                </a:lnTo>
                <a:lnTo>
                  <a:pt x="74" y="304"/>
                </a:lnTo>
                <a:lnTo>
                  <a:pt x="76" y="310"/>
                </a:lnTo>
                <a:lnTo>
                  <a:pt x="76" y="317"/>
                </a:lnTo>
                <a:lnTo>
                  <a:pt x="79" y="324"/>
                </a:lnTo>
                <a:lnTo>
                  <a:pt x="84" y="329"/>
                </a:lnTo>
                <a:lnTo>
                  <a:pt x="91" y="327"/>
                </a:lnTo>
                <a:lnTo>
                  <a:pt x="96" y="331"/>
                </a:lnTo>
                <a:lnTo>
                  <a:pt x="102" y="341"/>
                </a:lnTo>
                <a:lnTo>
                  <a:pt x="107" y="347"/>
                </a:lnTo>
                <a:lnTo>
                  <a:pt x="113" y="344"/>
                </a:lnTo>
                <a:lnTo>
                  <a:pt x="115" y="339"/>
                </a:lnTo>
                <a:lnTo>
                  <a:pt x="116" y="330"/>
                </a:lnTo>
                <a:lnTo>
                  <a:pt x="118" y="320"/>
                </a:lnTo>
                <a:lnTo>
                  <a:pt x="120" y="311"/>
                </a:lnTo>
                <a:lnTo>
                  <a:pt x="124" y="305"/>
                </a:lnTo>
                <a:lnTo>
                  <a:pt x="133" y="303"/>
                </a:lnTo>
                <a:lnTo>
                  <a:pt x="142" y="301"/>
                </a:lnTo>
                <a:lnTo>
                  <a:pt x="148" y="294"/>
                </a:lnTo>
                <a:lnTo>
                  <a:pt x="149" y="289"/>
                </a:lnTo>
                <a:lnTo>
                  <a:pt x="151" y="281"/>
                </a:lnTo>
                <a:lnTo>
                  <a:pt x="149" y="274"/>
                </a:lnTo>
                <a:lnTo>
                  <a:pt x="144" y="267"/>
                </a:lnTo>
                <a:lnTo>
                  <a:pt x="137" y="261"/>
                </a:lnTo>
                <a:lnTo>
                  <a:pt x="131" y="254"/>
                </a:lnTo>
                <a:lnTo>
                  <a:pt x="120" y="247"/>
                </a:lnTo>
                <a:lnTo>
                  <a:pt x="118" y="233"/>
                </a:lnTo>
                <a:lnTo>
                  <a:pt x="125" y="218"/>
                </a:lnTo>
                <a:lnTo>
                  <a:pt x="131" y="213"/>
                </a:lnTo>
                <a:lnTo>
                  <a:pt x="135" y="199"/>
                </a:lnTo>
                <a:lnTo>
                  <a:pt x="136" y="193"/>
                </a:lnTo>
                <a:lnTo>
                  <a:pt x="144" y="187"/>
                </a:lnTo>
                <a:lnTo>
                  <a:pt x="149" y="185"/>
                </a:lnTo>
                <a:lnTo>
                  <a:pt x="156" y="189"/>
                </a:lnTo>
                <a:lnTo>
                  <a:pt x="160" y="189"/>
                </a:lnTo>
                <a:lnTo>
                  <a:pt x="168" y="190"/>
                </a:lnTo>
                <a:lnTo>
                  <a:pt x="172" y="181"/>
                </a:lnTo>
                <a:lnTo>
                  <a:pt x="174" y="175"/>
                </a:lnTo>
                <a:lnTo>
                  <a:pt x="175" y="167"/>
                </a:lnTo>
                <a:lnTo>
                  <a:pt x="179" y="155"/>
                </a:lnTo>
                <a:lnTo>
                  <a:pt x="182" y="148"/>
                </a:lnTo>
                <a:lnTo>
                  <a:pt x="187" y="141"/>
                </a:lnTo>
                <a:lnTo>
                  <a:pt x="190" y="136"/>
                </a:lnTo>
                <a:lnTo>
                  <a:pt x="199" y="129"/>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8" name="Freeform 1048"/>
          <p:cNvSpPr>
            <a:spLocks/>
          </p:cNvSpPr>
          <p:nvPr/>
        </p:nvSpPr>
        <p:spPr bwMode="auto">
          <a:xfrm>
            <a:off x="2032094" y="1541199"/>
            <a:ext cx="1371763" cy="1220710"/>
          </a:xfrm>
          <a:custGeom>
            <a:avLst/>
            <a:gdLst>
              <a:gd name="T0" fmla="*/ 2147483647 w 1551"/>
              <a:gd name="T1" fmla="*/ 2147483647 h 1368"/>
              <a:gd name="T2" fmla="*/ 2147483647 w 1551"/>
              <a:gd name="T3" fmla="*/ 2147483647 h 1368"/>
              <a:gd name="T4" fmla="*/ 2147483647 w 1551"/>
              <a:gd name="T5" fmla="*/ 2147483647 h 1368"/>
              <a:gd name="T6" fmla="*/ 2147483647 w 1551"/>
              <a:gd name="T7" fmla="*/ 2147483647 h 1368"/>
              <a:gd name="T8" fmla="*/ 2147483647 w 1551"/>
              <a:gd name="T9" fmla="*/ 2147483647 h 1368"/>
              <a:gd name="T10" fmla="*/ 2147483647 w 1551"/>
              <a:gd name="T11" fmla="*/ 2147483647 h 1368"/>
              <a:gd name="T12" fmla="*/ 2147483647 w 1551"/>
              <a:gd name="T13" fmla="*/ 2147483647 h 1368"/>
              <a:gd name="T14" fmla="*/ 2147483647 w 1551"/>
              <a:gd name="T15" fmla="*/ 2147483647 h 1368"/>
              <a:gd name="T16" fmla="*/ 2147483647 w 1551"/>
              <a:gd name="T17" fmla="*/ 2147483647 h 1368"/>
              <a:gd name="T18" fmla="*/ 2147483647 w 1551"/>
              <a:gd name="T19" fmla="*/ 2147483647 h 1368"/>
              <a:gd name="T20" fmla="*/ 2147483647 w 1551"/>
              <a:gd name="T21" fmla="*/ 2147483647 h 1368"/>
              <a:gd name="T22" fmla="*/ 2147483647 w 1551"/>
              <a:gd name="T23" fmla="*/ 2147483647 h 1368"/>
              <a:gd name="T24" fmla="*/ 2147483647 w 1551"/>
              <a:gd name="T25" fmla="*/ 2147483647 h 1368"/>
              <a:gd name="T26" fmla="*/ 2147483647 w 1551"/>
              <a:gd name="T27" fmla="*/ 2147483647 h 1368"/>
              <a:gd name="T28" fmla="*/ 2147483647 w 1551"/>
              <a:gd name="T29" fmla="*/ 2147483647 h 1368"/>
              <a:gd name="T30" fmla="*/ 2147483647 w 1551"/>
              <a:gd name="T31" fmla="*/ 2147483647 h 1368"/>
              <a:gd name="T32" fmla="*/ 2147483647 w 1551"/>
              <a:gd name="T33" fmla="*/ 2147483647 h 1368"/>
              <a:gd name="T34" fmla="*/ 2147483647 w 1551"/>
              <a:gd name="T35" fmla="*/ 2147483647 h 1368"/>
              <a:gd name="T36" fmla="*/ 2147483647 w 1551"/>
              <a:gd name="T37" fmla="*/ 2147483647 h 1368"/>
              <a:gd name="T38" fmla="*/ 2147483647 w 1551"/>
              <a:gd name="T39" fmla="*/ 2147483647 h 1368"/>
              <a:gd name="T40" fmla="*/ 2147483647 w 1551"/>
              <a:gd name="T41" fmla="*/ 2147483647 h 1368"/>
              <a:gd name="T42" fmla="*/ 2147483647 w 1551"/>
              <a:gd name="T43" fmla="*/ 2147483647 h 1368"/>
              <a:gd name="T44" fmla="*/ 2147483647 w 1551"/>
              <a:gd name="T45" fmla="*/ 2147483647 h 1368"/>
              <a:gd name="T46" fmla="*/ 2147483647 w 1551"/>
              <a:gd name="T47" fmla="*/ 2147483647 h 1368"/>
              <a:gd name="T48" fmla="*/ 2147483647 w 1551"/>
              <a:gd name="T49" fmla="*/ 2147483647 h 1368"/>
              <a:gd name="T50" fmla="*/ 2147483647 w 1551"/>
              <a:gd name="T51" fmla="*/ 2147483647 h 1368"/>
              <a:gd name="T52" fmla="*/ 2147483647 w 1551"/>
              <a:gd name="T53" fmla="*/ 2147483647 h 1368"/>
              <a:gd name="T54" fmla="*/ 2147483647 w 1551"/>
              <a:gd name="T55" fmla="*/ 2147483647 h 1368"/>
              <a:gd name="T56" fmla="*/ 2147483647 w 1551"/>
              <a:gd name="T57" fmla="*/ 2147483647 h 1368"/>
              <a:gd name="T58" fmla="*/ 2147483647 w 1551"/>
              <a:gd name="T59" fmla="*/ 2147483647 h 1368"/>
              <a:gd name="T60" fmla="*/ 2147483647 w 1551"/>
              <a:gd name="T61" fmla="*/ 2147483647 h 1368"/>
              <a:gd name="T62" fmla="*/ 2147483647 w 1551"/>
              <a:gd name="T63" fmla="*/ 2147483647 h 1368"/>
              <a:gd name="T64" fmla="*/ 2147483647 w 1551"/>
              <a:gd name="T65" fmla="*/ 2147483647 h 1368"/>
              <a:gd name="T66" fmla="*/ 2147483647 w 1551"/>
              <a:gd name="T67" fmla="*/ 2147483647 h 1368"/>
              <a:gd name="T68" fmla="*/ 2147483647 w 1551"/>
              <a:gd name="T69" fmla="*/ 2147483647 h 1368"/>
              <a:gd name="T70" fmla="*/ 2147483647 w 1551"/>
              <a:gd name="T71" fmla="*/ 2147483647 h 1368"/>
              <a:gd name="T72" fmla="*/ 2147483647 w 1551"/>
              <a:gd name="T73" fmla="*/ 2147483647 h 1368"/>
              <a:gd name="T74" fmla="*/ 2147483647 w 1551"/>
              <a:gd name="T75" fmla="*/ 2147483647 h 1368"/>
              <a:gd name="T76" fmla="*/ 2147483647 w 1551"/>
              <a:gd name="T77" fmla="*/ 2147483647 h 1368"/>
              <a:gd name="T78" fmla="*/ 2147483647 w 1551"/>
              <a:gd name="T79" fmla="*/ 2147483647 h 1368"/>
              <a:gd name="T80" fmla="*/ 2147483647 w 1551"/>
              <a:gd name="T81" fmla="*/ 2147483647 h 1368"/>
              <a:gd name="T82" fmla="*/ 2147483647 w 1551"/>
              <a:gd name="T83" fmla="*/ 2147483647 h 1368"/>
              <a:gd name="T84" fmla="*/ 2147483647 w 1551"/>
              <a:gd name="T85" fmla="*/ 2147483647 h 1368"/>
              <a:gd name="T86" fmla="*/ 2147483647 w 1551"/>
              <a:gd name="T87" fmla="*/ 2147483647 h 1368"/>
              <a:gd name="T88" fmla="*/ 2147483647 w 1551"/>
              <a:gd name="T89" fmla="*/ 2147483647 h 1368"/>
              <a:gd name="T90" fmla="*/ 2147483647 w 1551"/>
              <a:gd name="T91" fmla="*/ 2147483647 h 1368"/>
              <a:gd name="T92" fmla="*/ 2147483647 w 1551"/>
              <a:gd name="T93" fmla="*/ 2147483647 h 1368"/>
              <a:gd name="T94" fmla="*/ 2147483647 w 1551"/>
              <a:gd name="T95" fmla="*/ 2147483647 h 1368"/>
              <a:gd name="T96" fmla="*/ 2147483647 w 1551"/>
              <a:gd name="T97" fmla="*/ 2147483647 h 1368"/>
              <a:gd name="T98" fmla="*/ 2147483647 w 1551"/>
              <a:gd name="T99" fmla="*/ 2147483647 h 1368"/>
              <a:gd name="T100" fmla="*/ 2147483647 w 1551"/>
              <a:gd name="T101" fmla="*/ 2147483647 h 1368"/>
              <a:gd name="T102" fmla="*/ 2147483647 w 1551"/>
              <a:gd name="T103" fmla="*/ 2147483647 h 1368"/>
              <a:gd name="T104" fmla="*/ 2147483647 w 1551"/>
              <a:gd name="T105" fmla="*/ 2147483647 h 1368"/>
              <a:gd name="T106" fmla="*/ 2147483647 w 1551"/>
              <a:gd name="T107" fmla="*/ 2147483647 h 1368"/>
              <a:gd name="T108" fmla="*/ 2147483647 w 1551"/>
              <a:gd name="T109" fmla="*/ 2147483647 h 1368"/>
              <a:gd name="T110" fmla="*/ 2147483647 w 1551"/>
              <a:gd name="T111" fmla="*/ 2147483647 h 1368"/>
              <a:gd name="T112" fmla="*/ 2147483647 w 1551"/>
              <a:gd name="T113" fmla="*/ 2147483647 h 1368"/>
              <a:gd name="T114" fmla="*/ 2147483647 w 1551"/>
              <a:gd name="T115" fmla="*/ 2147483647 h 13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51"/>
              <a:gd name="T175" fmla="*/ 0 h 1368"/>
              <a:gd name="T176" fmla="*/ 1551 w 1551"/>
              <a:gd name="T177" fmla="*/ 1368 h 13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51" h="1368">
                <a:moveTo>
                  <a:pt x="1292" y="0"/>
                </a:moveTo>
                <a:lnTo>
                  <a:pt x="1298" y="8"/>
                </a:lnTo>
                <a:lnTo>
                  <a:pt x="1303" y="14"/>
                </a:lnTo>
                <a:lnTo>
                  <a:pt x="1307" y="28"/>
                </a:lnTo>
                <a:lnTo>
                  <a:pt x="1303" y="41"/>
                </a:lnTo>
                <a:lnTo>
                  <a:pt x="1294" y="53"/>
                </a:lnTo>
                <a:lnTo>
                  <a:pt x="1287" y="67"/>
                </a:lnTo>
                <a:lnTo>
                  <a:pt x="1292" y="77"/>
                </a:lnTo>
                <a:lnTo>
                  <a:pt x="1304" y="82"/>
                </a:lnTo>
                <a:lnTo>
                  <a:pt x="1323" y="90"/>
                </a:lnTo>
                <a:lnTo>
                  <a:pt x="1334" y="89"/>
                </a:lnTo>
                <a:lnTo>
                  <a:pt x="1340" y="76"/>
                </a:lnTo>
                <a:lnTo>
                  <a:pt x="1347" y="76"/>
                </a:lnTo>
                <a:lnTo>
                  <a:pt x="1361" y="94"/>
                </a:lnTo>
                <a:lnTo>
                  <a:pt x="1372" y="106"/>
                </a:lnTo>
                <a:lnTo>
                  <a:pt x="1383" y="121"/>
                </a:lnTo>
                <a:lnTo>
                  <a:pt x="1392" y="140"/>
                </a:lnTo>
                <a:lnTo>
                  <a:pt x="1406" y="160"/>
                </a:lnTo>
                <a:lnTo>
                  <a:pt x="1416" y="163"/>
                </a:lnTo>
                <a:lnTo>
                  <a:pt x="1428" y="152"/>
                </a:lnTo>
                <a:lnTo>
                  <a:pt x="1440" y="145"/>
                </a:lnTo>
                <a:lnTo>
                  <a:pt x="1453" y="145"/>
                </a:lnTo>
                <a:lnTo>
                  <a:pt x="1462" y="133"/>
                </a:lnTo>
                <a:lnTo>
                  <a:pt x="1482" y="128"/>
                </a:lnTo>
                <a:lnTo>
                  <a:pt x="1488" y="116"/>
                </a:lnTo>
                <a:lnTo>
                  <a:pt x="1500" y="116"/>
                </a:lnTo>
                <a:lnTo>
                  <a:pt x="1513" y="129"/>
                </a:lnTo>
                <a:lnTo>
                  <a:pt x="1529" y="139"/>
                </a:lnTo>
                <a:lnTo>
                  <a:pt x="1542" y="154"/>
                </a:lnTo>
                <a:lnTo>
                  <a:pt x="1550" y="167"/>
                </a:lnTo>
                <a:lnTo>
                  <a:pt x="1541" y="191"/>
                </a:lnTo>
                <a:lnTo>
                  <a:pt x="1531" y="211"/>
                </a:lnTo>
                <a:lnTo>
                  <a:pt x="1529" y="237"/>
                </a:lnTo>
                <a:lnTo>
                  <a:pt x="1527" y="265"/>
                </a:lnTo>
                <a:lnTo>
                  <a:pt x="1538" y="283"/>
                </a:lnTo>
                <a:lnTo>
                  <a:pt x="1529" y="308"/>
                </a:lnTo>
                <a:lnTo>
                  <a:pt x="1524" y="327"/>
                </a:lnTo>
                <a:lnTo>
                  <a:pt x="1520" y="349"/>
                </a:lnTo>
                <a:lnTo>
                  <a:pt x="1518" y="376"/>
                </a:lnTo>
                <a:lnTo>
                  <a:pt x="1512" y="396"/>
                </a:lnTo>
                <a:lnTo>
                  <a:pt x="1503" y="383"/>
                </a:lnTo>
                <a:lnTo>
                  <a:pt x="1500" y="368"/>
                </a:lnTo>
                <a:lnTo>
                  <a:pt x="1486" y="375"/>
                </a:lnTo>
                <a:lnTo>
                  <a:pt x="1483" y="392"/>
                </a:lnTo>
                <a:lnTo>
                  <a:pt x="1478" y="408"/>
                </a:lnTo>
                <a:lnTo>
                  <a:pt x="1465" y="419"/>
                </a:lnTo>
                <a:lnTo>
                  <a:pt x="1462" y="434"/>
                </a:lnTo>
                <a:lnTo>
                  <a:pt x="1444" y="443"/>
                </a:lnTo>
                <a:lnTo>
                  <a:pt x="1439" y="460"/>
                </a:lnTo>
                <a:lnTo>
                  <a:pt x="1437" y="483"/>
                </a:lnTo>
                <a:lnTo>
                  <a:pt x="1444" y="499"/>
                </a:lnTo>
                <a:lnTo>
                  <a:pt x="1467" y="507"/>
                </a:lnTo>
                <a:lnTo>
                  <a:pt x="1483" y="519"/>
                </a:lnTo>
                <a:lnTo>
                  <a:pt x="1470" y="528"/>
                </a:lnTo>
                <a:lnTo>
                  <a:pt x="1473" y="545"/>
                </a:lnTo>
                <a:lnTo>
                  <a:pt x="1478" y="555"/>
                </a:lnTo>
                <a:lnTo>
                  <a:pt x="1474" y="564"/>
                </a:lnTo>
                <a:lnTo>
                  <a:pt x="1462" y="573"/>
                </a:lnTo>
                <a:lnTo>
                  <a:pt x="1452" y="587"/>
                </a:lnTo>
                <a:lnTo>
                  <a:pt x="1435" y="601"/>
                </a:lnTo>
                <a:lnTo>
                  <a:pt x="1421" y="600"/>
                </a:lnTo>
                <a:lnTo>
                  <a:pt x="1410" y="607"/>
                </a:lnTo>
                <a:lnTo>
                  <a:pt x="1409" y="621"/>
                </a:lnTo>
                <a:lnTo>
                  <a:pt x="1421" y="625"/>
                </a:lnTo>
                <a:lnTo>
                  <a:pt x="1426" y="623"/>
                </a:lnTo>
                <a:lnTo>
                  <a:pt x="1435" y="633"/>
                </a:lnTo>
                <a:lnTo>
                  <a:pt x="1438" y="641"/>
                </a:lnTo>
                <a:lnTo>
                  <a:pt x="1442" y="661"/>
                </a:lnTo>
                <a:lnTo>
                  <a:pt x="1443" y="676"/>
                </a:lnTo>
                <a:lnTo>
                  <a:pt x="1452" y="710"/>
                </a:lnTo>
                <a:lnTo>
                  <a:pt x="1455" y="727"/>
                </a:lnTo>
                <a:lnTo>
                  <a:pt x="1463" y="734"/>
                </a:lnTo>
                <a:lnTo>
                  <a:pt x="1473" y="725"/>
                </a:lnTo>
                <a:lnTo>
                  <a:pt x="1488" y="720"/>
                </a:lnTo>
                <a:lnTo>
                  <a:pt x="1503" y="710"/>
                </a:lnTo>
                <a:lnTo>
                  <a:pt x="1514" y="711"/>
                </a:lnTo>
                <a:lnTo>
                  <a:pt x="1521" y="721"/>
                </a:lnTo>
                <a:lnTo>
                  <a:pt x="1523" y="733"/>
                </a:lnTo>
                <a:lnTo>
                  <a:pt x="1534" y="759"/>
                </a:lnTo>
                <a:lnTo>
                  <a:pt x="1542" y="778"/>
                </a:lnTo>
                <a:lnTo>
                  <a:pt x="1546" y="790"/>
                </a:lnTo>
                <a:lnTo>
                  <a:pt x="1544" y="808"/>
                </a:lnTo>
                <a:lnTo>
                  <a:pt x="1534" y="819"/>
                </a:lnTo>
                <a:lnTo>
                  <a:pt x="1521" y="836"/>
                </a:lnTo>
                <a:lnTo>
                  <a:pt x="1506" y="845"/>
                </a:lnTo>
                <a:lnTo>
                  <a:pt x="1498" y="844"/>
                </a:lnTo>
                <a:lnTo>
                  <a:pt x="1487" y="847"/>
                </a:lnTo>
                <a:lnTo>
                  <a:pt x="1483" y="857"/>
                </a:lnTo>
                <a:lnTo>
                  <a:pt x="1470" y="854"/>
                </a:lnTo>
                <a:lnTo>
                  <a:pt x="1460" y="870"/>
                </a:lnTo>
                <a:lnTo>
                  <a:pt x="1452" y="882"/>
                </a:lnTo>
                <a:lnTo>
                  <a:pt x="1438" y="884"/>
                </a:lnTo>
                <a:lnTo>
                  <a:pt x="1425" y="893"/>
                </a:lnTo>
                <a:lnTo>
                  <a:pt x="1415" y="911"/>
                </a:lnTo>
                <a:lnTo>
                  <a:pt x="1408" y="914"/>
                </a:lnTo>
                <a:lnTo>
                  <a:pt x="1396" y="916"/>
                </a:lnTo>
                <a:lnTo>
                  <a:pt x="1386" y="919"/>
                </a:lnTo>
                <a:lnTo>
                  <a:pt x="1380" y="933"/>
                </a:lnTo>
                <a:lnTo>
                  <a:pt x="1374" y="949"/>
                </a:lnTo>
                <a:lnTo>
                  <a:pt x="1358" y="952"/>
                </a:lnTo>
                <a:lnTo>
                  <a:pt x="1353" y="938"/>
                </a:lnTo>
                <a:lnTo>
                  <a:pt x="1344" y="921"/>
                </a:lnTo>
                <a:lnTo>
                  <a:pt x="1334" y="909"/>
                </a:lnTo>
                <a:lnTo>
                  <a:pt x="1318" y="910"/>
                </a:lnTo>
                <a:lnTo>
                  <a:pt x="1311" y="922"/>
                </a:lnTo>
                <a:lnTo>
                  <a:pt x="1305" y="941"/>
                </a:lnTo>
                <a:lnTo>
                  <a:pt x="1311" y="954"/>
                </a:lnTo>
                <a:lnTo>
                  <a:pt x="1313" y="970"/>
                </a:lnTo>
                <a:lnTo>
                  <a:pt x="1316" y="984"/>
                </a:lnTo>
                <a:lnTo>
                  <a:pt x="1313" y="998"/>
                </a:lnTo>
                <a:lnTo>
                  <a:pt x="1300" y="996"/>
                </a:lnTo>
                <a:lnTo>
                  <a:pt x="1287" y="1000"/>
                </a:lnTo>
                <a:lnTo>
                  <a:pt x="1272" y="999"/>
                </a:lnTo>
                <a:lnTo>
                  <a:pt x="1262" y="996"/>
                </a:lnTo>
                <a:lnTo>
                  <a:pt x="1260" y="988"/>
                </a:lnTo>
                <a:lnTo>
                  <a:pt x="1259" y="983"/>
                </a:lnTo>
                <a:lnTo>
                  <a:pt x="1251" y="979"/>
                </a:lnTo>
                <a:lnTo>
                  <a:pt x="1246" y="970"/>
                </a:lnTo>
                <a:lnTo>
                  <a:pt x="1251" y="964"/>
                </a:lnTo>
                <a:lnTo>
                  <a:pt x="1256" y="960"/>
                </a:lnTo>
                <a:lnTo>
                  <a:pt x="1253" y="952"/>
                </a:lnTo>
                <a:lnTo>
                  <a:pt x="1245" y="946"/>
                </a:lnTo>
                <a:lnTo>
                  <a:pt x="1235" y="934"/>
                </a:lnTo>
                <a:lnTo>
                  <a:pt x="1231" y="923"/>
                </a:lnTo>
                <a:lnTo>
                  <a:pt x="1225" y="910"/>
                </a:lnTo>
                <a:lnTo>
                  <a:pt x="1208" y="905"/>
                </a:lnTo>
                <a:lnTo>
                  <a:pt x="1197" y="907"/>
                </a:lnTo>
                <a:lnTo>
                  <a:pt x="1186" y="913"/>
                </a:lnTo>
                <a:lnTo>
                  <a:pt x="1177" y="914"/>
                </a:lnTo>
                <a:lnTo>
                  <a:pt x="1169" y="926"/>
                </a:lnTo>
                <a:lnTo>
                  <a:pt x="1170" y="936"/>
                </a:lnTo>
                <a:lnTo>
                  <a:pt x="1173" y="948"/>
                </a:lnTo>
                <a:lnTo>
                  <a:pt x="1168" y="958"/>
                </a:lnTo>
                <a:lnTo>
                  <a:pt x="1154" y="961"/>
                </a:lnTo>
                <a:lnTo>
                  <a:pt x="1150" y="959"/>
                </a:lnTo>
                <a:lnTo>
                  <a:pt x="1138" y="956"/>
                </a:lnTo>
                <a:lnTo>
                  <a:pt x="1131" y="961"/>
                </a:lnTo>
                <a:lnTo>
                  <a:pt x="1128" y="970"/>
                </a:lnTo>
                <a:lnTo>
                  <a:pt x="1122" y="978"/>
                </a:lnTo>
                <a:lnTo>
                  <a:pt x="1115" y="973"/>
                </a:lnTo>
                <a:lnTo>
                  <a:pt x="1106" y="971"/>
                </a:lnTo>
                <a:lnTo>
                  <a:pt x="1092" y="981"/>
                </a:lnTo>
                <a:lnTo>
                  <a:pt x="1080" y="991"/>
                </a:lnTo>
                <a:lnTo>
                  <a:pt x="1061" y="996"/>
                </a:lnTo>
                <a:lnTo>
                  <a:pt x="1054" y="993"/>
                </a:lnTo>
                <a:lnTo>
                  <a:pt x="1056" y="982"/>
                </a:lnTo>
                <a:lnTo>
                  <a:pt x="1058" y="970"/>
                </a:lnTo>
                <a:lnTo>
                  <a:pt x="1049" y="953"/>
                </a:lnTo>
                <a:lnTo>
                  <a:pt x="1036" y="954"/>
                </a:lnTo>
                <a:lnTo>
                  <a:pt x="1028" y="962"/>
                </a:lnTo>
                <a:lnTo>
                  <a:pt x="1020" y="975"/>
                </a:lnTo>
                <a:lnTo>
                  <a:pt x="1011" y="996"/>
                </a:lnTo>
                <a:lnTo>
                  <a:pt x="1011" y="1004"/>
                </a:lnTo>
                <a:lnTo>
                  <a:pt x="1004" y="1012"/>
                </a:lnTo>
                <a:lnTo>
                  <a:pt x="1000" y="1024"/>
                </a:lnTo>
                <a:lnTo>
                  <a:pt x="995" y="1034"/>
                </a:lnTo>
                <a:lnTo>
                  <a:pt x="999" y="1044"/>
                </a:lnTo>
                <a:lnTo>
                  <a:pt x="1000" y="1053"/>
                </a:lnTo>
                <a:lnTo>
                  <a:pt x="1004" y="1069"/>
                </a:lnTo>
                <a:lnTo>
                  <a:pt x="1009" y="1078"/>
                </a:lnTo>
                <a:lnTo>
                  <a:pt x="1006" y="1083"/>
                </a:lnTo>
                <a:lnTo>
                  <a:pt x="1005" y="1087"/>
                </a:lnTo>
                <a:lnTo>
                  <a:pt x="1000" y="1091"/>
                </a:lnTo>
                <a:lnTo>
                  <a:pt x="990" y="1096"/>
                </a:lnTo>
                <a:lnTo>
                  <a:pt x="984" y="1100"/>
                </a:lnTo>
                <a:lnTo>
                  <a:pt x="976" y="1105"/>
                </a:lnTo>
                <a:lnTo>
                  <a:pt x="966" y="1107"/>
                </a:lnTo>
                <a:lnTo>
                  <a:pt x="956" y="1104"/>
                </a:lnTo>
                <a:lnTo>
                  <a:pt x="949" y="1109"/>
                </a:lnTo>
                <a:lnTo>
                  <a:pt x="940" y="1118"/>
                </a:lnTo>
                <a:lnTo>
                  <a:pt x="930" y="1118"/>
                </a:lnTo>
                <a:lnTo>
                  <a:pt x="920" y="1114"/>
                </a:lnTo>
                <a:lnTo>
                  <a:pt x="910" y="1120"/>
                </a:lnTo>
                <a:lnTo>
                  <a:pt x="906" y="1128"/>
                </a:lnTo>
                <a:lnTo>
                  <a:pt x="899" y="1141"/>
                </a:lnTo>
                <a:lnTo>
                  <a:pt x="893" y="1149"/>
                </a:lnTo>
                <a:lnTo>
                  <a:pt x="887" y="1158"/>
                </a:lnTo>
                <a:lnTo>
                  <a:pt x="880" y="1166"/>
                </a:lnTo>
                <a:lnTo>
                  <a:pt x="871" y="1169"/>
                </a:lnTo>
                <a:lnTo>
                  <a:pt x="863" y="1168"/>
                </a:lnTo>
                <a:lnTo>
                  <a:pt x="856" y="1175"/>
                </a:lnTo>
                <a:lnTo>
                  <a:pt x="840" y="1188"/>
                </a:lnTo>
                <a:lnTo>
                  <a:pt x="838" y="1180"/>
                </a:lnTo>
                <a:lnTo>
                  <a:pt x="830" y="1176"/>
                </a:lnTo>
                <a:lnTo>
                  <a:pt x="822" y="1181"/>
                </a:lnTo>
                <a:lnTo>
                  <a:pt x="817" y="1189"/>
                </a:lnTo>
                <a:lnTo>
                  <a:pt x="808" y="1198"/>
                </a:lnTo>
                <a:lnTo>
                  <a:pt x="797" y="1199"/>
                </a:lnTo>
                <a:lnTo>
                  <a:pt x="785" y="1198"/>
                </a:lnTo>
                <a:lnTo>
                  <a:pt x="772" y="1204"/>
                </a:lnTo>
                <a:lnTo>
                  <a:pt x="761" y="1213"/>
                </a:lnTo>
                <a:lnTo>
                  <a:pt x="753" y="1214"/>
                </a:lnTo>
                <a:lnTo>
                  <a:pt x="747" y="1225"/>
                </a:lnTo>
                <a:lnTo>
                  <a:pt x="744" y="1234"/>
                </a:lnTo>
                <a:lnTo>
                  <a:pt x="736" y="1247"/>
                </a:lnTo>
                <a:lnTo>
                  <a:pt x="727" y="1259"/>
                </a:lnTo>
                <a:lnTo>
                  <a:pt x="720" y="1274"/>
                </a:lnTo>
                <a:lnTo>
                  <a:pt x="715" y="1294"/>
                </a:lnTo>
                <a:lnTo>
                  <a:pt x="710" y="1310"/>
                </a:lnTo>
                <a:lnTo>
                  <a:pt x="704" y="1320"/>
                </a:lnTo>
                <a:lnTo>
                  <a:pt x="691" y="1335"/>
                </a:lnTo>
                <a:lnTo>
                  <a:pt x="680" y="1338"/>
                </a:lnTo>
                <a:lnTo>
                  <a:pt x="662" y="1338"/>
                </a:lnTo>
                <a:lnTo>
                  <a:pt x="651" y="1340"/>
                </a:lnTo>
                <a:lnTo>
                  <a:pt x="637" y="1335"/>
                </a:lnTo>
                <a:lnTo>
                  <a:pt x="631" y="1328"/>
                </a:lnTo>
                <a:lnTo>
                  <a:pt x="623" y="1322"/>
                </a:lnTo>
                <a:lnTo>
                  <a:pt x="611" y="1315"/>
                </a:lnTo>
                <a:lnTo>
                  <a:pt x="599" y="1307"/>
                </a:lnTo>
                <a:lnTo>
                  <a:pt x="587" y="1300"/>
                </a:lnTo>
                <a:lnTo>
                  <a:pt x="574" y="1296"/>
                </a:lnTo>
                <a:lnTo>
                  <a:pt x="562" y="1281"/>
                </a:lnTo>
                <a:lnTo>
                  <a:pt x="562" y="1269"/>
                </a:lnTo>
                <a:lnTo>
                  <a:pt x="567" y="1253"/>
                </a:lnTo>
                <a:lnTo>
                  <a:pt x="573" y="1243"/>
                </a:lnTo>
                <a:lnTo>
                  <a:pt x="577" y="1232"/>
                </a:lnTo>
                <a:lnTo>
                  <a:pt x="573" y="1212"/>
                </a:lnTo>
                <a:lnTo>
                  <a:pt x="567" y="1199"/>
                </a:lnTo>
                <a:lnTo>
                  <a:pt x="559" y="1199"/>
                </a:lnTo>
                <a:lnTo>
                  <a:pt x="547" y="1204"/>
                </a:lnTo>
                <a:lnTo>
                  <a:pt x="533" y="1212"/>
                </a:lnTo>
                <a:lnTo>
                  <a:pt x="524" y="1224"/>
                </a:lnTo>
                <a:lnTo>
                  <a:pt x="520" y="1240"/>
                </a:lnTo>
                <a:lnTo>
                  <a:pt x="514" y="1261"/>
                </a:lnTo>
                <a:lnTo>
                  <a:pt x="512" y="1274"/>
                </a:lnTo>
                <a:lnTo>
                  <a:pt x="514" y="1295"/>
                </a:lnTo>
                <a:lnTo>
                  <a:pt x="509" y="1310"/>
                </a:lnTo>
                <a:lnTo>
                  <a:pt x="503" y="1326"/>
                </a:lnTo>
                <a:lnTo>
                  <a:pt x="492" y="1341"/>
                </a:lnTo>
                <a:lnTo>
                  <a:pt x="478" y="1352"/>
                </a:lnTo>
                <a:lnTo>
                  <a:pt x="467" y="1357"/>
                </a:lnTo>
                <a:lnTo>
                  <a:pt x="452" y="1363"/>
                </a:lnTo>
                <a:lnTo>
                  <a:pt x="440" y="1363"/>
                </a:lnTo>
                <a:lnTo>
                  <a:pt x="432" y="1365"/>
                </a:lnTo>
                <a:lnTo>
                  <a:pt x="423" y="1364"/>
                </a:lnTo>
                <a:lnTo>
                  <a:pt x="414" y="1362"/>
                </a:lnTo>
                <a:lnTo>
                  <a:pt x="408" y="1367"/>
                </a:lnTo>
                <a:lnTo>
                  <a:pt x="401" y="1355"/>
                </a:lnTo>
                <a:lnTo>
                  <a:pt x="394" y="1348"/>
                </a:lnTo>
                <a:lnTo>
                  <a:pt x="383" y="1334"/>
                </a:lnTo>
                <a:lnTo>
                  <a:pt x="373" y="1326"/>
                </a:lnTo>
                <a:lnTo>
                  <a:pt x="364" y="1315"/>
                </a:lnTo>
                <a:lnTo>
                  <a:pt x="362" y="1305"/>
                </a:lnTo>
                <a:lnTo>
                  <a:pt x="370" y="1297"/>
                </a:lnTo>
                <a:lnTo>
                  <a:pt x="369" y="1289"/>
                </a:lnTo>
                <a:lnTo>
                  <a:pt x="369" y="1274"/>
                </a:lnTo>
                <a:lnTo>
                  <a:pt x="375" y="1268"/>
                </a:lnTo>
                <a:lnTo>
                  <a:pt x="383" y="1266"/>
                </a:lnTo>
                <a:lnTo>
                  <a:pt x="387" y="1256"/>
                </a:lnTo>
                <a:lnTo>
                  <a:pt x="398" y="1246"/>
                </a:lnTo>
                <a:lnTo>
                  <a:pt x="413" y="1243"/>
                </a:lnTo>
                <a:lnTo>
                  <a:pt x="417" y="1234"/>
                </a:lnTo>
                <a:lnTo>
                  <a:pt x="416" y="1217"/>
                </a:lnTo>
                <a:lnTo>
                  <a:pt x="414" y="1207"/>
                </a:lnTo>
                <a:lnTo>
                  <a:pt x="407" y="1196"/>
                </a:lnTo>
                <a:lnTo>
                  <a:pt x="393" y="1191"/>
                </a:lnTo>
                <a:lnTo>
                  <a:pt x="383" y="1189"/>
                </a:lnTo>
                <a:lnTo>
                  <a:pt x="370" y="1194"/>
                </a:lnTo>
                <a:lnTo>
                  <a:pt x="360" y="1204"/>
                </a:lnTo>
                <a:lnTo>
                  <a:pt x="350" y="1211"/>
                </a:lnTo>
                <a:lnTo>
                  <a:pt x="339" y="1218"/>
                </a:lnTo>
                <a:lnTo>
                  <a:pt x="325" y="1213"/>
                </a:lnTo>
                <a:lnTo>
                  <a:pt x="312" y="1209"/>
                </a:lnTo>
                <a:lnTo>
                  <a:pt x="298" y="1207"/>
                </a:lnTo>
                <a:lnTo>
                  <a:pt x="285" y="1205"/>
                </a:lnTo>
                <a:lnTo>
                  <a:pt x="277" y="1218"/>
                </a:lnTo>
                <a:lnTo>
                  <a:pt x="270" y="1232"/>
                </a:lnTo>
                <a:lnTo>
                  <a:pt x="266" y="1245"/>
                </a:lnTo>
                <a:lnTo>
                  <a:pt x="270" y="1248"/>
                </a:lnTo>
                <a:lnTo>
                  <a:pt x="258" y="1244"/>
                </a:lnTo>
                <a:lnTo>
                  <a:pt x="250" y="1236"/>
                </a:lnTo>
                <a:lnTo>
                  <a:pt x="240" y="1222"/>
                </a:lnTo>
                <a:lnTo>
                  <a:pt x="231" y="1215"/>
                </a:lnTo>
                <a:lnTo>
                  <a:pt x="216" y="1209"/>
                </a:lnTo>
                <a:lnTo>
                  <a:pt x="203" y="1204"/>
                </a:lnTo>
                <a:lnTo>
                  <a:pt x="187" y="1196"/>
                </a:lnTo>
                <a:lnTo>
                  <a:pt x="177" y="1178"/>
                </a:lnTo>
                <a:lnTo>
                  <a:pt x="169" y="1163"/>
                </a:lnTo>
                <a:lnTo>
                  <a:pt x="166" y="1152"/>
                </a:lnTo>
                <a:lnTo>
                  <a:pt x="156" y="1145"/>
                </a:lnTo>
                <a:lnTo>
                  <a:pt x="151" y="1135"/>
                </a:lnTo>
                <a:lnTo>
                  <a:pt x="154" y="1124"/>
                </a:lnTo>
                <a:lnTo>
                  <a:pt x="158" y="1109"/>
                </a:lnTo>
                <a:lnTo>
                  <a:pt x="167" y="1093"/>
                </a:lnTo>
                <a:lnTo>
                  <a:pt x="172" y="1072"/>
                </a:lnTo>
                <a:lnTo>
                  <a:pt x="163" y="1067"/>
                </a:lnTo>
                <a:lnTo>
                  <a:pt x="144" y="1062"/>
                </a:lnTo>
                <a:lnTo>
                  <a:pt x="131" y="1059"/>
                </a:lnTo>
                <a:lnTo>
                  <a:pt x="114" y="1063"/>
                </a:lnTo>
                <a:lnTo>
                  <a:pt x="97" y="1067"/>
                </a:lnTo>
                <a:lnTo>
                  <a:pt x="80" y="1074"/>
                </a:lnTo>
                <a:lnTo>
                  <a:pt x="61" y="1074"/>
                </a:lnTo>
                <a:lnTo>
                  <a:pt x="44" y="1064"/>
                </a:lnTo>
                <a:lnTo>
                  <a:pt x="33" y="1051"/>
                </a:lnTo>
                <a:lnTo>
                  <a:pt x="31" y="1041"/>
                </a:lnTo>
                <a:lnTo>
                  <a:pt x="19" y="1031"/>
                </a:lnTo>
                <a:lnTo>
                  <a:pt x="15" y="1017"/>
                </a:lnTo>
                <a:lnTo>
                  <a:pt x="15" y="999"/>
                </a:lnTo>
                <a:lnTo>
                  <a:pt x="16" y="990"/>
                </a:lnTo>
                <a:lnTo>
                  <a:pt x="23" y="980"/>
                </a:lnTo>
                <a:lnTo>
                  <a:pt x="24" y="973"/>
                </a:lnTo>
                <a:lnTo>
                  <a:pt x="20" y="966"/>
                </a:lnTo>
                <a:lnTo>
                  <a:pt x="16" y="958"/>
                </a:lnTo>
                <a:lnTo>
                  <a:pt x="18" y="944"/>
                </a:lnTo>
                <a:lnTo>
                  <a:pt x="10" y="929"/>
                </a:lnTo>
                <a:lnTo>
                  <a:pt x="5" y="920"/>
                </a:lnTo>
                <a:lnTo>
                  <a:pt x="0" y="901"/>
                </a:lnTo>
                <a:lnTo>
                  <a:pt x="10" y="891"/>
                </a:lnTo>
                <a:lnTo>
                  <a:pt x="25" y="896"/>
                </a:lnTo>
                <a:lnTo>
                  <a:pt x="37" y="898"/>
                </a:lnTo>
                <a:lnTo>
                  <a:pt x="51" y="904"/>
                </a:lnTo>
                <a:lnTo>
                  <a:pt x="61" y="909"/>
                </a:lnTo>
                <a:lnTo>
                  <a:pt x="72" y="915"/>
                </a:lnTo>
                <a:lnTo>
                  <a:pt x="87" y="923"/>
                </a:lnTo>
                <a:lnTo>
                  <a:pt x="105" y="924"/>
                </a:lnTo>
                <a:lnTo>
                  <a:pt x="124" y="920"/>
                </a:lnTo>
                <a:lnTo>
                  <a:pt x="141" y="918"/>
                </a:lnTo>
                <a:lnTo>
                  <a:pt x="155" y="919"/>
                </a:lnTo>
                <a:lnTo>
                  <a:pt x="176" y="919"/>
                </a:lnTo>
                <a:lnTo>
                  <a:pt x="187" y="921"/>
                </a:lnTo>
                <a:lnTo>
                  <a:pt x="201" y="922"/>
                </a:lnTo>
                <a:lnTo>
                  <a:pt x="218" y="926"/>
                </a:lnTo>
                <a:lnTo>
                  <a:pt x="234" y="928"/>
                </a:lnTo>
                <a:lnTo>
                  <a:pt x="259" y="937"/>
                </a:lnTo>
                <a:lnTo>
                  <a:pt x="273" y="944"/>
                </a:lnTo>
                <a:lnTo>
                  <a:pt x="285" y="949"/>
                </a:lnTo>
                <a:lnTo>
                  <a:pt x="288" y="955"/>
                </a:lnTo>
                <a:lnTo>
                  <a:pt x="294" y="962"/>
                </a:lnTo>
                <a:lnTo>
                  <a:pt x="312" y="967"/>
                </a:lnTo>
                <a:lnTo>
                  <a:pt x="323" y="973"/>
                </a:lnTo>
                <a:lnTo>
                  <a:pt x="336" y="973"/>
                </a:lnTo>
                <a:lnTo>
                  <a:pt x="340" y="973"/>
                </a:lnTo>
                <a:lnTo>
                  <a:pt x="361" y="988"/>
                </a:lnTo>
                <a:lnTo>
                  <a:pt x="370" y="994"/>
                </a:lnTo>
                <a:lnTo>
                  <a:pt x="388" y="1000"/>
                </a:lnTo>
                <a:lnTo>
                  <a:pt x="406" y="999"/>
                </a:lnTo>
                <a:lnTo>
                  <a:pt x="421" y="996"/>
                </a:lnTo>
                <a:lnTo>
                  <a:pt x="430" y="996"/>
                </a:lnTo>
                <a:lnTo>
                  <a:pt x="434" y="1001"/>
                </a:lnTo>
                <a:lnTo>
                  <a:pt x="437" y="1016"/>
                </a:lnTo>
                <a:lnTo>
                  <a:pt x="447" y="1017"/>
                </a:lnTo>
                <a:lnTo>
                  <a:pt x="466" y="1016"/>
                </a:lnTo>
                <a:lnTo>
                  <a:pt x="477" y="1008"/>
                </a:lnTo>
                <a:lnTo>
                  <a:pt x="491" y="998"/>
                </a:lnTo>
                <a:lnTo>
                  <a:pt x="504" y="990"/>
                </a:lnTo>
                <a:lnTo>
                  <a:pt x="522" y="980"/>
                </a:lnTo>
                <a:lnTo>
                  <a:pt x="532" y="975"/>
                </a:lnTo>
                <a:lnTo>
                  <a:pt x="550" y="969"/>
                </a:lnTo>
                <a:lnTo>
                  <a:pt x="563" y="962"/>
                </a:lnTo>
                <a:lnTo>
                  <a:pt x="575" y="959"/>
                </a:lnTo>
                <a:lnTo>
                  <a:pt x="601" y="947"/>
                </a:lnTo>
                <a:lnTo>
                  <a:pt x="616" y="949"/>
                </a:lnTo>
                <a:lnTo>
                  <a:pt x="637" y="947"/>
                </a:lnTo>
                <a:lnTo>
                  <a:pt x="662" y="947"/>
                </a:lnTo>
                <a:lnTo>
                  <a:pt x="678" y="946"/>
                </a:lnTo>
                <a:lnTo>
                  <a:pt x="695" y="943"/>
                </a:lnTo>
                <a:lnTo>
                  <a:pt x="707" y="940"/>
                </a:lnTo>
                <a:lnTo>
                  <a:pt x="717" y="942"/>
                </a:lnTo>
                <a:lnTo>
                  <a:pt x="733" y="939"/>
                </a:lnTo>
                <a:lnTo>
                  <a:pt x="743" y="934"/>
                </a:lnTo>
                <a:lnTo>
                  <a:pt x="755" y="931"/>
                </a:lnTo>
                <a:lnTo>
                  <a:pt x="766" y="929"/>
                </a:lnTo>
                <a:lnTo>
                  <a:pt x="774" y="919"/>
                </a:lnTo>
                <a:lnTo>
                  <a:pt x="781" y="916"/>
                </a:lnTo>
                <a:lnTo>
                  <a:pt x="791" y="906"/>
                </a:lnTo>
                <a:lnTo>
                  <a:pt x="801" y="899"/>
                </a:lnTo>
                <a:lnTo>
                  <a:pt x="808" y="888"/>
                </a:lnTo>
                <a:lnTo>
                  <a:pt x="815" y="880"/>
                </a:lnTo>
                <a:lnTo>
                  <a:pt x="825" y="863"/>
                </a:lnTo>
                <a:lnTo>
                  <a:pt x="834" y="860"/>
                </a:lnTo>
                <a:lnTo>
                  <a:pt x="849" y="850"/>
                </a:lnTo>
                <a:lnTo>
                  <a:pt x="856" y="850"/>
                </a:lnTo>
                <a:lnTo>
                  <a:pt x="868" y="833"/>
                </a:lnTo>
                <a:lnTo>
                  <a:pt x="866" y="828"/>
                </a:lnTo>
                <a:lnTo>
                  <a:pt x="860" y="811"/>
                </a:lnTo>
                <a:lnTo>
                  <a:pt x="852" y="800"/>
                </a:lnTo>
                <a:lnTo>
                  <a:pt x="842" y="790"/>
                </a:lnTo>
                <a:lnTo>
                  <a:pt x="836" y="775"/>
                </a:lnTo>
                <a:lnTo>
                  <a:pt x="841" y="763"/>
                </a:lnTo>
                <a:lnTo>
                  <a:pt x="848" y="754"/>
                </a:lnTo>
                <a:lnTo>
                  <a:pt x="853" y="744"/>
                </a:lnTo>
                <a:lnTo>
                  <a:pt x="862" y="734"/>
                </a:lnTo>
                <a:lnTo>
                  <a:pt x="866" y="721"/>
                </a:lnTo>
                <a:lnTo>
                  <a:pt x="874" y="715"/>
                </a:lnTo>
                <a:lnTo>
                  <a:pt x="887" y="716"/>
                </a:lnTo>
                <a:lnTo>
                  <a:pt x="892" y="724"/>
                </a:lnTo>
                <a:lnTo>
                  <a:pt x="896" y="737"/>
                </a:lnTo>
                <a:lnTo>
                  <a:pt x="901" y="742"/>
                </a:lnTo>
                <a:lnTo>
                  <a:pt x="915" y="745"/>
                </a:lnTo>
                <a:lnTo>
                  <a:pt x="929" y="746"/>
                </a:lnTo>
                <a:lnTo>
                  <a:pt x="945" y="740"/>
                </a:lnTo>
                <a:lnTo>
                  <a:pt x="954" y="745"/>
                </a:lnTo>
                <a:lnTo>
                  <a:pt x="963" y="748"/>
                </a:lnTo>
                <a:lnTo>
                  <a:pt x="982" y="735"/>
                </a:lnTo>
                <a:lnTo>
                  <a:pt x="987" y="726"/>
                </a:lnTo>
                <a:lnTo>
                  <a:pt x="992" y="717"/>
                </a:lnTo>
                <a:lnTo>
                  <a:pt x="995" y="707"/>
                </a:lnTo>
                <a:lnTo>
                  <a:pt x="1002" y="695"/>
                </a:lnTo>
                <a:lnTo>
                  <a:pt x="1014" y="684"/>
                </a:lnTo>
                <a:lnTo>
                  <a:pt x="1025" y="683"/>
                </a:lnTo>
                <a:lnTo>
                  <a:pt x="1036" y="684"/>
                </a:lnTo>
                <a:lnTo>
                  <a:pt x="1042" y="687"/>
                </a:lnTo>
                <a:lnTo>
                  <a:pt x="1055" y="686"/>
                </a:lnTo>
                <a:lnTo>
                  <a:pt x="1071" y="674"/>
                </a:lnTo>
                <a:lnTo>
                  <a:pt x="1083" y="671"/>
                </a:lnTo>
                <a:lnTo>
                  <a:pt x="1093" y="655"/>
                </a:lnTo>
                <a:lnTo>
                  <a:pt x="1095" y="651"/>
                </a:lnTo>
                <a:lnTo>
                  <a:pt x="1100" y="632"/>
                </a:lnTo>
                <a:lnTo>
                  <a:pt x="1103" y="623"/>
                </a:lnTo>
                <a:lnTo>
                  <a:pt x="1105" y="616"/>
                </a:lnTo>
                <a:lnTo>
                  <a:pt x="1110" y="610"/>
                </a:lnTo>
                <a:lnTo>
                  <a:pt x="1118" y="606"/>
                </a:lnTo>
                <a:lnTo>
                  <a:pt x="1123" y="602"/>
                </a:lnTo>
                <a:lnTo>
                  <a:pt x="1132" y="599"/>
                </a:lnTo>
                <a:lnTo>
                  <a:pt x="1140" y="600"/>
                </a:lnTo>
                <a:lnTo>
                  <a:pt x="1150" y="603"/>
                </a:lnTo>
                <a:lnTo>
                  <a:pt x="1156" y="597"/>
                </a:lnTo>
                <a:lnTo>
                  <a:pt x="1156" y="589"/>
                </a:lnTo>
                <a:lnTo>
                  <a:pt x="1160" y="579"/>
                </a:lnTo>
                <a:lnTo>
                  <a:pt x="1166" y="572"/>
                </a:lnTo>
                <a:lnTo>
                  <a:pt x="1172" y="576"/>
                </a:lnTo>
                <a:lnTo>
                  <a:pt x="1176" y="579"/>
                </a:lnTo>
                <a:lnTo>
                  <a:pt x="1188" y="573"/>
                </a:lnTo>
                <a:lnTo>
                  <a:pt x="1194" y="567"/>
                </a:lnTo>
                <a:lnTo>
                  <a:pt x="1200" y="563"/>
                </a:lnTo>
                <a:lnTo>
                  <a:pt x="1210" y="564"/>
                </a:lnTo>
                <a:lnTo>
                  <a:pt x="1218" y="566"/>
                </a:lnTo>
                <a:lnTo>
                  <a:pt x="1224" y="561"/>
                </a:lnTo>
                <a:lnTo>
                  <a:pt x="1233" y="558"/>
                </a:lnTo>
                <a:lnTo>
                  <a:pt x="1240" y="556"/>
                </a:lnTo>
                <a:lnTo>
                  <a:pt x="1248" y="556"/>
                </a:lnTo>
                <a:lnTo>
                  <a:pt x="1254" y="556"/>
                </a:lnTo>
                <a:lnTo>
                  <a:pt x="1264" y="561"/>
                </a:lnTo>
                <a:lnTo>
                  <a:pt x="1270" y="565"/>
                </a:lnTo>
                <a:lnTo>
                  <a:pt x="1278" y="567"/>
                </a:lnTo>
                <a:lnTo>
                  <a:pt x="1287" y="561"/>
                </a:lnTo>
                <a:lnTo>
                  <a:pt x="1289" y="550"/>
                </a:lnTo>
                <a:lnTo>
                  <a:pt x="1290" y="540"/>
                </a:lnTo>
                <a:lnTo>
                  <a:pt x="1283" y="527"/>
                </a:lnTo>
                <a:lnTo>
                  <a:pt x="1273" y="521"/>
                </a:lnTo>
                <a:lnTo>
                  <a:pt x="1263" y="515"/>
                </a:lnTo>
                <a:lnTo>
                  <a:pt x="1253" y="502"/>
                </a:lnTo>
                <a:lnTo>
                  <a:pt x="1243" y="492"/>
                </a:lnTo>
                <a:lnTo>
                  <a:pt x="1237" y="484"/>
                </a:lnTo>
                <a:lnTo>
                  <a:pt x="1232" y="477"/>
                </a:lnTo>
                <a:lnTo>
                  <a:pt x="1222" y="473"/>
                </a:lnTo>
                <a:lnTo>
                  <a:pt x="1217" y="468"/>
                </a:lnTo>
                <a:lnTo>
                  <a:pt x="1201" y="458"/>
                </a:lnTo>
                <a:lnTo>
                  <a:pt x="1189" y="453"/>
                </a:lnTo>
                <a:lnTo>
                  <a:pt x="1177" y="453"/>
                </a:lnTo>
                <a:lnTo>
                  <a:pt x="1163" y="451"/>
                </a:lnTo>
                <a:lnTo>
                  <a:pt x="1157" y="461"/>
                </a:lnTo>
                <a:lnTo>
                  <a:pt x="1150" y="471"/>
                </a:lnTo>
                <a:lnTo>
                  <a:pt x="1143" y="482"/>
                </a:lnTo>
                <a:lnTo>
                  <a:pt x="1126" y="481"/>
                </a:lnTo>
                <a:lnTo>
                  <a:pt x="1118" y="479"/>
                </a:lnTo>
                <a:lnTo>
                  <a:pt x="1107" y="479"/>
                </a:lnTo>
                <a:lnTo>
                  <a:pt x="1091" y="478"/>
                </a:lnTo>
                <a:lnTo>
                  <a:pt x="1084" y="479"/>
                </a:lnTo>
                <a:lnTo>
                  <a:pt x="1076" y="484"/>
                </a:lnTo>
                <a:lnTo>
                  <a:pt x="1066" y="494"/>
                </a:lnTo>
                <a:lnTo>
                  <a:pt x="1060" y="499"/>
                </a:lnTo>
                <a:lnTo>
                  <a:pt x="1047" y="486"/>
                </a:lnTo>
                <a:lnTo>
                  <a:pt x="1041" y="466"/>
                </a:lnTo>
                <a:lnTo>
                  <a:pt x="1044" y="452"/>
                </a:lnTo>
                <a:lnTo>
                  <a:pt x="1051" y="430"/>
                </a:lnTo>
                <a:lnTo>
                  <a:pt x="1056" y="417"/>
                </a:lnTo>
                <a:lnTo>
                  <a:pt x="1058" y="412"/>
                </a:lnTo>
                <a:lnTo>
                  <a:pt x="1059" y="400"/>
                </a:lnTo>
                <a:lnTo>
                  <a:pt x="1063" y="381"/>
                </a:lnTo>
                <a:lnTo>
                  <a:pt x="1067" y="368"/>
                </a:lnTo>
                <a:lnTo>
                  <a:pt x="1072" y="356"/>
                </a:lnTo>
                <a:lnTo>
                  <a:pt x="1077" y="343"/>
                </a:lnTo>
                <a:lnTo>
                  <a:pt x="1079" y="327"/>
                </a:lnTo>
                <a:lnTo>
                  <a:pt x="1080" y="319"/>
                </a:lnTo>
                <a:lnTo>
                  <a:pt x="1087" y="309"/>
                </a:lnTo>
                <a:lnTo>
                  <a:pt x="1093" y="306"/>
                </a:lnTo>
                <a:lnTo>
                  <a:pt x="1101" y="311"/>
                </a:lnTo>
                <a:lnTo>
                  <a:pt x="1104" y="316"/>
                </a:lnTo>
                <a:lnTo>
                  <a:pt x="1106" y="323"/>
                </a:lnTo>
                <a:lnTo>
                  <a:pt x="1120" y="319"/>
                </a:lnTo>
                <a:lnTo>
                  <a:pt x="1128" y="317"/>
                </a:lnTo>
                <a:lnTo>
                  <a:pt x="1135" y="316"/>
                </a:lnTo>
                <a:lnTo>
                  <a:pt x="1139" y="324"/>
                </a:lnTo>
                <a:lnTo>
                  <a:pt x="1144" y="331"/>
                </a:lnTo>
                <a:lnTo>
                  <a:pt x="1158" y="319"/>
                </a:lnTo>
                <a:lnTo>
                  <a:pt x="1169" y="315"/>
                </a:lnTo>
                <a:lnTo>
                  <a:pt x="1180" y="296"/>
                </a:lnTo>
                <a:lnTo>
                  <a:pt x="1185" y="292"/>
                </a:lnTo>
                <a:lnTo>
                  <a:pt x="1191" y="290"/>
                </a:lnTo>
                <a:lnTo>
                  <a:pt x="1196" y="291"/>
                </a:lnTo>
                <a:lnTo>
                  <a:pt x="1205" y="282"/>
                </a:lnTo>
                <a:lnTo>
                  <a:pt x="1205" y="273"/>
                </a:lnTo>
                <a:lnTo>
                  <a:pt x="1210" y="263"/>
                </a:lnTo>
                <a:lnTo>
                  <a:pt x="1209" y="259"/>
                </a:lnTo>
                <a:lnTo>
                  <a:pt x="1203" y="256"/>
                </a:lnTo>
                <a:lnTo>
                  <a:pt x="1204" y="247"/>
                </a:lnTo>
                <a:lnTo>
                  <a:pt x="1211" y="233"/>
                </a:lnTo>
                <a:lnTo>
                  <a:pt x="1213" y="221"/>
                </a:lnTo>
                <a:lnTo>
                  <a:pt x="1216" y="203"/>
                </a:lnTo>
                <a:lnTo>
                  <a:pt x="1218" y="185"/>
                </a:lnTo>
                <a:lnTo>
                  <a:pt x="1225" y="170"/>
                </a:lnTo>
                <a:lnTo>
                  <a:pt x="1232" y="157"/>
                </a:lnTo>
                <a:lnTo>
                  <a:pt x="1239" y="142"/>
                </a:lnTo>
                <a:lnTo>
                  <a:pt x="1249" y="128"/>
                </a:lnTo>
                <a:lnTo>
                  <a:pt x="1259" y="121"/>
                </a:lnTo>
                <a:lnTo>
                  <a:pt x="1265" y="109"/>
                </a:lnTo>
                <a:lnTo>
                  <a:pt x="1263" y="101"/>
                </a:lnTo>
                <a:lnTo>
                  <a:pt x="1259" y="93"/>
                </a:lnTo>
                <a:lnTo>
                  <a:pt x="1254" y="84"/>
                </a:lnTo>
                <a:lnTo>
                  <a:pt x="1254" y="75"/>
                </a:lnTo>
                <a:lnTo>
                  <a:pt x="1255" y="70"/>
                </a:lnTo>
                <a:lnTo>
                  <a:pt x="1249" y="70"/>
                </a:lnTo>
                <a:lnTo>
                  <a:pt x="1241" y="75"/>
                </a:lnTo>
                <a:lnTo>
                  <a:pt x="1234" y="76"/>
                </a:lnTo>
                <a:lnTo>
                  <a:pt x="1226" y="70"/>
                </a:lnTo>
                <a:lnTo>
                  <a:pt x="1222" y="60"/>
                </a:lnTo>
                <a:lnTo>
                  <a:pt x="1226" y="54"/>
                </a:lnTo>
                <a:lnTo>
                  <a:pt x="1233" y="46"/>
                </a:lnTo>
                <a:lnTo>
                  <a:pt x="1241" y="37"/>
                </a:lnTo>
                <a:lnTo>
                  <a:pt x="1247" y="31"/>
                </a:lnTo>
                <a:lnTo>
                  <a:pt x="1249" y="20"/>
                </a:lnTo>
                <a:lnTo>
                  <a:pt x="1249" y="11"/>
                </a:lnTo>
                <a:lnTo>
                  <a:pt x="1254" y="3"/>
                </a:lnTo>
                <a:lnTo>
                  <a:pt x="1264" y="2"/>
                </a:lnTo>
                <a:lnTo>
                  <a:pt x="1273" y="1"/>
                </a:lnTo>
                <a:lnTo>
                  <a:pt x="1281" y="0"/>
                </a:lnTo>
                <a:lnTo>
                  <a:pt x="1292" y="0"/>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09" name="Freeform 1049"/>
          <p:cNvSpPr>
            <a:spLocks/>
          </p:cNvSpPr>
          <p:nvPr/>
        </p:nvSpPr>
        <p:spPr bwMode="auto">
          <a:xfrm>
            <a:off x="2737938" y="2502344"/>
            <a:ext cx="211105" cy="460525"/>
          </a:xfrm>
          <a:custGeom>
            <a:avLst/>
            <a:gdLst>
              <a:gd name="T0" fmla="*/ 2147483647 w 240"/>
              <a:gd name="T1" fmla="*/ 2147483647 h 516"/>
              <a:gd name="T2" fmla="*/ 2147483647 w 240"/>
              <a:gd name="T3" fmla="*/ 2147483647 h 516"/>
              <a:gd name="T4" fmla="*/ 2147483647 w 240"/>
              <a:gd name="T5" fmla="*/ 2147483647 h 516"/>
              <a:gd name="T6" fmla="*/ 2147483647 w 240"/>
              <a:gd name="T7" fmla="*/ 2147483647 h 516"/>
              <a:gd name="T8" fmla="*/ 2147483647 w 240"/>
              <a:gd name="T9" fmla="*/ 2147483647 h 516"/>
              <a:gd name="T10" fmla="*/ 2147483647 w 240"/>
              <a:gd name="T11" fmla="*/ 2147483647 h 516"/>
              <a:gd name="T12" fmla="*/ 2147483647 w 240"/>
              <a:gd name="T13" fmla="*/ 2147483647 h 516"/>
              <a:gd name="T14" fmla="*/ 2147483647 w 240"/>
              <a:gd name="T15" fmla="*/ 2147483647 h 516"/>
              <a:gd name="T16" fmla="*/ 2147483647 w 240"/>
              <a:gd name="T17" fmla="*/ 2147483647 h 516"/>
              <a:gd name="T18" fmla="*/ 2147483647 w 240"/>
              <a:gd name="T19" fmla="*/ 2147483647 h 516"/>
              <a:gd name="T20" fmla="*/ 2147483647 w 240"/>
              <a:gd name="T21" fmla="*/ 2147483647 h 516"/>
              <a:gd name="T22" fmla="*/ 2147483647 w 240"/>
              <a:gd name="T23" fmla="*/ 2147483647 h 516"/>
              <a:gd name="T24" fmla="*/ 2147483647 w 240"/>
              <a:gd name="T25" fmla="*/ 2147483647 h 516"/>
              <a:gd name="T26" fmla="*/ 2147483647 w 240"/>
              <a:gd name="T27" fmla="*/ 2147483647 h 516"/>
              <a:gd name="T28" fmla="*/ 2147483647 w 240"/>
              <a:gd name="T29" fmla="*/ 2147483647 h 516"/>
              <a:gd name="T30" fmla="*/ 2147483647 w 240"/>
              <a:gd name="T31" fmla="*/ 2147483647 h 516"/>
              <a:gd name="T32" fmla="*/ 2147483647 w 240"/>
              <a:gd name="T33" fmla="*/ 2147483647 h 516"/>
              <a:gd name="T34" fmla="*/ 0 w 240"/>
              <a:gd name="T35" fmla="*/ 2147483647 h 516"/>
              <a:gd name="T36" fmla="*/ 2147483647 w 240"/>
              <a:gd name="T37" fmla="*/ 2147483647 h 516"/>
              <a:gd name="T38" fmla="*/ 2147483647 w 240"/>
              <a:gd name="T39" fmla="*/ 2147483647 h 516"/>
              <a:gd name="T40" fmla="*/ 2147483647 w 240"/>
              <a:gd name="T41" fmla="*/ 2147483647 h 516"/>
              <a:gd name="T42" fmla="*/ 2147483647 w 240"/>
              <a:gd name="T43" fmla="*/ 2147483647 h 516"/>
              <a:gd name="T44" fmla="*/ 2147483647 w 240"/>
              <a:gd name="T45" fmla="*/ 2147483647 h 516"/>
              <a:gd name="T46" fmla="*/ 2147483647 w 240"/>
              <a:gd name="T47" fmla="*/ 2147483647 h 516"/>
              <a:gd name="T48" fmla="*/ 2147483647 w 240"/>
              <a:gd name="T49" fmla="*/ 2147483647 h 516"/>
              <a:gd name="T50" fmla="*/ 2147483647 w 240"/>
              <a:gd name="T51" fmla="*/ 2147483647 h 516"/>
              <a:gd name="T52" fmla="*/ 2147483647 w 240"/>
              <a:gd name="T53" fmla="*/ 2147483647 h 516"/>
              <a:gd name="T54" fmla="*/ 2147483647 w 240"/>
              <a:gd name="T55" fmla="*/ 2147483647 h 516"/>
              <a:gd name="T56" fmla="*/ 2147483647 w 240"/>
              <a:gd name="T57" fmla="*/ 2147483647 h 516"/>
              <a:gd name="T58" fmla="*/ 2147483647 w 240"/>
              <a:gd name="T59" fmla="*/ 2147483647 h 516"/>
              <a:gd name="T60" fmla="*/ 2147483647 w 240"/>
              <a:gd name="T61" fmla="*/ 2147483647 h 516"/>
              <a:gd name="T62" fmla="*/ 2147483647 w 240"/>
              <a:gd name="T63" fmla="*/ 2147483647 h 516"/>
              <a:gd name="T64" fmla="*/ 2147483647 w 240"/>
              <a:gd name="T65" fmla="*/ 2147483647 h 516"/>
              <a:gd name="T66" fmla="*/ 2147483647 w 240"/>
              <a:gd name="T67" fmla="*/ 2147483647 h 516"/>
              <a:gd name="T68" fmla="*/ 2147483647 w 240"/>
              <a:gd name="T69" fmla="*/ 2147483647 h 516"/>
              <a:gd name="T70" fmla="*/ 2147483647 w 240"/>
              <a:gd name="T71" fmla="*/ 2147483647 h 516"/>
              <a:gd name="T72" fmla="*/ 2147483647 w 240"/>
              <a:gd name="T73" fmla="*/ 2147483647 h 516"/>
              <a:gd name="T74" fmla="*/ 2147483647 w 240"/>
              <a:gd name="T75" fmla="*/ 2147483647 h 516"/>
              <a:gd name="T76" fmla="*/ 2147483647 w 240"/>
              <a:gd name="T77" fmla="*/ 2147483647 h 516"/>
              <a:gd name="T78" fmla="*/ 2147483647 w 240"/>
              <a:gd name="T79" fmla="*/ 2147483647 h 516"/>
              <a:gd name="T80" fmla="*/ 2147483647 w 240"/>
              <a:gd name="T81" fmla="*/ 2147483647 h 516"/>
              <a:gd name="T82" fmla="*/ 2147483647 w 240"/>
              <a:gd name="T83" fmla="*/ 2147483647 h 516"/>
              <a:gd name="T84" fmla="*/ 2147483647 w 240"/>
              <a:gd name="T85" fmla="*/ 2147483647 h 516"/>
              <a:gd name="T86" fmla="*/ 2147483647 w 240"/>
              <a:gd name="T87" fmla="*/ 2147483647 h 516"/>
              <a:gd name="T88" fmla="*/ 2147483647 w 240"/>
              <a:gd name="T89" fmla="*/ 2147483647 h 516"/>
              <a:gd name="T90" fmla="*/ 2147483647 w 240"/>
              <a:gd name="T91" fmla="*/ 2147483647 h 516"/>
              <a:gd name="T92" fmla="*/ 2147483647 w 240"/>
              <a:gd name="T93" fmla="*/ 2147483647 h 516"/>
              <a:gd name="T94" fmla="*/ 2147483647 w 240"/>
              <a:gd name="T95" fmla="*/ 2147483647 h 516"/>
              <a:gd name="T96" fmla="*/ 2147483647 w 240"/>
              <a:gd name="T97" fmla="*/ 2147483647 h 516"/>
              <a:gd name="T98" fmla="*/ 2147483647 w 240"/>
              <a:gd name="T99" fmla="*/ 2147483647 h 516"/>
              <a:gd name="T100" fmla="*/ 2147483647 w 240"/>
              <a:gd name="T101" fmla="*/ 2147483647 h 516"/>
              <a:gd name="T102" fmla="*/ 2147483647 w 240"/>
              <a:gd name="T103" fmla="*/ 2147483647 h 516"/>
              <a:gd name="T104" fmla="*/ 2147483647 w 240"/>
              <a:gd name="T105" fmla="*/ 2147483647 h 516"/>
              <a:gd name="T106" fmla="*/ 2147483647 w 240"/>
              <a:gd name="T107" fmla="*/ 2147483647 h 516"/>
              <a:gd name="T108" fmla="*/ 2147483647 w 240"/>
              <a:gd name="T109" fmla="*/ 2147483647 h 516"/>
              <a:gd name="T110" fmla="*/ 2147483647 w 240"/>
              <a:gd name="T111" fmla="*/ 2147483647 h 516"/>
              <a:gd name="T112" fmla="*/ 2147483647 w 240"/>
              <a:gd name="T113" fmla="*/ 2147483647 h 516"/>
              <a:gd name="T114" fmla="*/ 2147483647 w 240"/>
              <a:gd name="T115" fmla="*/ 2147483647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
              <a:gd name="T175" fmla="*/ 0 h 516"/>
              <a:gd name="T176" fmla="*/ 240 w 240"/>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 h="516">
                <a:moveTo>
                  <a:pt x="211" y="0"/>
                </a:moveTo>
                <a:lnTo>
                  <a:pt x="208" y="5"/>
                </a:lnTo>
                <a:lnTo>
                  <a:pt x="207" y="9"/>
                </a:lnTo>
                <a:lnTo>
                  <a:pt x="202" y="13"/>
                </a:lnTo>
                <a:lnTo>
                  <a:pt x="192" y="18"/>
                </a:lnTo>
                <a:lnTo>
                  <a:pt x="186" y="22"/>
                </a:lnTo>
                <a:lnTo>
                  <a:pt x="178" y="27"/>
                </a:lnTo>
                <a:lnTo>
                  <a:pt x="168" y="29"/>
                </a:lnTo>
                <a:lnTo>
                  <a:pt x="158" y="26"/>
                </a:lnTo>
                <a:lnTo>
                  <a:pt x="151" y="31"/>
                </a:lnTo>
                <a:lnTo>
                  <a:pt x="142" y="40"/>
                </a:lnTo>
                <a:lnTo>
                  <a:pt x="132" y="40"/>
                </a:lnTo>
                <a:lnTo>
                  <a:pt x="122" y="36"/>
                </a:lnTo>
                <a:lnTo>
                  <a:pt x="112" y="42"/>
                </a:lnTo>
                <a:lnTo>
                  <a:pt x="108" y="50"/>
                </a:lnTo>
                <a:lnTo>
                  <a:pt x="101" y="63"/>
                </a:lnTo>
                <a:lnTo>
                  <a:pt x="95" y="71"/>
                </a:lnTo>
                <a:lnTo>
                  <a:pt x="89" y="80"/>
                </a:lnTo>
                <a:lnTo>
                  <a:pt x="82" y="88"/>
                </a:lnTo>
                <a:lnTo>
                  <a:pt x="73" y="91"/>
                </a:lnTo>
                <a:lnTo>
                  <a:pt x="65" y="90"/>
                </a:lnTo>
                <a:lnTo>
                  <a:pt x="58" y="97"/>
                </a:lnTo>
                <a:lnTo>
                  <a:pt x="42" y="110"/>
                </a:lnTo>
                <a:lnTo>
                  <a:pt x="44" y="116"/>
                </a:lnTo>
                <a:lnTo>
                  <a:pt x="43" y="124"/>
                </a:lnTo>
                <a:lnTo>
                  <a:pt x="42" y="132"/>
                </a:lnTo>
                <a:lnTo>
                  <a:pt x="39" y="143"/>
                </a:lnTo>
                <a:lnTo>
                  <a:pt x="38" y="151"/>
                </a:lnTo>
                <a:lnTo>
                  <a:pt x="34" y="162"/>
                </a:lnTo>
                <a:lnTo>
                  <a:pt x="27" y="169"/>
                </a:lnTo>
                <a:lnTo>
                  <a:pt x="22" y="181"/>
                </a:lnTo>
                <a:lnTo>
                  <a:pt x="24" y="192"/>
                </a:lnTo>
                <a:lnTo>
                  <a:pt x="24" y="202"/>
                </a:lnTo>
                <a:lnTo>
                  <a:pt x="9" y="207"/>
                </a:lnTo>
                <a:lnTo>
                  <a:pt x="1" y="214"/>
                </a:lnTo>
                <a:lnTo>
                  <a:pt x="0" y="223"/>
                </a:lnTo>
                <a:lnTo>
                  <a:pt x="8" y="233"/>
                </a:lnTo>
                <a:lnTo>
                  <a:pt x="14" y="241"/>
                </a:lnTo>
                <a:lnTo>
                  <a:pt x="19" y="255"/>
                </a:lnTo>
                <a:lnTo>
                  <a:pt x="24" y="266"/>
                </a:lnTo>
                <a:lnTo>
                  <a:pt x="22" y="281"/>
                </a:lnTo>
                <a:lnTo>
                  <a:pt x="18" y="291"/>
                </a:lnTo>
                <a:lnTo>
                  <a:pt x="15" y="306"/>
                </a:lnTo>
                <a:lnTo>
                  <a:pt x="8" y="317"/>
                </a:lnTo>
                <a:lnTo>
                  <a:pt x="4" y="319"/>
                </a:lnTo>
                <a:lnTo>
                  <a:pt x="6" y="334"/>
                </a:lnTo>
                <a:lnTo>
                  <a:pt x="11" y="347"/>
                </a:lnTo>
                <a:lnTo>
                  <a:pt x="10" y="363"/>
                </a:lnTo>
                <a:lnTo>
                  <a:pt x="14" y="375"/>
                </a:lnTo>
                <a:lnTo>
                  <a:pt x="14" y="390"/>
                </a:lnTo>
                <a:lnTo>
                  <a:pt x="17" y="405"/>
                </a:lnTo>
                <a:lnTo>
                  <a:pt x="14" y="418"/>
                </a:lnTo>
                <a:lnTo>
                  <a:pt x="13" y="432"/>
                </a:lnTo>
                <a:lnTo>
                  <a:pt x="10" y="452"/>
                </a:lnTo>
                <a:lnTo>
                  <a:pt x="9" y="467"/>
                </a:lnTo>
                <a:lnTo>
                  <a:pt x="6" y="483"/>
                </a:lnTo>
                <a:lnTo>
                  <a:pt x="3" y="499"/>
                </a:lnTo>
                <a:lnTo>
                  <a:pt x="4" y="515"/>
                </a:lnTo>
                <a:lnTo>
                  <a:pt x="15" y="509"/>
                </a:lnTo>
                <a:lnTo>
                  <a:pt x="29" y="502"/>
                </a:lnTo>
                <a:lnTo>
                  <a:pt x="50" y="499"/>
                </a:lnTo>
                <a:lnTo>
                  <a:pt x="67" y="496"/>
                </a:lnTo>
                <a:lnTo>
                  <a:pt x="82" y="489"/>
                </a:lnTo>
                <a:lnTo>
                  <a:pt x="97" y="486"/>
                </a:lnTo>
                <a:lnTo>
                  <a:pt x="106" y="480"/>
                </a:lnTo>
                <a:lnTo>
                  <a:pt x="122" y="471"/>
                </a:lnTo>
                <a:lnTo>
                  <a:pt x="132" y="467"/>
                </a:lnTo>
                <a:lnTo>
                  <a:pt x="148" y="460"/>
                </a:lnTo>
                <a:lnTo>
                  <a:pt x="161" y="457"/>
                </a:lnTo>
                <a:lnTo>
                  <a:pt x="174" y="443"/>
                </a:lnTo>
                <a:lnTo>
                  <a:pt x="181" y="435"/>
                </a:lnTo>
                <a:lnTo>
                  <a:pt x="192" y="425"/>
                </a:lnTo>
                <a:lnTo>
                  <a:pt x="202" y="420"/>
                </a:lnTo>
                <a:lnTo>
                  <a:pt x="207" y="413"/>
                </a:lnTo>
                <a:lnTo>
                  <a:pt x="212" y="404"/>
                </a:lnTo>
                <a:lnTo>
                  <a:pt x="210" y="392"/>
                </a:lnTo>
                <a:lnTo>
                  <a:pt x="211" y="386"/>
                </a:lnTo>
                <a:lnTo>
                  <a:pt x="217" y="373"/>
                </a:lnTo>
                <a:lnTo>
                  <a:pt x="210" y="363"/>
                </a:lnTo>
                <a:lnTo>
                  <a:pt x="207" y="353"/>
                </a:lnTo>
                <a:lnTo>
                  <a:pt x="204" y="339"/>
                </a:lnTo>
                <a:lnTo>
                  <a:pt x="196" y="327"/>
                </a:lnTo>
                <a:lnTo>
                  <a:pt x="199" y="319"/>
                </a:lnTo>
                <a:lnTo>
                  <a:pt x="201" y="308"/>
                </a:lnTo>
                <a:lnTo>
                  <a:pt x="211" y="298"/>
                </a:lnTo>
                <a:lnTo>
                  <a:pt x="217" y="284"/>
                </a:lnTo>
                <a:lnTo>
                  <a:pt x="222" y="274"/>
                </a:lnTo>
                <a:lnTo>
                  <a:pt x="225" y="261"/>
                </a:lnTo>
                <a:lnTo>
                  <a:pt x="223" y="245"/>
                </a:lnTo>
                <a:lnTo>
                  <a:pt x="219" y="232"/>
                </a:lnTo>
                <a:lnTo>
                  <a:pt x="212" y="227"/>
                </a:lnTo>
                <a:lnTo>
                  <a:pt x="202" y="217"/>
                </a:lnTo>
                <a:lnTo>
                  <a:pt x="194" y="206"/>
                </a:lnTo>
                <a:lnTo>
                  <a:pt x="191" y="192"/>
                </a:lnTo>
                <a:lnTo>
                  <a:pt x="196" y="177"/>
                </a:lnTo>
                <a:lnTo>
                  <a:pt x="202" y="167"/>
                </a:lnTo>
                <a:lnTo>
                  <a:pt x="207" y="156"/>
                </a:lnTo>
                <a:lnTo>
                  <a:pt x="209" y="144"/>
                </a:lnTo>
                <a:lnTo>
                  <a:pt x="217" y="136"/>
                </a:lnTo>
                <a:lnTo>
                  <a:pt x="229" y="137"/>
                </a:lnTo>
                <a:lnTo>
                  <a:pt x="236" y="136"/>
                </a:lnTo>
                <a:lnTo>
                  <a:pt x="239" y="130"/>
                </a:lnTo>
                <a:lnTo>
                  <a:pt x="238" y="118"/>
                </a:lnTo>
                <a:lnTo>
                  <a:pt x="238" y="110"/>
                </a:lnTo>
                <a:lnTo>
                  <a:pt x="235" y="98"/>
                </a:lnTo>
                <a:lnTo>
                  <a:pt x="236" y="87"/>
                </a:lnTo>
                <a:lnTo>
                  <a:pt x="234" y="75"/>
                </a:lnTo>
                <a:lnTo>
                  <a:pt x="227" y="72"/>
                </a:lnTo>
                <a:lnTo>
                  <a:pt x="214" y="70"/>
                </a:lnTo>
                <a:lnTo>
                  <a:pt x="209" y="62"/>
                </a:lnTo>
                <a:lnTo>
                  <a:pt x="212" y="52"/>
                </a:lnTo>
                <a:lnTo>
                  <a:pt x="222" y="44"/>
                </a:lnTo>
                <a:lnTo>
                  <a:pt x="235" y="42"/>
                </a:lnTo>
                <a:lnTo>
                  <a:pt x="232" y="28"/>
                </a:lnTo>
                <a:lnTo>
                  <a:pt x="227" y="16"/>
                </a:lnTo>
                <a:lnTo>
                  <a:pt x="221" y="9"/>
                </a:lnTo>
                <a:lnTo>
                  <a:pt x="211" y="0"/>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10" name="Freeform 1050"/>
          <p:cNvSpPr>
            <a:spLocks/>
          </p:cNvSpPr>
          <p:nvPr/>
        </p:nvSpPr>
        <p:spPr bwMode="auto">
          <a:xfrm>
            <a:off x="2644904" y="4024373"/>
            <a:ext cx="162106" cy="136316"/>
          </a:xfrm>
          <a:custGeom>
            <a:avLst/>
            <a:gdLst>
              <a:gd name="T0" fmla="*/ 2147483647 w 184"/>
              <a:gd name="T1" fmla="*/ 2147483647 h 154"/>
              <a:gd name="T2" fmla="*/ 2147483647 w 184"/>
              <a:gd name="T3" fmla="*/ 2147483647 h 154"/>
              <a:gd name="T4" fmla="*/ 2147483647 w 184"/>
              <a:gd name="T5" fmla="*/ 2147483647 h 154"/>
              <a:gd name="T6" fmla="*/ 2147483647 w 184"/>
              <a:gd name="T7" fmla="*/ 2147483647 h 154"/>
              <a:gd name="T8" fmla="*/ 2147483647 w 184"/>
              <a:gd name="T9" fmla="*/ 2147483647 h 154"/>
              <a:gd name="T10" fmla="*/ 2147483647 w 184"/>
              <a:gd name="T11" fmla="*/ 2147483647 h 154"/>
              <a:gd name="T12" fmla="*/ 2147483647 w 184"/>
              <a:gd name="T13" fmla="*/ 2147483647 h 154"/>
              <a:gd name="T14" fmla="*/ 2147483647 w 184"/>
              <a:gd name="T15" fmla="*/ 2147483647 h 154"/>
              <a:gd name="T16" fmla="*/ 2147483647 w 184"/>
              <a:gd name="T17" fmla="*/ 2147483647 h 154"/>
              <a:gd name="T18" fmla="*/ 2147483647 w 184"/>
              <a:gd name="T19" fmla="*/ 2147483647 h 154"/>
              <a:gd name="T20" fmla="*/ 2147483647 w 184"/>
              <a:gd name="T21" fmla="*/ 2147483647 h 154"/>
              <a:gd name="T22" fmla="*/ 2147483647 w 184"/>
              <a:gd name="T23" fmla="*/ 2147483647 h 154"/>
              <a:gd name="T24" fmla="*/ 2147483647 w 184"/>
              <a:gd name="T25" fmla="*/ 2147483647 h 154"/>
              <a:gd name="T26" fmla="*/ 2147483647 w 184"/>
              <a:gd name="T27" fmla="*/ 2147483647 h 154"/>
              <a:gd name="T28" fmla="*/ 2147483647 w 184"/>
              <a:gd name="T29" fmla="*/ 2147483647 h 154"/>
              <a:gd name="T30" fmla="*/ 2147483647 w 184"/>
              <a:gd name="T31" fmla="*/ 2147483647 h 154"/>
              <a:gd name="T32" fmla="*/ 2147483647 w 184"/>
              <a:gd name="T33" fmla="*/ 2147483647 h 154"/>
              <a:gd name="T34" fmla="*/ 2147483647 w 184"/>
              <a:gd name="T35" fmla="*/ 2147483647 h 154"/>
              <a:gd name="T36" fmla="*/ 2147483647 w 184"/>
              <a:gd name="T37" fmla="*/ 2147483647 h 154"/>
              <a:gd name="T38" fmla="*/ 2147483647 w 184"/>
              <a:gd name="T39" fmla="*/ 2147483647 h 154"/>
              <a:gd name="T40" fmla="*/ 2147483647 w 184"/>
              <a:gd name="T41" fmla="*/ 2147483647 h 154"/>
              <a:gd name="T42" fmla="*/ 2147483647 w 184"/>
              <a:gd name="T43" fmla="*/ 2147483647 h 154"/>
              <a:gd name="T44" fmla="*/ 2147483647 w 184"/>
              <a:gd name="T45" fmla="*/ 2147483647 h 154"/>
              <a:gd name="T46" fmla="*/ 2147483647 w 184"/>
              <a:gd name="T47" fmla="*/ 2147483647 h 154"/>
              <a:gd name="T48" fmla="*/ 2147483647 w 184"/>
              <a:gd name="T49" fmla="*/ 2147483647 h 154"/>
              <a:gd name="T50" fmla="*/ 2147483647 w 184"/>
              <a:gd name="T51" fmla="*/ 2147483647 h 154"/>
              <a:gd name="T52" fmla="*/ 2147483647 w 184"/>
              <a:gd name="T53" fmla="*/ 2147483647 h 154"/>
              <a:gd name="T54" fmla="*/ 2147483647 w 184"/>
              <a:gd name="T55" fmla="*/ 2147483647 h 154"/>
              <a:gd name="T56" fmla="*/ 2147483647 w 184"/>
              <a:gd name="T57" fmla="*/ 2147483647 h 154"/>
              <a:gd name="T58" fmla="*/ 2147483647 w 184"/>
              <a:gd name="T59" fmla="*/ 2147483647 h 154"/>
              <a:gd name="T60" fmla="*/ 2147483647 w 184"/>
              <a:gd name="T61" fmla="*/ 2147483647 h 154"/>
              <a:gd name="T62" fmla="*/ 2147483647 w 184"/>
              <a:gd name="T63" fmla="*/ 2147483647 h 154"/>
              <a:gd name="T64" fmla="*/ 2147483647 w 184"/>
              <a:gd name="T65" fmla="*/ 2147483647 h 154"/>
              <a:gd name="T66" fmla="*/ 2147483647 w 184"/>
              <a:gd name="T67" fmla="*/ 2147483647 h 154"/>
              <a:gd name="T68" fmla="*/ 2147483647 w 184"/>
              <a:gd name="T69" fmla="*/ 2147483647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4"/>
              <a:gd name="T107" fmla="*/ 184 w 184"/>
              <a:gd name="T108" fmla="*/ 154 h 1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4">
                <a:moveTo>
                  <a:pt x="133" y="108"/>
                </a:moveTo>
                <a:lnTo>
                  <a:pt x="137" y="102"/>
                </a:lnTo>
                <a:lnTo>
                  <a:pt x="141" y="91"/>
                </a:lnTo>
                <a:lnTo>
                  <a:pt x="149" y="79"/>
                </a:lnTo>
                <a:lnTo>
                  <a:pt x="153" y="70"/>
                </a:lnTo>
                <a:lnTo>
                  <a:pt x="160" y="61"/>
                </a:lnTo>
                <a:lnTo>
                  <a:pt x="163" y="53"/>
                </a:lnTo>
                <a:lnTo>
                  <a:pt x="166" y="45"/>
                </a:lnTo>
                <a:lnTo>
                  <a:pt x="173" y="40"/>
                </a:lnTo>
                <a:lnTo>
                  <a:pt x="180" y="35"/>
                </a:lnTo>
                <a:lnTo>
                  <a:pt x="182" y="28"/>
                </a:lnTo>
                <a:lnTo>
                  <a:pt x="183" y="21"/>
                </a:lnTo>
                <a:lnTo>
                  <a:pt x="181" y="12"/>
                </a:lnTo>
                <a:lnTo>
                  <a:pt x="173" y="9"/>
                </a:lnTo>
                <a:lnTo>
                  <a:pt x="166" y="4"/>
                </a:lnTo>
                <a:lnTo>
                  <a:pt x="159" y="2"/>
                </a:lnTo>
                <a:lnTo>
                  <a:pt x="151" y="0"/>
                </a:lnTo>
                <a:lnTo>
                  <a:pt x="142" y="4"/>
                </a:lnTo>
                <a:lnTo>
                  <a:pt x="135" y="9"/>
                </a:lnTo>
                <a:lnTo>
                  <a:pt x="124" y="13"/>
                </a:lnTo>
                <a:lnTo>
                  <a:pt x="114" y="14"/>
                </a:lnTo>
                <a:lnTo>
                  <a:pt x="106" y="14"/>
                </a:lnTo>
                <a:lnTo>
                  <a:pt x="98" y="12"/>
                </a:lnTo>
                <a:lnTo>
                  <a:pt x="91" y="9"/>
                </a:lnTo>
                <a:lnTo>
                  <a:pt x="83" y="12"/>
                </a:lnTo>
                <a:lnTo>
                  <a:pt x="75" y="22"/>
                </a:lnTo>
                <a:lnTo>
                  <a:pt x="70" y="23"/>
                </a:lnTo>
                <a:lnTo>
                  <a:pt x="64" y="22"/>
                </a:lnTo>
                <a:lnTo>
                  <a:pt x="57" y="25"/>
                </a:lnTo>
                <a:lnTo>
                  <a:pt x="51" y="30"/>
                </a:lnTo>
                <a:lnTo>
                  <a:pt x="50" y="35"/>
                </a:lnTo>
                <a:lnTo>
                  <a:pt x="45" y="42"/>
                </a:lnTo>
                <a:lnTo>
                  <a:pt x="37" y="48"/>
                </a:lnTo>
                <a:lnTo>
                  <a:pt x="27" y="55"/>
                </a:lnTo>
                <a:lnTo>
                  <a:pt x="18" y="59"/>
                </a:lnTo>
                <a:lnTo>
                  <a:pt x="12" y="63"/>
                </a:lnTo>
                <a:lnTo>
                  <a:pt x="8" y="70"/>
                </a:lnTo>
                <a:lnTo>
                  <a:pt x="5" y="75"/>
                </a:lnTo>
                <a:lnTo>
                  <a:pt x="0" y="80"/>
                </a:lnTo>
                <a:lnTo>
                  <a:pt x="1" y="89"/>
                </a:lnTo>
                <a:lnTo>
                  <a:pt x="6" y="91"/>
                </a:lnTo>
                <a:lnTo>
                  <a:pt x="8" y="96"/>
                </a:lnTo>
                <a:lnTo>
                  <a:pt x="9" y="102"/>
                </a:lnTo>
                <a:lnTo>
                  <a:pt x="8" y="107"/>
                </a:lnTo>
                <a:lnTo>
                  <a:pt x="6" y="113"/>
                </a:lnTo>
                <a:lnTo>
                  <a:pt x="4" y="121"/>
                </a:lnTo>
                <a:lnTo>
                  <a:pt x="8" y="124"/>
                </a:lnTo>
                <a:lnTo>
                  <a:pt x="9" y="130"/>
                </a:lnTo>
                <a:lnTo>
                  <a:pt x="15" y="134"/>
                </a:lnTo>
                <a:lnTo>
                  <a:pt x="21" y="138"/>
                </a:lnTo>
                <a:lnTo>
                  <a:pt x="29" y="137"/>
                </a:lnTo>
                <a:lnTo>
                  <a:pt x="34" y="138"/>
                </a:lnTo>
                <a:lnTo>
                  <a:pt x="38" y="140"/>
                </a:lnTo>
                <a:lnTo>
                  <a:pt x="43" y="140"/>
                </a:lnTo>
                <a:lnTo>
                  <a:pt x="50" y="143"/>
                </a:lnTo>
                <a:lnTo>
                  <a:pt x="55" y="147"/>
                </a:lnTo>
                <a:lnTo>
                  <a:pt x="61" y="151"/>
                </a:lnTo>
                <a:lnTo>
                  <a:pt x="67" y="151"/>
                </a:lnTo>
                <a:lnTo>
                  <a:pt x="73" y="151"/>
                </a:lnTo>
                <a:lnTo>
                  <a:pt x="82" y="153"/>
                </a:lnTo>
                <a:lnTo>
                  <a:pt x="87" y="152"/>
                </a:lnTo>
                <a:lnTo>
                  <a:pt x="91" y="150"/>
                </a:lnTo>
                <a:lnTo>
                  <a:pt x="94" y="144"/>
                </a:lnTo>
                <a:lnTo>
                  <a:pt x="96" y="140"/>
                </a:lnTo>
                <a:lnTo>
                  <a:pt x="100" y="137"/>
                </a:lnTo>
                <a:lnTo>
                  <a:pt x="106" y="135"/>
                </a:lnTo>
                <a:lnTo>
                  <a:pt x="111" y="133"/>
                </a:lnTo>
                <a:lnTo>
                  <a:pt x="119" y="127"/>
                </a:lnTo>
                <a:lnTo>
                  <a:pt x="122" y="123"/>
                </a:lnTo>
                <a:lnTo>
                  <a:pt x="127" y="117"/>
                </a:lnTo>
                <a:lnTo>
                  <a:pt x="133" y="108"/>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11" name="Freeform 1051"/>
          <p:cNvSpPr>
            <a:spLocks/>
          </p:cNvSpPr>
          <p:nvPr/>
        </p:nvSpPr>
        <p:spPr bwMode="auto">
          <a:xfrm>
            <a:off x="2475564" y="2589684"/>
            <a:ext cx="307610" cy="588701"/>
          </a:xfrm>
          <a:custGeom>
            <a:avLst/>
            <a:gdLst>
              <a:gd name="T0" fmla="*/ 2147483647 w 347"/>
              <a:gd name="T1" fmla="*/ 2147483647 h 662"/>
              <a:gd name="T2" fmla="*/ 2147483647 w 347"/>
              <a:gd name="T3" fmla="*/ 2147483647 h 662"/>
              <a:gd name="T4" fmla="*/ 2147483647 w 347"/>
              <a:gd name="T5" fmla="*/ 2147483647 h 662"/>
              <a:gd name="T6" fmla="*/ 2147483647 w 347"/>
              <a:gd name="T7" fmla="*/ 2147483647 h 662"/>
              <a:gd name="T8" fmla="*/ 2147483647 w 347"/>
              <a:gd name="T9" fmla="*/ 2147483647 h 662"/>
              <a:gd name="T10" fmla="*/ 2147483647 w 347"/>
              <a:gd name="T11" fmla="*/ 2147483647 h 662"/>
              <a:gd name="T12" fmla="*/ 2147483647 w 347"/>
              <a:gd name="T13" fmla="*/ 2147483647 h 662"/>
              <a:gd name="T14" fmla="*/ 2147483647 w 347"/>
              <a:gd name="T15" fmla="*/ 2147483647 h 662"/>
              <a:gd name="T16" fmla="*/ 2147483647 w 347"/>
              <a:gd name="T17" fmla="*/ 2147483647 h 662"/>
              <a:gd name="T18" fmla="*/ 2147483647 w 347"/>
              <a:gd name="T19" fmla="*/ 2147483647 h 662"/>
              <a:gd name="T20" fmla="*/ 2147483647 w 347"/>
              <a:gd name="T21" fmla="*/ 2147483647 h 662"/>
              <a:gd name="T22" fmla="*/ 2147483647 w 347"/>
              <a:gd name="T23" fmla="*/ 2147483647 h 662"/>
              <a:gd name="T24" fmla="*/ 2147483647 w 347"/>
              <a:gd name="T25" fmla="*/ 2147483647 h 662"/>
              <a:gd name="T26" fmla="*/ 2147483647 w 347"/>
              <a:gd name="T27" fmla="*/ 2147483647 h 662"/>
              <a:gd name="T28" fmla="*/ 2147483647 w 347"/>
              <a:gd name="T29" fmla="*/ 2147483647 h 662"/>
              <a:gd name="T30" fmla="*/ 2147483647 w 347"/>
              <a:gd name="T31" fmla="*/ 2147483647 h 662"/>
              <a:gd name="T32" fmla="*/ 2147483647 w 347"/>
              <a:gd name="T33" fmla="*/ 2147483647 h 662"/>
              <a:gd name="T34" fmla="*/ 2147483647 w 347"/>
              <a:gd name="T35" fmla="*/ 2147483647 h 662"/>
              <a:gd name="T36" fmla="*/ 2147483647 w 347"/>
              <a:gd name="T37" fmla="*/ 2147483647 h 662"/>
              <a:gd name="T38" fmla="*/ 2147483647 w 347"/>
              <a:gd name="T39" fmla="*/ 2147483647 h 662"/>
              <a:gd name="T40" fmla="*/ 2147483647 w 347"/>
              <a:gd name="T41" fmla="*/ 2147483647 h 662"/>
              <a:gd name="T42" fmla="*/ 2147483647 w 347"/>
              <a:gd name="T43" fmla="*/ 2147483647 h 662"/>
              <a:gd name="T44" fmla="*/ 2147483647 w 347"/>
              <a:gd name="T45" fmla="*/ 2147483647 h 662"/>
              <a:gd name="T46" fmla="*/ 2147483647 w 347"/>
              <a:gd name="T47" fmla="*/ 2147483647 h 662"/>
              <a:gd name="T48" fmla="*/ 2147483647 w 347"/>
              <a:gd name="T49" fmla="*/ 2147483647 h 662"/>
              <a:gd name="T50" fmla="*/ 2147483647 w 347"/>
              <a:gd name="T51" fmla="*/ 2147483647 h 662"/>
              <a:gd name="T52" fmla="*/ 2147483647 w 347"/>
              <a:gd name="T53" fmla="*/ 2147483647 h 662"/>
              <a:gd name="T54" fmla="*/ 2147483647 w 347"/>
              <a:gd name="T55" fmla="*/ 2147483647 h 662"/>
              <a:gd name="T56" fmla="*/ 2147483647 w 347"/>
              <a:gd name="T57" fmla="*/ 2147483647 h 662"/>
              <a:gd name="T58" fmla="*/ 2147483647 w 347"/>
              <a:gd name="T59" fmla="*/ 2147483647 h 662"/>
              <a:gd name="T60" fmla="*/ 2147483647 w 347"/>
              <a:gd name="T61" fmla="*/ 2147483647 h 662"/>
              <a:gd name="T62" fmla="*/ 2147483647 w 347"/>
              <a:gd name="T63" fmla="*/ 2147483647 h 662"/>
              <a:gd name="T64" fmla="*/ 2147483647 w 347"/>
              <a:gd name="T65" fmla="*/ 2147483647 h 662"/>
              <a:gd name="T66" fmla="*/ 2147483647 w 347"/>
              <a:gd name="T67" fmla="*/ 2147483647 h 662"/>
              <a:gd name="T68" fmla="*/ 2147483647 w 347"/>
              <a:gd name="T69" fmla="*/ 2147483647 h 662"/>
              <a:gd name="T70" fmla="*/ 2147483647 w 347"/>
              <a:gd name="T71" fmla="*/ 2147483647 h 662"/>
              <a:gd name="T72" fmla="*/ 2147483647 w 347"/>
              <a:gd name="T73" fmla="*/ 2147483647 h 662"/>
              <a:gd name="T74" fmla="*/ 2147483647 w 347"/>
              <a:gd name="T75" fmla="*/ 2147483647 h 662"/>
              <a:gd name="T76" fmla="*/ 2147483647 w 347"/>
              <a:gd name="T77" fmla="*/ 2147483647 h 662"/>
              <a:gd name="T78" fmla="*/ 2147483647 w 347"/>
              <a:gd name="T79" fmla="*/ 2147483647 h 662"/>
              <a:gd name="T80" fmla="*/ 2147483647 w 347"/>
              <a:gd name="T81" fmla="*/ 2147483647 h 662"/>
              <a:gd name="T82" fmla="*/ 2147483647 w 347"/>
              <a:gd name="T83" fmla="*/ 2147483647 h 662"/>
              <a:gd name="T84" fmla="*/ 2147483647 w 347"/>
              <a:gd name="T85" fmla="*/ 2147483647 h 662"/>
              <a:gd name="T86" fmla="*/ 2147483647 w 347"/>
              <a:gd name="T87" fmla="*/ 2147483647 h 662"/>
              <a:gd name="T88" fmla="*/ 2147483647 w 347"/>
              <a:gd name="T89" fmla="*/ 2147483647 h 662"/>
              <a:gd name="T90" fmla="*/ 2147483647 w 347"/>
              <a:gd name="T91" fmla="*/ 2147483647 h 662"/>
              <a:gd name="T92" fmla="*/ 2147483647 w 347"/>
              <a:gd name="T93" fmla="*/ 2147483647 h 662"/>
              <a:gd name="T94" fmla="*/ 2147483647 w 347"/>
              <a:gd name="T95" fmla="*/ 2147483647 h 662"/>
              <a:gd name="T96" fmla="*/ 2147483647 w 347"/>
              <a:gd name="T97" fmla="*/ 2147483647 h 662"/>
              <a:gd name="T98" fmla="*/ 2147483647 w 347"/>
              <a:gd name="T99" fmla="*/ 2147483647 h 662"/>
              <a:gd name="T100" fmla="*/ 2147483647 w 347"/>
              <a:gd name="T101" fmla="*/ 2147483647 h 662"/>
              <a:gd name="T102" fmla="*/ 2147483647 w 347"/>
              <a:gd name="T103" fmla="*/ 2147483647 h 662"/>
              <a:gd name="T104" fmla="*/ 2147483647 w 347"/>
              <a:gd name="T105" fmla="*/ 2147483647 h 662"/>
              <a:gd name="T106" fmla="*/ 2147483647 w 347"/>
              <a:gd name="T107" fmla="*/ 2147483647 h 6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662"/>
              <a:gd name="T164" fmla="*/ 347 w 347"/>
              <a:gd name="T165" fmla="*/ 662 h 6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662">
                <a:moveTo>
                  <a:pt x="338" y="12"/>
                </a:moveTo>
                <a:lnTo>
                  <a:pt x="336" y="4"/>
                </a:lnTo>
                <a:lnTo>
                  <a:pt x="328" y="0"/>
                </a:lnTo>
                <a:lnTo>
                  <a:pt x="320" y="5"/>
                </a:lnTo>
                <a:lnTo>
                  <a:pt x="315" y="13"/>
                </a:lnTo>
                <a:lnTo>
                  <a:pt x="306" y="22"/>
                </a:lnTo>
                <a:lnTo>
                  <a:pt x="295" y="23"/>
                </a:lnTo>
                <a:lnTo>
                  <a:pt x="283" y="22"/>
                </a:lnTo>
                <a:lnTo>
                  <a:pt x="270" y="28"/>
                </a:lnTo>
                <a:lnTo>
                  <a:pt x="259" y="37"/>
                </a:lnTo>
                <a:lnTo>
                  <a:pt x="251" y="38"/>
                </a:lnTo>
                <a:lnTo>
                  <a:pt x="245" y="49"/>
                </a:lnTo>
                <a:lnTo>
                  <a:pt x="242" y="58"/>
                </a:lnTo>
                <a:lnTo>
                  <a:pt x="234" y="71"/>
                </a:lnTo>
                <a:lnTo>
                  <a:pt x="225" y="83"/>
                </a:lnTo>
                <a:lnTo>
                  <a:pt x="218" y="98"/>
                </a:lnTo>
                <a:lnTo>
                  <a:pt x="213" y="118"/>
                </a:lnTo>
                <a:lnTo>
                  <a:pt x="208" y="134"/>
                </a:lnTo>
                <a:lnTo>
                  <a:pt x="202" y="144"/>
                </a:lnTo>
                <a:lnTo>
                  <a:pt x="189" y="159"/>
                </a:lnTo>
                <a:lnTo>
                  <a:pt x="178" y="162"/>
                </a:lnTo>
                <a:lnTo>
                  <a:pt x="160" y="162"/>
                </a:lnTo>
                <a:lnTo>
                  <a:pt x="149" y="164"/>
                </a:lnTo>
                <a:lnTo>
                  <a:pt x="135" y="159"/>
                </a:lnTo>
                <a:lnTo>
                  <a:pt x="129" y="152"/>
                </a:lnTo>
                <a:lnTo>
                  <a:pt x="120" y="159"/>
                </a:lnTo>
                <a:lnTo>
                  <a:pt x="117" y="164"/>
                </a:lnTo>
                <a:lnTo>
                  <a:pt x="112" y="171"/>
                </a:lnTo>
                <a:lnTo>
                  <a:pt x="109" y="178"/>
                </a:lnTo>
                <a:lnTo>
                  <a:pt x="105" y="190"/>
                </a:lnTo>
                <a:lnTo>
                  <a:pt x="104" y="198"/>
                </a:lnTo>
                <a:lnTo>
                  <a:pt x="102" y="204"/>
                </a:lnTo>
                <a:lnTo>
                  <a:pt x="98" y="213"/>
                </a:lnTo>
                <a:lnTo>
                  <a:pt x="104" y="216"/>
                </a:lnTo>
                <a:lnTo>
                  <a:pt x="108" y="220"/>
                </a:lnTo>
                <a:lnTo>
                  <a:pt x="111" y="224"/>
                </a:lnTo>
                <a:lnTo>
                  <a:pt x="116" y="226"/>
                </a:lnTo>
                <a:lnTo>
                  <a:pt x="121" y="232"/>
                </a:lnTo>
                <a:lnTo>
                  <a:pt x="125" y="238"/>
                </a:lnTo>
                <a:lnTo>
                  <a:pt x="130" y="242"/>
                </a:lnTo>
                <a:lnTo>
                  <a:pt x="138" y="246"/>
                </a:lnTo>
                <a:lnTo>
                  <a:pt x="146" y="250"/>
                </a:lnTo>
                <a:lnTo>
                  <a:pt x="152" y="252"/>
                </a:lnTo>
                <a:lnTo>
                  <a:pt x="160" y="254"/>
                </a:lnTo>
                <a:lnTo>
                  <a:pt x="166" y="257"/>
                </a:lnTo>
                <a:lnTo>
                  <a:pt x="172" y="260"/>
                </a:lnTo>
                <a:lnTo>
                  <a:pt x="178" y="261"/>
                </a:lnTo>
                <a:lnTo>
                  <a:pt x="185" y="262"/>
                </a:lnTo>
                <a:lnTo>
                  <a:pt x="192" y="265"/>
                </a:lnTo>
                <a:lnTo>
                  <a:pt x="195" y="269"/>
                </a:lnTo>
                <a:lnTo>
                  <a:pt x="199" y="278"/>
                </a:lnTo>
                <a:lnTo>
                  <a:pt x="198" y="283"/>
                </a:lnTo>
                <a:lnTo>
                  <a:pt x="197" y="288"/>
                </a:lnTo>
                <a:lnTo>
                  <a:pt x="194" y="295"/>
                </a:lnTo>
                <a:lnTo>
                  <a:pt x="190" y="298"/>
                </a:lnTo>
                <a:lnTo>
                  <a:pt x="187" y="303"/>
                </a:lnTo>
                <a:lnTo>
                  <a:pt x="184" y="308"/>
                </a:lnTo>
                <a:lnTo>
                  <a:pt x="184" y="313"/>
                </a:lnTo>
                <a:lnTo>
                  <a:pt x="184" y="317"/>
                </a:lnTo>
                <a:lnTo>
                  <a:pt x="185" y="325"/>
                </a:lnTo>
                <a:lnTo>
                  <a:pt x="188" y="332"/>
                </a:lnTo>
                <a:lnTo>
                  <a:pt x="190" y="337"/>
                </a:lnTo>
                <a:lnTo>
                  <a:pt x="190" y="347"/>
                </a:lnTo>
                <a:lnTo>
                  <a:pt x="189" y="352"/>
                </a:lnTo>
                <a:lnTo>
                  <a:pt x="183" y="358"/>
                </a:lnTo>
                <a:lnTo>
                  <a:pt x="174" y="361"/>
                </a:lnTo>
                <a:lnTo>
                  <a:pt x="168" y="366"/>
                </a:lnTo>
                <a:lnTo>
                  <a:pt x="158" y="368"/>
                </a:lnTo>
                <a:lnTo>
                  <a:pt x="151" y="370"/>
                </a:lnTo>
                <a:lnTo>
                  <a:pt x="144" y="366"/>
                </a:lnTo>
                <a:lnTo>
                  <a:pt x="135" y="365"/>
                </a:lnTo>
                <a:lnTo>
                  <a:pt x="130" y="369"/>
                </a:lnTo>
                <a:lnTo>
                  <a:pt x="130" y="375"/>
                </a:lnTo>
                <a:lnTo>
                  <a:pt x="132" y="381"/>
                </a:lnTo>
                <a:lnTo>
                  <a:pt x="129" y="388"/>
                </a:lnTo>
                <a:lnTo>
                  <a:pt x="117" y="393"/>
                </a:lnTo>
                <a:lnTo>
                  <a:pt x="107" y="394"/>
                </a:lnTo>
                <a:lnTo>
                  <a:pt x="101" y="391"/>
                </a:lnTo>
                <a:lnTo>
                  <a:pt x="94" y="386"/>
                </a:lnTo>
                <a:lnTo>
                  <a:pt x="88" y="380"/>
                </a:lnTo>
                <a:lnTo>
                  <a:pt x="79" y="376"/>
                </a:lnTo>
                <a:lnTo>
                  <a:pt x="71" y="374"/>
                </a:lnTo>
                <a:lnTo>
                  <a:pt x="63" y="373"/>
                </a:lnTo>
                <a:lnTo>
                  <a:pt x="55" y="378"/>
                </a:lnTo>
                <a:lnTo>
                  <a:pt x="52" y="384"/>
                </a:lnTo>
                <a:lnTo>
                  <a:pt x="50" y="389"/>
                </a:lnTo>
                <a:lnTo>
                  <a:pt x="48" y="395"/>
                </a:lnTo>
                <a:lnTo>
                  <a:pt x="48" y="401"/>
                </a:lnTo>
                <a:lnTo>
                  <a:pt x="45" y="411"/>
                </a:lnTo>
                <a:lnTo>
                  <a:pt x="47" y="417"/>
                </a:lnTo>
                <a:lnTo>
                  <a:pt x="53" y="421"/>
                </a:lnTo>
                <a:lnTo>
                  <a:pt x="58" y="428"/>
                </a:lnTo>
                <a:lnTo>
                  <a:pt x="61" y="435"/>
                </a:lnTo>
                <a:lnTo>
                  <a:pt x="58" y="442"/>
                </a:lnTo>
                <a:lnTo>
                  <a:pt x="55" y="449"/>
                </a:lnTo>
                <a:lnTo>
                  <a:pt x="54" y="460"/>
                </a:lnTo>
                <a:lnTo>
                  <a:pt x="52" y="466"/>
                </a:lnTo>
                <a:lnTo>
                  <a:pt x="52" y="471"/>
                </a:lnTo>
                <a:lnTo>
                  <a:pt x="51" y="483"/>
                </a:lnTo>
                <a:lnTo>
                  <a:pt x="54" y="493"/>
                </a:lnTo>
                <a:lnTo>
                  <a:pt x="55" y="503"/>
                </a:lnTo>
                <a:lnTo>
                  <a:pt x="53" y="510"/>
                </a:lnTo>
                <a:lnTo>
                  <a:pt x="48" y="509"/>
                </a:lnTo>
                <a:lnTo>
                  <a:pt x="43" y="507"/>
                </a:lnTo>
                <a:lnTo>
                  <a:pt x="38" y="508"/>
                </a:lnTo>
                <a:lnTo>
                  <a:pt x="32" y="510"/>
                </a:lnTo>
                <a:lnTo>
                  <a:pt x="26" y="509"/>
                </a:lnTo>
                <a:lnTo>
                  <a:pt x="19" y="513"/>
                </a:lnTo>
                <a:lnTo>
                  <a:pt x="17" y="507"/>
                </a:lnTo>
                <a:lnTo>
                  <a:pt x="14" y="512"/>
                </a:lnTo>
                <a:lnTo>
                  <a:pt x="14" y="519"/>
                </a:lnTo>
                <a:lnTo>
                  <a:pt x="16" y="527"/>
                </a:lnTo>
                <a:lnTo>
                  <a:pt x="15" y="530"/>
                </a:lnTo>
                <a:lnTo>
                  <a:pt x="14" y="535"/>
                </a:lnTo>
                <a:lnTo>
                  <a:pt x="11" y="542"/>
                </a:lnTo>
                <a:lnTo>
                  <a:pt x="9" y="547"/>
                </a:lnTo>
                <a:lnTo>
                  <a:pt x="5" y="553"/>
                </a:lnTo>
                <a:lnTo>
                  <a:pt x="3" y="558"/>
                </a:lnTo>
                <a:lnTo>
                  <a:pt x="0" y="558"/>
                </a:lnTo>
                <a:lnTo>
                  <a:pt x="12" y="565"/>
                </a:lnTo>
                <a:lnTo>
                  <a:pt x="22" y="570"/>
                </a:lnTo>
                <a:lnTo>
                  <a:pt x="34" y="576"/>
                </a:lnTo>
                <a:lnTo>
                  <a:pt x="43" y="581"/>
                </a:lnTo>
                <a:lnTo>
                  <a:pt x="61" y="576"/>
                </a:lnTo>
                <a:lnTo>
                  <a:pt x="76" y="568"/>
                </a:lnTo>
                <a:lnTo>
                  <a:pt x="83" y="576"/>
                </a:lnTo>
                <a:lnTo>
                  <a:pt x="90" y="586"/>
                </a:lnTo>
                <a:lnTo>
                  <a:pt x="93" y="594"/>
                </a:lnTo>
                <a:lnTo>
                  <a:pt x="95" y="601"/>
                </a:lnTo>
                <a:lnTo>
                  <a:pt x="107" y="603"/>
                </a:lnTo>
                <a:lnTo>
                  <a:pt x="113" y="600"/>
                </a:lnTo>
                <a:lnTo>
                  <a:pt x="125" y="601"/>
                </a:lnTo>
                <a:lnTo>
                  <a:pt x="130" y="607"/>
                </a:lnTo>
                <a:lnTo>
                  <a:pt x="135" y="617"/>
                </a:lnTo>
                <a:lnTo>
                  <a:pt x="150" y="620"/>
                </a:lnTo>
                <a:lnTo>
                  <a:pt x="159" y="617"/>
                </a:lnTo>
                <a:lnTo>
                  <a:pt x="174" y="616"/>
                </a:lnTo>
                <a:lnTo>
                  <a:pt x="184" y="620"/>
                </a:lnTo>
                <a:lnTo>
                  <a:pt x="197" y="628"/>
                </a:lnTo>
                <a:lnTo>
                  <a:pt x="204" y="634"/>
                </a:lnTo>
                <a:lnTo>
                  <a:pt x="215" y="641"/>
                </a:lnTo>
                <a:lnTo>
                  <a:pt x="225" y="651"/>
                </a:lnTo>
                <a:lnTo>
                  <a:pt x="234" y="659"/>
                </a:lnTo>
                <a:lnTo>
                  <a:pt x="241" y="661"/>
                </a:lnTo>
                <a:lnTo>
                  <a:pt x="247" y="656"/>
                </a:lnTo>
                <a:lnTo>
                  <a:pt x="248" y="653"/>
                </a:lnTo>
                <a:lnTo>
                  <a:pt x="248" y="646"/>
                </a:lnTo>
                <a:lnTo>
                  <a:pt x="249" y="628"/>
                </a:lnTo>
                <a:lnTo>
                  <a:pt x="251" y="615"/>
                </a:lnTo>
                <a:lnTo>
                  <a:pt x="255" y="603"/>
                </a:lnTo>
                <a:lnTo>
                  <a:pt x="261" y="597"/>
                </a:lnTo>
                <a:lnTo>
                  <a:pt x="274" y="591"/>
                </a:lnTo>
                <a:lnTo>
                  <a:pt x="284" y="583"/>
                </a:lnTo>
                <a:lnTo>
                  <a:pt x="290" y="572"/>
                </a:lnTo>
                <a:lnTo>
                  <a:pt x="283" y="569"/>
                </a:lnTo>
                <a:lnTo>
                  <a:pt x="272" y="570"/>
                </a:lnTo>
                <a:lnTo>
                  <a:pt x="262" y="563"/>
                </a:lnTo>
                <a:lnTo>
                  <a:pt x="261" y="557"/>
                </a:lnTo>
                <a:lnTo>
                  <a:pt x="248" y="548"/>
                </a:lnTo>
                <a:lnTo>
                  <a:pt x="246" y="538"/>
                </a:lnTo>
                <a:lnTo>
                  <a:pt x="251" y="534"/>
                </a:lnTo>
                <a:lnTo>
                  <a:pt x="264" y="535"/>
                </a:lnTo>
                <a:lnTo>
                  <a:pt x="273" y="536"/>
                </a:lnTo>
                <a:lnTo>
                  <a:pt x="284" y="542"/>
                </a:lnTo>
                <a:lnTo>
                  <a:pt x="295" y="539"/>
                </a:lnTo>
                <a:lnTo>
                  <a:pt x="306" y="539"/>
                </a:lnTo>
                <a:lnTo>
                  <a:pt x="314" y="538"/>
                </a:lnTo>
                <a:lnTo>
                  <a:pt x="323" y="542"/>
                </a:lnTo>
                <a:lnTo>
                  <a:pt x="337" y="543"/>
                </a:lnTo>
                <a:lnTo>
                  <a:pt x="341" y="540"/>
                </a:lnTo>
                <a:lnTo>
                  <a:pt x="346" y="530"/>
                </a:lnTo>
                <a:lnTo>
                  <a:pt x="338" y="514"/>
                </a:lnTo>
                <a:lnTo>
                  <a:pt x="333" y="504"/>
                </a:lnTo>
                <a:lnTo>
                  <a:pt x="324" y="494"/>
                </a:lnTo>
                <a:lnTo>
                  <a:pt x="317" y="481"/>
                </a:lnTo>
                <a:lnTo>
                  <a:pt x="313" y="466"/>
                </a:lnTo>
                <a:lnTo>
                  <a:pt x="314" y="455"/>
                </a:lnTo>
                <a:lnTo>
                  <a:pt x="310" y="447"/>
                </a:lnTo>
                <a:lnTo>
                  <a:pt x="309" y="436"/>
                </a:lnTo>
                <a:lnTo>
                  <a:pt x="302" y="424"/>
                </a:lnTo>
                <a:lnTo>
                  <a:pt x="300" y="417"/>
                </a:lnTo>
                <a:lnTo>
                  <a:pt x="299" y="401"/>
                </a:lnTo>
                <a:lnTo>
                  <a:pt x="302" y="385"/>
                </a:lnTo>
                <a:lnTo>
                  <a:pt x="305" y="369"/>
                </a:lnTo>
                <a:lnTo>
                  <a:pt x="306" y="354"/>
                </a:lnTo>
                <a:lnTo>
                  <a:pt x="309" y="334"/>
                </a:lnTo>
                <a:lnTo>
                  <a:pt x="310" y="320"/>
                </a:lnTo>
                <a:lnTo>
                  <a:pt x="313" y="307"/>
                </a:lnTo>
                <a:lnTo>
                  <a:pt x="310" y="292"/>
                </a:lnTo>
                <a:lnTo>
                  <a:pt x="310" y="277"/>
                </a:lnTo>
                <a:lnTo>
                  <a:pt x="306" y="265"/>
                </a:lnTo>
                <a:lnTo>
                  <a:pt x="307" y="249"/>
                </a:lnTo>
                <a:lnTo>
                  <a:pt x="302" y="236"/>
                </a:lnTo>
                <a:lnTo>
                  <a:pt x="300" y="221"/>
                </a:lnTo>
                <a:lnTo>
                  <a:pt x="304" y="219"/>
                </a:lnTo>
                <a:lnTo>
                  <a:pt x="311" y="208"/>
                </a:lnTo>
                <a:lnTo>
                  <a:pt x="314" y="193"/>
                </a:lnTo>
                <a:lnTo>
                  <a:pt x="318" y="183"/>
                </a:lnTo>
                <a:lnTo>
                  <a:pt x="320" y="168"/>
                </a:lnTo>
                <a:lnTo>
                  <a:pt x="315" y="157"/>
                </a:lnTo>
                <a:lnTo>
                  <a:pt x="310" y="143"/>
                </a:lnTo>
                <a:lnTo>
                  <a:pt x="304" y="135"/>
                </a:lnTo>
                <a:lnTo>
                  <a:pt x="296" y="125"/>
                </a:lnTo>
                <a:lnTo>
                  <a:pt x="297" y="116"/>
                </a:lnTo>
                <a:lnTo>
                  <a:pt x="305" y="109"/>
                </a:lnTo>
                <a:lnTo>
                  <a:pt x="320" y="104"/>
                </a:lnTo>
                <a:lnTo>
                  <a:pt x="320" y="94"/>
                </a:lnTo>
                <a:lnTo>
                  <a:pt x="318" y="83"/>
                </a:lnTo>
                <a:lnTo>
                  <a:pt x="323" y="71"/>
                </a:lnTo>
                <a:lnTo>
                  <a:pt x="330" y="64"/>
                </a:lnTo>
                <a:lnTo>
                  <a:pt x="334" y="53"/>
                </a:lnTo>
                <a:lnTo>
                  <a:pt x="335" y="45"/>
                </a:lnTo>
                <a:lnTo>
                  <a:pt x="338" y="34"/>
                </a:lnTo>
                <a:lnTo>
                  <a:pt x="339" y="26"/>
                </a:lnTo>
                <a:lnTo>
                  <a:pt x="340" y="18"/>
                </a:lnTo>
                <a:lnTo>
                  <a:pt x="338" y="12"/>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12" name="Freeform 1052"/>
          <p:cNvSpPr>
            <a:spLocks/>
          </p:cNvSpPr>
          <p:nvPr/>
        </p:nvSpPr>
        <p:spPr bwMode="auto">
          <a:xfrm>
            <a:off x="2740694" y="2829453"/>
            <a:ext cx="361055" cy="363511"/>
          </a:xfrm>
          <a:custGeom>
            <a:avLst/>
            <a:gdLst>
              <a:gd name="T0" fmla="*/ 2147483647 w 407"/>
              <a:gd name="T1" fmla="*/ 0 h 409"/>
              <a:gd name="T2" fmla="*/ 2147483647 w 407"/>
              <a:gd name="T3" fmla="*/ 2147483647 h 409"/>
              <a:gd name="T4" fmla="*/ 2147483647 w 407"/>
              <a:gd name="T5" fmla="*/ 2147483647 h 409"/>
              <a:gd name="T6" fmla="*/ 2147483647 w 407"/>
              <a:gd name="T7" fmla="*/ 2147483647 h 409"/>
              <a:gd name="T8" fmla="*/ 2147483647 w 407"/>
              <a:gd name="T9" fmla="*/ 2147483647 h 409"/>
              <a:gd name="T10" fmla="*/ 2147483647 w 407"/>
              <a:gd name="T11" fmla="*/ 2147483647 h 409"/>
              <a:gd name="T12" fmla="*/ 2147483647 w 407"/>
              <a:gd name="T13" fmla="*/ 2147483647 h 409"/>
              <a:gd name="T14" fmla="*/ 2147483647 w 407"/>
              <a:gd name="T15" fmla="*/ 2147483647 h 409"/>
              <a:gd name="T16" fmla="*/ 2147483647 w 407"/>
              <a:gd name="T17" fmla="*/ 2147483647 h 409"/>
              <a:gd name="T18" fmla="*/ 2147483647 w 407"/>
              <a:gd name="T19" fmla="*/ 2147483647 h 409"/>
              <a:gd name="T20" fmla="*/ 2147483647 w 407"/>
              <a:gd name="T21" fmla="*/ 2147483647 h 409"/>
              <a:gd name="T22" fmla="*/ 2147483647 w 407"/>
              <a:gd name="T23" fmla="*/ 2147483647 h 409"/>
              <a:gd name="T24" fmla="*/ 2147483647 w 407"/>
              <a:gd name="T25" fmla="*/ 2147483647 h 409"/>
              <a:gd name="T26" fmla="*/ 2147483647 w 407"/>
              <a:gd name="T27" fmla="*/ 2147483647 h 409"/>
              <a:gd name="T28" fmla="*/ 2147483647 w 407"/>
              <a:gd name="T29" fmla="*/ 2147483647 h 409"/>
              <a:gd name="T30" fmla="*/ 2147483647 w 407"/>
              <a:gd name="T31" fmla="*/ 2147483647 h 409"/>
              <a:gd name="T32" fmla="*/ 2147483647 w 407"/>
              <a:gd name="T33" fmla="*/ 2147483647 h 409"/>
              <a:gd name="T34" fmla="*/ 2147483647 w 407"/>
              <a:gd name="T35" fmla="*/ 2147483647 h 409"/>
              <a:gd name="T36" fmla="*/ 2147483647 w 407"/>
              <a:gd name="T37" fmla="*/ 2147483647 h 409"/>
              <a:gd name="T38" fmla="*/ 2147483647 w 407"/>
              <a:gd name="T39" fmla="*/ 2147483647 h 409"/>
              <a:gd name="T40" fmla="*/ 2147483647 w 407"/>
              <a:gd name="T41" fmla="*/ 2147483647 h 409"/>
              <a:gd name="T42" fmla="*/ 2147483647 w 407"/>
              <a:gd name="T43" fmla="*/ 2147483647 h 409"/>
              <a:gd name="T44" fmla="*/ 2147483647 w 407"/>
              <a:gd name="T45" fmla="*/ 2147483647 h 409"/>
              <a:gd name="T46" fmla="*/ 2147483647 w 407"/>
              <a:gd name="T47" fmla="*/ 2147483647 h 409"/>
              <a:gd name="T48" fmla="*/ 2147483647 w 407"/>
              <a:gd name="T49" fmla="*/ 2147483647 h 409"/>
              <a:gd name="T50" fmla="*/ 2147483647 w 407"/>
              <a:gd name="T51" fmla="*/ 2147483647 h 409"/>
              <a:gd name="T52" fmla="*/ 2147483647 w 407"/>
              <a:gd name="T53" fmla="*/ 2147483647 h 409"/>
              <a:gd name="T54" fmla="*/ 2147483647 w 407"/>
              <a:gd name="T55" fmla="*/ 2147483647 h 409"/>
              <a:gd name="T56" fmla="*/ 2147483647 w 407"/>
              <a:gd name="T57" fmla="*/ 2147483647 h 409"/>
              <a:gd name="T58" fmla="*/ 2147483647 w 407"/>
              <a:gd name="T59" fmla="*/ 2147483647 h 409"/>
              <a:gd name="T60" fmla="*/ 2147483647 w 407"/>
              <a:gd name="T61" fmla="*/ 2147483647 h 409"/>
              <a:gd name="T62" fmla="*/ 2147483647 w 407"/>
              <a:gd name="T63" fmla="*/ 2147483647 h 409"/>
              <a:gd name="T64" fmla="*/ 2147483647 w 407"/>
              <a:gd name="T65" fmla="*/ 2147483647 h 409"/>
              <a:gd name="T66" fmla="*/ 2147483647 w 407"/>
              <a:gd name="T67" fmla="*/ 2147483647 h 409"/>
              <a:gd name="T68" fmla="*/ 2147483647 w 407"/>
              <a:gd name="T69" fmla="*/ 2147483647 h 409"/>
              <a:gd name="T70" fmla="*/ 2147483647 w 407"/>
              <a:gd name="T71" fmla="*/ 2147483647 h 409"/>
              <a:gd name="T72" fmla="*/ 2147483647 w 407"/>
              <a:gd name="T73" fmla="*/ 2147483647 h 409"/>
              <a:gd name="T74" fmla="*/ 0 w 407"/>
              <a:gd name="T75" fmla="*/ 2147483647 h 409"/>
              <a:gd name="T76" fmla="*/ 2147483647 w 407"/>
              <a:gd name="T77" fmla="*/ 2147483647 h 409"/>
              <a:gd name="T78" fmla="*/ 2147483647 w 407"/>
              <a:gd name="T79" fmla="*/ 2147483647 h 409"/>
              <a:gd name="T80" fmla="*/ 2147483647 w 407"/>
              <a:gd name="T81" fmla="*/ 2147483647 h 409"/>
              <a:gd name="T82" fmla="*/ 2147483647 w 407"/>
              <a:gd name="T83" fmla="*/ 2147483647 h 409"/>
              <a:gd name="T84" fmla="*/ 2147483647 w 407"/>
              <a:gd name="T85" fmla="*/ 2147483647 h 409"/>
              <a:gd name="T86" fmla="*/ 2147483647 w 407"/>
              <a:gd name="T87" fmla="*/ 2147483647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7"/>
              <a:gd name="T133" fmla="*/ 0 h 409"/>
              <a:gd name="T134" fmla="*/ 407 w 407"/>
              <a:gd name="T135" fmla="*/ 409 h 4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7" h="409">
                <a:moveTo>
                  <a:pt x="213" y="7"/>
                </a:moveTo>
                <a:lnTo>
                  <a:pt x="223" y="5"/>
                </a:lnTo>
                <a:lnTo>
                  <a:pt x="239" y="0"/>
                </a:lnTo>
                <a:lnTo>
                  <a:pt x="249" y="5"/>
                </a:lnTo>
                <a:lnTo>
                  <a:pt x="254" y="13"/>
                </a:lnTo>
                <a:lnTo>
                  <a:pt x="264" y="10"/>
                </a:lnTo>
                <a:lnTo>
                  <a:pt x="276" y="10"/>
                </a:lnTo>
                <a:lnTo>
                  <a:pt x="288" y="13"/>
                </a:lnTo>
                <a:lnTo>
                  <a:pt x="298" y="7"/>
                </a:lnTo>
                <a:lnTo>
                  <a:pt x="307" y="6"/>
                </a:lnTo>
                <a:lnTo>
                  <a:pt x="311" y="0"/>
                </a:lnTo>
                <a:lnTo>
                  <a:pt x="313" y="7"/>
                </a:lnTo>
                <a:lnTo>
                  <a:pt x="316" y="19"/>
                </a:lnTo>
                <a:lnTo>
                  <a:pt x="317" y="35"/>
                </a:lnTo>
                <a:lnTo>
                  <a:pt x="324" y="23"/>
                </a:lnTo>
                <a:lnTo>
                  <a:pt x="340" y="12"/>
                </a:lnTo>
                <a:lnTo>
                  <a:pt x="355" y="8"/>
                </a:lnTo>
                <a:lnTo>
                  <a:pt x="358" y="14"/>
                </a:lnTo>
                <a:lnTo>
                  <a:pt x="356" y="24"/>
                </a:lnTo>
                <a:lnTo>
                  <a:pt x="345" y="35"/>
                </a:lnTo>
                <a:lnTo>
                  <a:pt x="331" y="47"/>
                </a:lnTo>
                <a:lnTo>
                  <a:pt x="319" y="59"/>
                </a:lnTo>
                <a:lnTo>
                  <a:pt x="303" y="71"/>
                </a:lnTo>
                <a:lnTo>
                  <a:pt x="295" y="89"/>
                </a:lnTo>
                <a:lnTo>
                  <a:pt x="294" y="109"/>
                </a:lnTo>
                <a:lnTo>
                  <a:pt x="311" y="102"/>
                </a:lnTo>
                <a:lnTo>
                  <a:pt x="321" y="107"/>
                </a:lnTo>
                <a:lnTo>
                  <a:pt x="335" y="126"/>
                </a:lnTo>
                <a:lnTo>
                  <a:pt x="347" y="136"/>
                </a:lnTo>
                <a:lnTo>
                  <a:pt x="364" y="136"/>
                </a:lnTo>
                <a:lnTo>
                  <a:pt x="382" y="137"/>
                </a:lnTo>
                <a:lnTo>
                  <a:pt x="386" y="132"/>
                </a:lnTo>
                <a:lnTo>
                  <a:pt x="384" y="138"/>
                </a:lnTo>
                <a:lnTo>
                  <a:pt x="384" y="149"/>
                </a:lnTo>
                <a:lnTo>
                  <a:pt x="391" y="156"/>
                </a:lnTo>
                <a:lnTo>
                  <a:pt x="401" y="160"/>
                </a:lnTo>
                <a:lnTo>
                  <a:pt x="405" y="166"/>
                </a:lnTo>
                <a:lnTo>
                  <a:pt x="406" y="177"/>
                </a:lnTo>
                <a:lnTo>
                  <a:pt x="400" y="190"/>
                </a:lnTo>
                <a:lnTo>
                  <a:pt x="388" y="196"/>
                </a:lnTo>
                <a:lnTo>
                  <a:pt x="376" y="187"/>
                </a:lnTo>
                <a:lnTo>
                  <a:pt x="367" y="176"/>
                </a:lnTo>
                <a:lnTo>
                  <a:pt x="358" y="169"/>
                </a:lnTo>
                <a:lnTo>
                  <a:pt x="348" y="177"/>
                </a:lnTo>
                <a:lnTo>
                  <a:pt x="347" y="192"/>
                </a:lnTo>
                <a:lnTo>
                  <a:pt x="349" y="208"/>
                </a:lnTo>
                <a:lnTo>
                  <a:pt x="339" y="216"/>
                </a:lnTo>
                <a:lnTo>
                  <a:pt x="334" y="223"/>
                </a:lnTo>
                <a:lnTo>
                  <a:pt x="333" y="241"/>
                </a:lnTo>
                <a:lnTo>
                  <a:pt x="328" y="246"/>
                </a:lnTo>
                <a:lnTo>
                  <a:pt x="316" y="252"/>
                </a:lnTo>
                <a:lnTo>
                  <a:pt x="306" y="259"/>
                </a:lnTo>
                <a:lnTo>
                  <a:pt x="311" y="272"/>
                </a:lnTo>
                <a:lnTo>
                  <a:pt x="324" y="282"/>
                </a:lnTo>
                <a:lnTo>
                  <a:pt x="329" y="297"/>
                </a:lnTo>
                <a:lnTo>
                  <a:pt x="331" y="308"/>
                </a:lnTo>
                <a:lnTo>
                  <a:pt x="332" y="313"/>
                </a:lnTo>
                <a:lnTo>
                  <a:pt x="360" y="308"/>
                </a:lnTo>
                <a:lnTo>
                  <a:pt x="370" y="308"/>
                </a:lnTo>
                <a:lnTo>
                  <a:pt x="375" y="322"/>
                </a:lnTo>
                <a:lnTo>
                  <a:pt x="371" y="336"/>
                </a:lnTo>
                <a:lnTo>
                  <a:pt x="370" y="355"/>
                </a:lnTo>
                <a:lnTo>
                  <a:pt x="373" y="372"/>
                </a:lnTo>
                <a:lnTo>
                  <a:pt x="362" y="381"/>
                </a:lnTo>
                <a:lnTo>
                  <a:pt x="352" y="390"/>
                </a:lnTo>
                <a:lnTo>
                  <a:pt x="348" y="396"/>
                </a:lnTo>
                <a:lnTo>
                  <a:pt x="342" y="408"/>
                </a:lnTo>
                <a:lnTo>
                  <a:pt x="335" y="398"/>
                </a:lnTo>
                <a:lnTo>
                  <a:pt x="330" y="390"/>
                </a:lnTo>
                <a:lnTo>
                  <a:pt x="321" y="392"/>
                </a:lnTo>
                <a:lnTo>
                  <a:pt x="317" y="398"/>
                </a:lnTo>
                <a:lnTo>
                  <a:pt x="308" y="397"/>
                </a:lnTo>
                <a:lnTo>
                  <a:pt x="303" y="394"/>
                </a:lnTo>
                <a:lnTo>
                  <a:pt x="293" y="388"/>
                </a:lnTo>
                <a:lnTo>
                  <a:pt x="283" y="385"/>
                </a:lnTo>
                <a:lnTo>
                  <a:pt x="278" y="377"/>
                </a:lnTo>
                <a:lnTo>
                  <a:pt x="271" y="370"/>
                </a:lnTo>
                <a:lnTo>
                  <a:pt x="265" y="370"/>
                </a:lnTo>
                <a:lnTo>
                  <a:pt x="256" y="372"/>
                </a:lnTo>
                <a:lnTo>
                  <a:pt x="250" y="375"/>
                </a:lnTo>
                <a:lnTo>
                  <a:pt x="241" y="365"/>
                </a:lnTo>
                <a:lnTo>
                  <a:pt x="236" y="352"/>
                </a:lnTo>
                <a:lnTo>
                  <a:pt x="234" y="338"/>
                </a:lnTo>
                <a:lnTo>
                  <a:pt x="231" y="326"/>
                </a:lnTo>
                <a:lnTo>
                  <a:pt x="225" y="327"/>
                </a:lnTo>
                <a:lnTo>
                  <a:pt x="220" y="334"/>
                </a:lnTo>
                <a:lnTo>
                  <a:pt x="214" y="338"/>
                </a:lnTo>
                <a:lnTo>
                  <a:pt x="204" y="336"/>
                </a:lnTo>
                <a:lnTo>
                  <a:pt x="193" y="334"/>
                </a:lnTo>
                <a:lnTo>
                  <a:pt x="181" y="336"/>
                </a:lnTo>
                <a:lnTo>
                  <a:pt x="174" y="339"/>
                </a:lnTo>
                <a:lnTo>
                  <a:pt x="158" y="336"/>
                </a:lnTo>
                <a:lnTo>
                  <a:pt x="141" y="331"/>
                </a:lnTo>
                <a:lnTo>
                  <a:pt x="128" y="331"/>
                </a:lnTo>
                <a:lnTo>
                  <a:pt x="115" y="326"/>
                </a:lnTo>
                <a:lnTo>
                  <a:pt x="106" y="321"/>
                </a:lnTo>
                <a:lnTo>
                  <a:pt x="100" y="313"/>
                </a:lnTo>
                <a:lnTo>
                  <a:pt x="92" y="306"/>
                </a:lnTo>
                <a:lnTo>
                  <a:pt x="79" y="299"/>
                </a:lnTo>
                <a:lnTo>
                  <a:pt x="71" y="289"/>
                </a:lnTo>
                <a:lnTo>
                  <a:pt x="66" y="282"/>
                </a:lnTo>
                <a:lnTo>
                  <a:pt x="59" y="275"/>
                </a:lnTo>
                <a:lnTo>
                  <a:pt x="52" y="268"/>
                </a:lnTo>
                <a:lnTo>
                  <a:pt x="46" y="262"/>
                </a:lnTo>
                <a:lnTo>
                  <a:pt x="38" y="246"/>
                </a:lnTo>
                <a:lnTo>
                  <a:pt x="33" y="236"/>
                </a:lnTo>
                <a:lnTo>
                  <a:pt x="24" y="226"/>
                </a:lnTo>
                <a:lnTo>
                  <a:pt x="17" y="213"/>
                </a:lnTo>
                <a:lnTo>
                  <a:pt x="13" y="198"/>
                </a:lnTo>
                <a:lnTo>
                  <a:pt x="14" y="187"/>
                </a:lnTo>
                <a:lnTo>
                  <a:pt x="10" y="179"/>
                </a:lnTo>
                <a:lnTo>
                  <a:pt x="9" y="168"/>
                </a:lnTo>
                <a:lnTo>
                  <a:pt x="2" y="156"/>
                </a:lnTo>
                <a:lnTo>
                  <a:pt x="0" y="149"/>
                </a:lnTo>
                <a:lnTo>
                  <a:pt x="11" y="143"/>
                </a:lnTo>
                <a:lnTo>
                  <a:pt x="25" y="136"/>
                </a:lnTo>
                <a:lnTo>
                  <a:pt x="46" y="133"/>
                </a:lnTo>
                <a:lnTo>
                  <a:pt x="63" y="130"/>
                </a:lnTo>
                <a:lnTo>
                  <a:pt x="78" y="123"/>
                </a:lnTo>
                <a:lnTo>
                  <a:pt x="93" y="120"/>
                </a:lnTo>
                <a:lnTo>
                  <a:pt x="102" y="114"/>
                </a:lnTo>
                <a:lnTo>
                  <a:pt x="118" y="105"/>
                </a:lnTo>
                <a:lnTo>
                  <a:pt x="128" y="101"/>
                </a:lnTo>
                <a:lnTo>
                  <a:pt x="144" y="94"/>
                </a:lnTo>
                <a:lnTo>
                  <a:pt x="157" y="91"/>
                </a:lnTo>
                <a:lnTo>
                  <a:pt x="170" y="77"/>
                </a:lnTo>
                <a:lnTo>
                  <a:pt x="177" y="69"/>
                </a:lnTo>
                <a:lnTo>
                  <a:pt x="188" y="59"/>
                </a:lnTo>
                <a:lnTo>
                  <a:pt x="198" y="54"/>
                </a:lnTo>
                <a:lnTo>
                  <a:pt x="203" y="47"/>
                </a:lnTo>
                <a:lnTo>
                  <a:pt x="208" y="38"/>
                </a:lnTo>
                <a:lnTo>
                  <a:pt x="206" y="26"/>
                </a:lnTo>
                <a:lnTo>
                  <a:pt x="207" y="20"/>
                </a:lnTo>
                <a:lnTo>
                  <a:pt x="213" y="7"/>
                </a:lnTo>
              </a:path>
            </a:pathLst>
          </a:custGeom>
          <a:solidFill>
            <a:srgbClr val="F68837"/>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13" name="Freeform 1053"/>
          <p:cNvSpPr>
            <a:spLocks/>
          </p:cNvSpPr>
          <p:nvPr/>
        </p:nvSpPr>
        <p:spPr bwMode="auto">
          <a:xfrm>
            <a:off x="2630374" y="3062687"/>
            <a:ext cx="473479" cy="302858"/>
          </a:xfrm>
          <a:custGeom>
            <a:avLst/>
            <a:gdLst>
              <a:gd name="T0" fmla="*/ 2147483647 w 534"/>
              <a:gd name="T1" fmla="*/ 2147483647 h 340"/>
              <a:gd name="T2" fmla="*/ 2147483647 w 534"/>
              <a:gd name="T3" fmla="*/ 2147483647 h 340"/>
              <a:gd name="T4" fmla="*/ 2147483647 w 534"/>
              <a:gd name="T5" fmla="*/ 2147483647 h 340"/>
              <a:gd name="T6" fmla="*/ 2147483647 w 534"/>
              <a:gd name="T7" fmla="*/ 2147483647 h 340"/>
              <a:gd name="T8" fmla="*/ 2147483647 w 534"/>
              <a:gd name="T9" fmla="*/ 2147483647 h 340"/>
              <a:gd name="T10" fmla="*/ 2147483647 w 534"/>
              <a:gd name="T11" fmla="*/ 2147483647 h 340"/>
              <a:gd name="T12" fmla="*/ 2147483647 w 534"/>
              <a:gd name="T13" fmla="*/ 2147483647 h 340"/>
              <a:gd name="T14" fmla="*/ 2147483647 w 534"/>
              <a:gd name="T15" fmla="*/ 2147483647 h 340"/>
              <a:gd name="T16" fmla="*/ 2147483647 w 534"/>
              <a:gd name="T17" fmla="*/ 2147483647 h 340"/>
              <a:gd name="T18" fmla="*/ 2147483647 w 534"/>
              <a:gd name="T19" fmla="*/ 2147483647 h 340"/>
              <a:gd name="T20" fmla="*/ 2147483647 w 534"/>
              <a:gd name="T21" fmla="*/ 2147483647 h 340"/>
              <a:gd name="T22" fmla="*/ 2147483647 w 534"/>
              <a:gd name="T23" fmla="*/ 2147483647 h 340"/>
              <a:gd name="T24" fmla="*/ 2147483647 w 534"/>
              <a:gd name="T25" fmla="*/ 2147483647 h 340"/>
              <a:gd name="T26" fmla="*/ 2147483647 w 534"/>
              <a:gd name="T27" fmla="*/ 2147483647 h 340"/>
              <a:gd name="T28" fmla="*/ 2147483647 w 534"/>
              <a:gd name="T29" fmla="*/ 2147483647 h 340"/>
              <a:gd name="T30" fmla="*/ 2147483647 w 534"/>
              <a:gd name="T31" fmla="*/ 2147483647 h 340"/>
              <a:gd name="T32" fmla="*/ 2147483647 w 534"/>
              <a:gd name="T33" fmla="*/ 2147483647 h 340"/>
              <a:gd name="T34" fmla="*/ 2147483647 w 534"/>
              <a:gd name="T35" fmla="*/ 2147483647 h 340"/>
              <a:gd name="T36" fmla="*/ 2147483647 w 534"/>
              <a:gd name="T37" fmla="*/ 2147483647 h 340"/>
              <a:gd name="T38" fmla="*/ 2147483647 w 534"/>
              <a:gd name="T39" fmla="*/ 2147483647 h 340"/>
              <a:gd name="T40" fmla="*/ 2147483647 w 534"/>
              <a:gd name="T41" fmla="*/ 2147483647 h 340"/>
              <a:gd name="T42" fmla="*/ 2147483647 w 534"/>
              <a:gd name="T43" fmla="*/ 2147483647 h 340"/>
              <a:gd name="T44" fmla="*/ 2147483647 w 534"/>
              <a:gd name="T45" fmla="*/ 2147483647 h 340"/>
              <a:gd name="T46" fmla="*/ 2147483647 w 534"/>
              <a:gd name="T47" fmla="*/ 2147483647 h 340"/>
              <a:gd name="T48" fmla="*/ 2147483647 w 534"/>
              <a:gd name="T49" fmla="*/ 2147483647 h 340"/>
              <a:gd name="T50" fmla="*/ 2147483647 w 534"/>
              <a:gd name="T51" fmla="*/ 2147483647 h 340"/>
              <a:gd name="T52" fmla="*/ 2147483647 w 534"/>
              <a:gd name="T53" fmla="*/ 2147483647 h 340"/>
              <a:gd name="T54" fmla="*/ 2147483647 w 534"/>
              <a:gd name="T55" fmla="*/ 2147483647 h 340"/>
              <a:gd name="T56" fmla="*/ 2147483647 w 534"/>
              <a:gd name="T57" fmla="*/ 2147483647 h 340"/>
              <a:gd name="T58" fmla="*/ 2147483647 w 534"/>
              <a:gd name="T59" fmla="*/ 2147483647 h 340"/>
              <a:gd name="T60" fmla="*/ 2147483647 w 534"/>
              <a:gd name="T61" fmla="*/ 2147483647 h 340"/>
              <a:gd name="T62" fmla="*/ 2147483647 w 534"/>
              <a:gd name="T63" fmla="*/ 2147483647 h 340"/>
              <a:gd name="T64" fmla="*/ 2147483647 w 534"/>
              <a:gd name="T65" fmla="*/ 2147483647 h 340"/>
              <a:gd name="T66" fmla="*/ 2147483647 w 534"/>
              <a:gd name="T67" fmla="*/ 2147483647 h 340"/>
              <a:gd name="T68" fmla="*/ 2147483647 w 534"/>
              <a:gd name="T69" fmla="*/ 2147483647 h 340"/>
              <a:gd name="T70" fmla="*/ 2147483647 w 534"/>
              <a:gd name="T71" fmla="*/ 2147483647 h 340"/>
              <a:gd name="T72" fmla="*/ 2147483647 w 534"/>
              <a:gd name="T73" fmla="*/ 2147483647 h 340"/>
              <a:gd name="T74" fmla="*/ 2147483647 w 534"/>
              <a:gd name="T75" fmla="*/ 2147483647 h 340"/>
              <a:gd name="T76" fmla="*/ 2147483647 w 534"/>
              <a:gd name="T77" fmla="*/ 2147483647 h 340"/>
              <a:gd name="T78" fmla="*/ 2147483647 w 534"/>
              <a:gd name="T79" fmla="*/ 2147483647 h 340"/>
              <a:gd name="T80" fmla="*/ 2147483647 w 534"/>
              <a:gd name="T81" fmla="*/ 2147483647 h 340"/>
              <a:gd name="T82" fmla="*/ 2147483647 w 534"/>
              <a:gd name="T83" fmla="*/ 2147483647 h 340"/>
              <a:gd name="T84" fmla="*/ 2147483647 w 534"/>
              <a:gd name="T85" fmla="*/ 2147483647 h 340"/>
              <a:gd name="T86" fmla="*/ 0 w 534"/>
              <a:gd name="T87" fmla="*/ 2147483647 h 340"/>
              <a:gd name="T88" fmla="*/ 2147483647 w 534"/>
              <a:gd name="T89" fmla="*/ 2147483647 h 340"/>
              <a:gd name="T90" fmla="*/ 2147483647 w 534"/>
              <a:gd name="T91" fmla="*/ 2147483647 h 340"/>
              <a:gd name="T92" fmla="*/ 2147483647 w 534"/>
              <a:gd name="T93" fmla="*/ 2147483647 h 340"/>
              <a:gd name="T94" fmla="*/ 2147483647 w 534"/>
              <a:gd name="T95" fmla="*/ 2147483647 h 340"/>
              <a:gd name="T96" fmla="*/ 2147483647 w 534"/>
              <a:gd name="T97" fmla="*/ 2147483647 h 340"/>
              <a:gd name="T98" fmla="*/ 2147483647 w 534"/>
              <a:gd name="T99" fmla="*/ 2147483647 h 340"/>
              <a:gd name="T100" fmla="*/ 2147483647 w 534"/>
              <a:gd name="T101" fmla="*/ 2147483647 h 340"/>
              <a:gd name="T102" fmla="*/ 2147483647 w 534"/>
              <a:gd name="T103" fmla="*/ 2147483647 h 340"/>
              <a:gd name="T104" fmla="*/ 2147483647 w 534"/>
              <a:gd name="T105" fmla="*/ 2147483647 h 3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4"/>
              <a:gd name="T160" fmla="*/ 0 h 340"/>
              <a:gd name="T161" fmla="*/ 534 w 534"/>
              <a:gd name="T162" fmla="*/ 340 h 3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4" h="340">
                <a:moveTo>
                  <a:pt x="73" y="123"/>
                </a:moveTo>
                <a:lnTo>
                  <a:pt x="73" y="116"/>
                </a:lnTo>
                <a:lnTo>
                  <a:pt x="74" y="98"/>
                </a:lnTo>
                <a:lnTo>
                  <a:pt x="76" y="85"/>
                </a:lnTo>
                <a:lnTo>
                  <a:pt x="80" y="73"/>
                </a:lnTo>
                <a:lnTo>
                  <a:pt x="86" y="67"/>
                </a:lnTo>
                <a:lnTo>
                  <a:pt x="99" y="61"/>
                </a:lnTo>
                <a:lnTo>
                  <a:pt x="109" y="53"/>
                </a:lnTo>
                <a:lnTo>
                  <a:pt x="115" y="42"/>
                </a:lnTo>
                <a:lnTo>
                  <a:pt x="108" y="39"/>
                </a:lnTo>
                <a:lnTo>
                  <a:pt x="97" y="40"/>
                </a:lnTo>
                <a:lnTo>
                  <a:pt x="87" y="33"/>
                </a:lnTo>
                <a:lnTo>
                  <a:pt x="86" y="27"/>
                </a:lnTo>
                <a:lnTo>
                  <a:pt x="73" y="18"/>
                </a:lnTo>
                <a:lnTo>
                  <a:pt x="71" y="8"/>
                </a:lnTo>
                <a:lnTo>
                  <a:pt x="76" y="4"/>
                </a:lnTo>
                <a:lnTo>
                  <a:pt x="89" y="5"/>
                </a:lnTo>
                <a:lnTo>
                  <a:pt x="98" y="6"/>
                </a:lnTo>
                <a:lnTo>
                  <a:pt x="109" y="12"/>
                </a:lnTo>
                <a:lnTo>
                  <a:pt x="120" y="9"/>
                </a:lnTo>
                <a:lnTo>
                  <a:pt x="131" y="9"/>
                </a:lnTo>
                <a:lnTo>
                  <a:pt x="139" y="8"/>
                </a:lnTo>
                <a:lnTo>
                  <a:pt x="148" y="12"/>
                </a:lnTo>
                <a:lnTo>
                  <a:pt x="162" y="13"/>
                </a:lnTo>
                <a:lnTo>
                  <a:pt x="166" y="10"/>
                </a:lnTo>
                <a:lnTo>
                  <a:pt x="171" y="0"/>
                </a:lnTo>
                <a:lnTo>
                  <a:pt x="177" y="6"/>
                </a:lnTo>
                <a:lnTo>
                  <a:pt x="184" y="13"/>
                </a:lnTo>
                <a:lnTo>
                  <a:pt x="191" y="20"/>
                </a:lnTo>
                <a:lnTo>
                  <a:pt x="196" y="27"/>
                </a:lnTo>
                <a:lnTo>
                  <a:pt x="204" y="37"/>
                </a:lnTo>
                <a:lnTo>
                  <a:pt x="217" y="44"/>
                </a:lnTo>
                <a:lnTo>
                  <a:pt x="225" y="51"/>
                </a:lnTo>
                <a:lnTo>
                  <a:pt x="231" y="59"/>
                </a:lnTo>
                <a:lnTo>
                  <a:pt x="240" y="64"/>
                </a:lnTo>
                <a:lnTo>
                  <a:pt x="253" y="69"/>
                </a:lnTo>
                <a:lnTo>
                  <a:pt x="266" y="69"/>
                </a:lnTo>
                <a:lnTo>
                  <a:pt x="283" y="74"/>
                </a:lnTo>
                <a:lnTo>
                  <a:pt x="299" y="77"/>
                </a:lnTo>
                <a:lnTo>
                  <a:pt x="306" y="74"/>
                </a:lnTo>
                <a:lnTo>
                  <a:pt x="318" y="72"/>
                </a:lnTo>
                <a:lnTo>
                  <a:pt x="329" y="74"/>
                </a:lnTo>
                <a:lnTo>
                  <a:pt x="339" y="76"/>
                </a:lnTo>
                <a:lnTo>
                  <a:pt x="345" y="72"/>
                </a:lnTo>
                <a:lnTo>
                  <a:pt x="350" y="65"/>
                </a:lnTo>
                <a:lnTo>
                  <a:pt x="356" y="64"/>
                </a:lnTo>
                <a:lnTo>
                  <a:pt x="359" y="76"/>
                </a:lnTo>
                <a:lnTo>
                  <a:pt x="361" y="90"/>
                </a:lnTo>
                <a:lnTo>
                  <a:pt x="366" y="103"/>
                </a:lnTo>
                <a:lnTo>
                  <a:pt x="375" y="113"/>
                </a:lnTo>
                <a:lnTo>
                  <a:pt x="381" y="110"/>
                </a:lnTo>
                <a:lnTo>
                  <a:pt x="390" y="108"/>
                </a:lnTo>
                <a:lnTo>
                  <a:pt x="396" y="108"/>
                </a:lnTo>
                <a:lnTo>
                  <a:pt x="403" y="115"/>
                </a:lnTo>
                <a:lnTo>
                  <a:pt x="408" y="123"/>
                </a:lnTo>
                <a:lnTo>
                  <a:pt x="418" y="126"/>
                </a:lnTo>
                <a:lnTo>
                  <a:pt x="428" y="132"/>
                </a:lnTo>
                <a:lnTo>
                  <a:pt x="433" y="135"/>
                </a:lnTo>
                <a:lnTo>
                  <a:pt x="442" y="136"/>
                </a:lnTo>
                <a:lnTo>
                  <a:pt x="446" y="130"/>
                </a:lnTo>
                <a:lnTo>
                  <a:pt x="455" y="128"/>
                </a:lnTo>
                <a:lnTo>
                  <a:pt x="460" y="136"/>
                </a:lnTo>
                <a:lnTo>
                  <a:pt x="467" y="146"/>
                </a:lnTo>
                <a:lnTo>
                  <a:pt x="470" y="150"/>
                </a:lnTo>
                <a:lnTo>
                  <a:pt x="479" y="146"/>
                </a:lnTo>
                <a:lnTo>
                  <a:pt x="483" y="153"/>
                </a:lnTo>
                <a:lnTo>
                  <a:pt x="492" y="159"/>
                </a:lnTo>
                <a:lnTo>
                  <a:pt x="505" y="162"/>
                </a:lnTo>
                <a:lnTo>
                  <a:pt x="507" y="171"/>
                </a:lnTo>
                <a:lnTo>
                  <a:pt x="505" y="184"/>
                </a:lnTo>
                <a:lnTo>
                  <a:pt x="507" y="198"/>
                </a:lnTo>
                <a:lnTo>
                  <a:pt x="510" y="211"/>
                </a:lnTo>
                <a:lnTo>
                  <a:pt x="513" y="221"/>
                </a:lnTo>
                <a:lnTo>
                  <a:pt x="519" y="237"/>
                </a:lnTo>
                <a:lnTo>
                  <a:pt x="523" y="247"/>
                </a:lnTo>
                <a:lnTo>
                  <a:pt x="532" y="262"/>
                </a:lnTo>
                <a:lnTo>
                  <a:pt x="533" y="267"/>
                </a:lnTo>
                <a:lnTo>
                  <a:pt x="522" y="273"/>
                </a:lnTo>
                <a:lnTo>
                  <a:pt x="506" y="273"/>
                </a:lnTo>
                <a:lnTo>
                  <a:pt x="496" y="269"/>
                </a:lnTo>
                <a:lnTo>
                  <a:pt x="486" y="268"/>
                </a:lnTo>
                <a:lnTo>
                  <a:pt x="476" y="278"/>
                </a:lnTo>
                <a:lnTo>
                  <a:pt x="469" y="293"/>
                </a:lnTo>
                <a:lnTo>
                  <a:pt x="456" y="300"/>
                </a:lnTo>
                <a:lnTo>
                  <a:pt x="440" y="306"/>
                </a:lnTo>
                <a:lnTo>
                  <a:pt x="423" y="311"/>
                </a:lnTo>
                <a:lnTo>
                  <a:pt x="413" y="307"/>
                </a:lnTo>
                <a:lnTo>
                  <a:pt x="401" y="317"/>
                </a:lnTo>
                <a:lnTo>
                  <a:pt x="390" y="332"/>
                </a:lnTo>
                <a:lnTo>
                  <a:pt x="378" y="339"/>
                </a:lnTo>
                <a:lnTo>
                  <a:pt x="372" y="334"/>
                </a:lnTo>
                <a:lnTo>
                  <a:pt x="364" y="317"/>
                </a:lnTo>
                <a:lnTo>
                  <a:pt x="366" y="306"/>
                </a:lnTo>
                <a:lnTo>
                  <a:pt x="365" y="298"/>
                </a:lnTo>
                <a:lnTo>
                  <a:pt x="356" y="285"/>
                </a:lnTo>
                <a:lnTo>
                  <a:pt x="350" y="283"/>
                </a:lnTo>
                <a:lnTo>
                  <a:pt x="342" y="282"/>
                </a:lnTo>
                <a:lnTo>
                  <a:pt x="333" y="292"/>
                </a:lnTo>
                <a:lnTo>
                  <a:pt x="329" y="300"/>
                </a:lnTo>
                <a:lnTo>
                  <a:pt x="318" y="298"/>
                </a:lnTo>
                <a:lnTo>
                  <a:pt x="314" y="285"/>
                </a:lnTo>
                <a:lnTo>
                  <a:pt x="313" y="277"/>
                </a:lnTo>
                <a:lnTo>
                  <a:pt x="308" y="278"/>
                </a:lnTo>
                <a:lnTo>
                  <a:pt x="301" y="288"/>
                </a:lnTo>
                <a:lnTo>
                  <a:pt x="290" y="296"/>
                </a:lnTo>
                <a:lnTo>
                  <a:pt x="276" y="301"/>
                </a:lnTo>
                <a:lnTo>
                  <a:pt x="263" y="296"/>
                </a:lnTo>
                <a:lnTo>
                  <a:pt x="252" y="288"/>
                </a:lnTo>
                <a:lnTo>
                  <a:pt x="232" y="285"/>
                </a:lnTo>
                <a:lnTo>
                  <a:pt x="210" y="275"/>
                </a:lnTo>
                <a:lnTo>
                  <a:pt x="192" y="273"/>
                </a:lnTo>
                <a:lnTo>
                  <a:pt x="174" y="265"/>
                </a:lnTo>
                <a:lnTo>
                  <a:pt x="162" y="259"/>
                </a:lnTo>
                <a:lnTo>
                  <a:pt x="148" y="261"/>
                </a:lnTo>
                <a:lnTo>
                  <a:pt x="144" y="270"/>
                </a:lnTo>
                <a:lnTo>
                  <a:pt x="144" y="282"/>
                </a:lnTo>
                <a:lnTo>
                  <a:pt x="142" y="290"/>
                </a:lnTo>
                <a:lnTo>
                  <a:pt x="126" y="291"/>
                </a:lnTo>
                <a:lnTo>
                  <a:pt x="112" y="291"/>
                </a:lnTo>
                <a:lnTo>
                  <a:pt x="97" y="294"/>
                </a:lnTo>
                <a:lnTo>
                  <a:pt x="82" y="302"/>
                </a:lnTo>
                <a:lnTo>
                  <a:pt x="70" y="314"/>
                </a:lnTo>
                <a:lnTo>
                  <a:pt x="65" y="327"/>
                </a:lnTo>
                <a:lnTo>
                  <a:pt x="55" y="338"/>
                </a:lnTo>
                <a:lnTo>
                  <a:pt x="48" y="336"/>
                </a:lnTo>
                <a:lnTo>
                  <a:pt x="42" y="329"/>
                </a:lnTo>
                <a:lnTo>
                  <a:pt x="42" y="324"/>
                </a:lnTo>
                <a:lnTo>
                  <a:pt x="35" y="319"/>
                </a:lnTo>
                <a:lnTo>
                  <a:pt x="28" y="316"/>
                </a:lnTo>
                <a:lnTo>
                  <a:pt x="21" y="304"/>
                </a:lnTo>
                <a:lnTo>
                  <a:pt x="15" y="296"/>
                </a:lnTo>
                <a:lnTo>
                  <a:pt x="0" y="289"/>
                </a:lnTo>
                <a:lnTo>
                  <a:pt x="0" y="280"/>
                </a:lnTo>
                <a:lnTo>
                  <a:pt x="5" y="267"/>
                </a:lnTo>
                <a:lnTo>
                  <a:pt x="9" y="260"/>
                </a:lnTo>
                <a:lnTo>
                  <a:pt x="9" y="249"/>
                </a:lnTo>
                <a:lnTo>
                  <a:pt x="9" y="234"/>
                </a:lnTo>
                <a:lnTo>
                  <a:pt x="13" y="226"/>
                </a:lnTo>
                <a:lnTo>
                  <a:pt x="23" y="221"/>
                </a:lnTo>
                <a:lnTo>
                  <a:pt x="35" y="220"/>
                </a:lnTo>
                <a:lnTo>
                  <a:pt x="42" y="220"/>
                </a:lnTo>
                <a:lnTo>
                  <a:pt x="45" y="226"/>
                </a:lnTo>
                <a:lnTo>
                  <a:pt x="53" y="229"/>
                </a:lnTo>
                <a:lnTo>
                  <a:pt x="63" y="219"/>
                </a:lnTo>
                <a:lnTo>
                  <a:pt x="68" y="221"/>
                </a:lnTo>
                <a:lnTo>
                  <a:pt x="76" y="224"/>
                </a:lnTo>
                <a:lnTo>
                  <a:pt x="81" y="218"/>
                </a:lnTo>
                <a:lnTo>
                  <a:pt x="86" y="209"/>
                </a:lnTo>
                <a:lnTo>
                  <a:pt x="93" y="201"/>
                </a:lnTo>
                <a:lnTo>
                  <a:pt x="102" y="198"/>
                </a:lnTo>
                <a:lnTo>
                  <a:pt x="115" y="198"/>
                </a:lnTo>
                <a:lnTo>
                  <a:pt x="117" y="188"/>
                </a:lnTo>
                <a:lnTo>
                  <a:pt x="122" y="182"/>
                </a:lnTo>
                <a:lnTo>
                  <a:pt x="122" y="172"/>
                </a:lnTo>
                <a:lnTo>
                  <a:pt x="119" y="158"/>
                </a:lnTo>
                <a:lnTo>
                  <a:pt x="110" y="151"/>
                </a:lnTo>
                <a:lnTo>
                  <a:pt x="101" y="150"/>
                </a:lnTo>
                <a:lnTo>
                  <a:pt x="94" y="145"/>
                </a:lnTo>
                <a:lnTo>
                  <a:pt x="88" y="136"/>
                </a:lnTo>
                <a:lnTo>
                  <a:pt x="77" y="128"/>
                </a:lnTo>
                <a:lnTo>
                  <a:pt x="73" y="123"/>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14" name="Freeform 1054"/>
          <p:cNvSpPr>
            <a:spLocks/>
          </p:cNvSpPr>
          <p:nvPr/>
        </p:nvSpPr>
        <p:spPr bwMode="auto">
          <a:xfrm>
            <a:off x="2658521" y="3292950"/>
            <a:ext cx="334753" cy="399274"/>
          </a:xfrm>
          <a:custGeom>
            <a:avLst/>
            <a:gdLst>
              <a:gd name="T0" fmla="*/ 2147483647 w 377"/>
              <a:gd name="T1" fmla="*/ 2147483647 h 448"/>
              <a:gd name="T2" fmla="*/ 2147483647 w 377"/>
              <a:gd name="T3" fmla="*/ 2147483647 h 448"/>
              <a:gd name="T4" fmla="*/ 2147483647 w 377"/>
              <a:gd name="T5" fmla="*/ 2147483647 h 448"/>
              <a:gd name="T6" fmla="*/ 2147483647 w 377"/>
              <a:gd name="T7" fmla="*/ 0 h 448"/>
              <a:gd name="T8" fmla="*/ 2147483647 w 377"/>
              <a:gd name="T9" fmla="*/ 2147483647 h 448"/>
              <a:gd name="T10" fmla="*/ 2147483647 w 377"/>
              <a:gd name="T11" fmla="*/ 2147483647 h 448"/>
              <a:gd name="T12" fmla="*/ 2147483647 w 377"/>
              <a:gd name="T13" fmla="*/ 2147483647 h 448"/>
              <a:gd name="T14" fmla="*/ 2147483647 w 377"/>
              <a:gd name="T15" fmla="*/ 2147483647 h 448"/>
              <a:gd name="T16" fmla="*/ 2147483647 w 377"/>
              <a:gd name="T17" fmla="*/ 2147483647 h 448"/>
              <a:gd name="T18" fmla="*/ 2147483647 w 377"/>
              <a:gd name="T19" fmla="*/ 2147483647 h 448"/>
              <a:gd name="T20" fmla="*/ 2147483647 w 377"/>
              <a:gd name="T21" fmla="*/ 2147483647 h 448"/>
              <a:gd name="T22" fmla="*/ 2147483647 w 377"/>
              <a:gd name="T23" fmla="*/ 2147483647 h 448"/>
              <a:gd name="T24" fmla="*/ 2147483647 w 377"/>
              <a:gd name="T25" fmla="*/ 2147483647 h 448"/>
              <a:gd name="T26" fmla="*/ 2147483647 w 377"/>
              <a:gd name="T27" fmla="*/ 2147483647 h 448"/>
              <a:gd name="T28" fmla="*/ 2147483647 w 377"/>
              <a:gd name="T29" fmla="*/ 2147483647 h 448"/>
              <a:gd name="T30" fmla="*/ 2147483647 w 377"/>
              <a:gd name="T31" fmla="*/ 2147483647 h 448"/>
              <a:gd name="T32" fmla="*/ 2147483647 w 377"/>
              <a:gd name="T33" fmla="*/ 2147483647 h 448"/>
              <a:gd name="T34" fmla="*/ 2147483647 w 377"/>
              <a:gd name="T35" fmla="*/ 2147483647 h 448"/>
              <a:gd name="T36" fmla="*/ 2147483647 w 377"/>
              <a:gd name="T37" fmla="*/ 2147483647 h 448"/>
              <a:gd name="T38" fmla="*/ 2147483647 w 377"/>
              <a:gd name="T39" fmla="*/ 2147483647 h 448"/>
              <a:gd name="T40" fmla="*/ 2147483647 w 377"/>
              <a:gd name="T41" fmla="*/ 2147483647 h 448"/>
              <a:gd name="T42" fmla="*/ 2147483647 w 377"/>
              <a:gd name="T43" fmla="*/ 2147483647 h 448"/>
              <a:gd name="T44" fmla="*/ 2147483647 w 377"/>
              <a:gd name="T45" fmla="*/ 2147483647 h 448"/>
              <a:gd name="T46" fmla="*/ 2147483647 w 377"/>
              <a:gd name="T47" fmla="*/ 2147483647 h 448"/>
              <a:gd name="T48" fmla="*/ 2147483647 w 377"/>
              <a:gd name="T49" fmla="*/ 2147483647 h 448"/>
              <a:gd name="T50" fmla="*/ 2147483647 w 377"/>
              <a:gd name="T51" fmla="*/ 2147483647 h 448"/>
              <a:gd name="T52" fmla="*/ 2147483647 w 377"/>
              <a:gd name="T53" fmla="*/ 2147483647 h 448"/>
              <a:gd name="T54" fmla="*/ 2147483647 w 377"/>
              <a:gd name="T55" fmla="*/ 2147483647 h 448"/>
              <a:gd name="T56" fmla="*/ 2147483647 w 377"/>
              <a:gd name="T57" fmla="*/ 2147483647 h 448"/>
              <a:gd name="T58" fmla="*/ 2147483647 w 377"/>
              <a:gd name="T59" fmla="*/ 2147483647 h 448"/>
              <a:gd name="T60" fmla="*/ 2147483647 w 377"/>
              <a:gd name="T61" fmla="*/ 2147483647 h 448"/>
              <a:gd name="T62" fmla="*/ 2147483647 w 377"/>
              <a:gd name="T63" fmla="*/ 2147483647 h 448"/>
              <a:gd name="T64" fmla="*/ 2147483647 w 377"/>
              <a:gd name="T65" fmla="*/ 2147483647 h 448"/>
              <a:gd name="T66" fmla="*/ 2147483647 w 377"/>
              <a:gd name="T67" fmla="*/ 2147483647 h 448"/>
              <a:gd name="T68" fmla="*/ 2147483647 w 377"/>
              <a:gd name="T69" fmla="*/ 2147483647 h 448"/>
              <a:gd name="T70" fmla="*/ 2147483647 w 377"/>
              <a:gd name="T71" fmla="*/ 2147483647 h 448"/>
              <a:gd name="T72" fmla="*/ 2147483647 w 377"/>
              <a:gd name="T73" fmla="*/ 2147483647 h 448"/>
              <a:gd name="T74" fmla="*/ 2147483647 w 377"/>
              <a:gd name="T75" fmla="*/ 2147483647 h 448"/>
              <a:gd name="T76" fmla="*/ 2147483647 w 377"/>
              <a:gd name="T77" fmla="*/ 2147483647 h 448"/>
              <a:gd name="T78" fmla="*/ 2147483647 w 377"/>
              <a:gd name="T79" fmla="*/ 2147483647 h 448"/>
              <a:gd name="T80" fmla="*/ 2147483647 w 377"/>
              <a:gd name="T81" fmla="*/ 2147483647 h 448"/>
              <a:gd name="T82" fmla="*/ 2147483647 w 377"/>
              <a:gd name="T83" fmla="*/ 2147483647 h 448"/>
              <a:gd name="T84" fmla="*/ 2147483647 w 377"/>
              <a:gd name="T85" fmla="*/ 2147483647 h 448"/>
              <a:gd name="T86" fmla="*/ 2147483647 w 377"/>
              <a:gd name="T87" fmla="*/ 2147483647 h 448"/>
              <a:gd name="T88" fmla="*/ 2147483647 w 377"/>
              <a:gd name="T89" fmla="*/ 2147483647 h 448"/>
              <a:gd name="T90" fmla="*/ 2147483647 w 377"/>
              <a:gd name="T91" fmla="*/ 2147483647 h 448"/>
              <a:gd name="T92" fmla="*/ 2147483647 w 377"/>
              <a:gd name="T93" fmla="*/ 2147483647 h 448"/>
              <a:gd name="T94" fmla="*/ 2147483647 w 377"/>
              <a:gd name="T95" fmla="*/ 2147483647 h 448"/>
              <a:gd name="T96" fmla="*/ 2147483647 w 377"/>
              <a:gd name="T97" fmla="*/ 2147483647 h 448"/>
              <a:gd name="T98" fmla="*/ 2147483647 w 377"/>
              <a:gd name="T99" fmla="*/ 2147483647 h 448"/>
              <a:gd name="T100" fmla="*/ 2147483647 w 377"/>
              <a:gd name="T101" fmla="*/ 2147483647 h 448"/>
              <a:gd name="T102" fmla="*/ 2147483647 w 377"/>
              <a:gd name="T103" fmla="*/ 2147483647 h 448"/>
              <a:gd name="T104" fmla="*/ 2147483647 w 377"/>
              <a:gd name="T105" fmla="*/ 2147483647 h 448"/>
              <a:gd name="T106" fmla="*/ 2147483647 w 377"/>
              <a:gd name="T107" fmla="*/ 2147483647 h 448"/>
              <a:gd name="T108" fmla="*/ 2147483647 w 377"/>
              <a:gd name="T109" fmla="*/ 2147483647 h 448"/>
              <a:gd name="T110" fmla="*/ 2147483647 w 377"/>
              <a:gd name="T111" fmla="*/ 2147483647 h 448"/>
              <a:gd name="T112" fmla="*/ 2147483647 w 377"/>
              <a:gd name="T113" fmla="*/ 2147483647 h 448"/>
              <a:gd name="T114" fmla="*/ 2147483647 w 377"/>
              <a:gd name="T115" fmla="*/ 2147483647 h 448"/>
              <a:gd name="T116" fmla="*/ 2147483647 w 377"/>
              <a:gd name="T117" fmla="*/ 2147483647 h 448"/>
              <a:gd name="T118" fmla="*/ 2147483647 w 377"/>
              <a:gd name="T119" fmla="*/ 2147483647 h 448"/>
              <a:gd name="T120" fmla="*/ 2147483647 w 377"/>
              <a:gd name="T121" fmla="*/ 2147483647 h 448"/>
              <a:gd name="T122" fmla="*/ 2147483647 w 377"/>
              <a:gd name="T123" fmla="*/ 2147483647 h 448"/>
              <a:gd name="T124" fmla="*/ 2147483647 w 377"/>
              <a:gd name="T125" fmla="*/ 2147483647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7"/>
              <a:gd name="T190" fmla="*/ 0 h 448"/>
              <a:gd name="T191" fmla="*/ 377 w 377"/>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7" h="448">
                <a:moveTo>
                  <a:pt x="23" y="79"/>
                </a:moveTo>
                <a:lnTo>
                  <a:pt x="33" y="68"/>
                </a:lnTo>
                <a:lnTo>
                  <a:pt x="38" y="55"/>
                </a:lnTo>
                <a:lnTo>
                  <a:pt x="50" y="43"/>
                </a:lnTo>
                <a:lnTo>
                  <a:pt x="65" y="35"/>
                </a:lnTo>
                <a:lnTo>
                  <a:pt x="80" y="32"/>
                </a:lnTo>
                <a:lnTo>
                  <a:pt x="94" y="32"/>
                </a:lnTo>
                <a:lnTo>
                  <a:pt x="110" y="31"/>
                </a:lnTo>
                <a:lnTo>
                  <a:pt x="112" y="23"/>
                </a:lnTo>
                <a:lnTo>
                  <a:pt x="112" y="11"/>
                </a:lnTo>
                <a:lnTo>
                  <a:pt x="116" y="2"/>
                </a:lnTo>
                <a:lnTo>
                  <a:pt x="130" y="0"/>
                </a:lnTo>
                <a:lnTo>
                  <a:pt x="142" y="6"/>
                </a:lnTo>
                <a:lnTo>
                  <a:pt x="160" y="14"/>
                </a:lnTo>
                <a:lnTo>
                  <a:pt x="178" y="16"/>
                </a:lnTo>
                <a:lnTo>
                  <a:pt x="200" y="26"/>
                </a:lnTo>
                <a:lnTo>
                  <a:pt x="220" y="29"/>
                </a:lnTo>
                <a:lnTo>
                  <a:pt x="231" y="37"/>
                </a:lnTo>
                <a:lnTo>
                  <a:pt x="244" y="42"/>
                </a:lnTo>
                <a:lnTo>
                  <a:pt x="258" y="37"/>
                </a:lnTo>
                <a:lnTo>
                  <a:pt x="269" y="29"/>
                </a:lnTo>
                <a:lnTo>
                  <a:pt x="276" y="19"/>
                </a:lnTo>
                <a:lnTo>
                  <a:pt x="281" y="18"/>
                </a:lnTo>
                <a:lnTo>
                  <a:pt x="282" y="26"/>
                </a:lnTo>
                <a:lnTo>
                  <a:pt x="286" y="39"/>
                </a:lnTo>
                <a:lnTo>
                  <a:pt x="297" y="41"/>
                </a:lnTo>
                <a:lnTo>
                  <a:pt x="301" y="33"/>
                </a:lnTo>
                <a:lnTo>
                  <a:pt x="310" y="23"/>
                </a:lnTo>
                <a:lnTo>
                  <a:pt x="318" y="24"/>
                </a:lnTo>
                <a:lnTo>
                  <a:pt x="324" y="26"/>
                </a:lnTo>
                <a:lnTo>
                  <a:pt x="333" y="39"/>
                </a:lnTo>
                <a:lnTo>
                  <a:pt x="334" y="47"/>
                </a:lnTo>
                <a:lnTo>
                  <a:pt x="332" y="58"/>
                </a:lnTo>
                <a:lnTo>
                  <a:pt x="340" y="75"/>
                </a:lnTo>
                <a:lnTo>
                  <a:pt x="346" y="80"/>
                </a:lnTo>
                <a:lnTo>
                  <a:pt x="347" y="83"/>
                </a:lnTo>
                <a:lnTo>
                  <a:pt x="347" y="85"/>
                </a:lnTo>
                <a:lnTo>
                  <a:pt x="353" y="90"/>
                </a:lnTo>
                <a:lnTo>
                  <a:pt x="357" y="96"/>
                </a:lnTo>
                <a:lnTo>
                  <a:pt x="363" y="101"/>
                </a:lnTo>
                <a:lnTo>
                  <a:pt x="368" y="106"/>
                </a:lnTo>
                <a:lnTo>
                  <a:pt x="372" y="114"/>
                </a:lnTo>
                <a:lnTo>
                  <a:pt x="375" y="119"/>
                </a:lnTo>
                <a:lnTo>
                  <a:pt x="375" y="125"/>
                </a:lnTo>
                <a:lnTo>
                  <a:pt x="375" y="133"/>
                </a:lnTo>
                <a:lnTo>
                  <a:pt x="373" y="140"/>
                </a:lnTo>
                <a:lnTo>
                  <a:pt x="367" y="147"/>
                </a:lnTo>
                <a:lnTo>
                  <a:pt x="359" y="150"/>
                </a:lnTo>
                <a:lnTo>
                  <a:pt x="352" y="155"/>
                </a:lnTo>
                <a:lnTo>
                  <a:pt x="347" y="163"/>
                </a:lnTo>
                <a:lnTo>
                  <a:pt x="344" y="169"/>
                </a:lnTo>
                <a:lnTo>
                  <a:pt x="343" y="177"/>
                </a:lnTo>
                <a:lnTo>
                  <a:pt x="340" y="186"/>
                </a:lnTo>
                <a:lnTo>
                  <a:pt x="338" y="193"/>
                </a:lnTo>
                <a:lnTo>
                  <a:pt x="335" y="201"/>
                </a:lnTo>
                <a:lnTo>
                  <a:pt x="334" y="208"/>
                </a:lnTo>
                <a:lnTo>
                  <a:pt x="334" y="215"/>
                </a:lnTo>
                <a:lnTo>
                  <a:pt x="337" y="223"/>
                </a:lnTo>
                <a:lnTo>
                  <a:pt x="342" y="223"/>
                </a:lnTo>
                <a:lnTo>
                  <a:pt x="346" y="222"/>
                </a:lnTo>
                <a:lnTo>
                  <a:pt x="352" y="225"/>
                </a:lnTo>
                <a:lnTo>
                  <a:pt x="354" y="230"/>
                </a:lnTo>
                <a:lnTo>
                  <a:pt x="355" y="235"/>
                </a:lnTo>
                <a:lnTo>
                  <a:pt x="355" y="244"/>
                </a:lnTo>
                <a:lnTo>
                  <a:pt x="355" y="248"/>
                </a:lnTo>
                <a:lnTo>
                  <a:pt x="355" y="255"/>
                </a:lnTo>
                <a:lnTo>
                  <a:pt x="355" y="263"/>
                </a:lnTo>
                <a:lnTo>
                  <a:pt x="355" y="270"/>
                </a:lnTo>
                <a:lnTo>
                  <a:pt x="356" y="278"/>
                </a:lnTo>
                <a:lnTo>
                  <a:pt x="359" y="285"/>
                </a:lnTo>
                <a:lnTo>
                  <a:pt x="365" y="286"/>
                </a:lnTo>
                <a:lnTo>
                  <a:pt x="367" y="291"/>
                </a:lnTo>
                <a:lnTo>
                  <a:pt x="367" y="297"/>
                </a:lnTo>
                <a:lnTo>
                  <a:pt x="368" y="307"/>
                </a:lnTo>
                <a:lnTo>
                  <a:pt x="372" y="312"/>
                </a:lnTo>
                <a:lnTo>
                  <a:pt x="376" y="315"/>
                </a:lnTo>
                <a:lnTo>
                  <a:pt x="376" y="322"/>
                </a:lnTo>
                <a:lnTo>
                  <a:pt x="375" y="328"/>
                </a:lnTo>
                <a:lnTo>
                  <a:pt x="372" y="336"/>
                </a:lnTo>
                <a:lnTo>
                  <a:pt x="373" y="344"/>
                </a:lnTo>
                <a:lnTo>
                  <a:pt x="371" y="350"/>
                </a:lnTo>
                <a:lnTo>
                  <a:pt x="370" y="356"/>
                </a:lnTo>
                <a:lnTo>
                  <a:pt x="371" y="362"/>
                </a:lnTo>
                <a:lnTo>
                  <a:pt x="373" y="369"/>
                </a:lnTo>
                <a:lnTo>
                  <a:pt x="373" y="374"/>
                </a:lnTo>
                <a:lnTo>
                  <a:pt x="373" y="376"/>
                </a:lnTo>
                <a:lnTo>
                  <a:pt x="369" y="379"/>
                </a:lnTo>
                <a:lnTo>
                  <a:pt x="360" y="383"/>
                </a:lnTo>
                <a:lnTo>
                  <a:pt x="354" y="381"/>
                </a:lnTo>
                <a:lnTo>
                  <a:pt x="347" y="380"/>
                </a:lnTo>
                <a:lnTo>
                  <a:pt x="337" y="384"/>
                </a:lnTo>
                <a:lnTo>
                  <a:pt x="325" y="383"/>
                </a:lnTo>
                <a:lnTo>
                  <a:pt x="325" y="376"/>
                </a:lnTo>
                <a:lnTo>
                  <a:pt x="323" y="368"/>
                </a:lnTo>
                <a:lnTo>
                  <a:pt x="316" y="372"/>
                </a:lnTo>
                <a:lnTo>
                  <a:pt x="310" y="379"/>
                </a:lnTo>
                <a:lnTo>
                  <a:pt x="300" y="381"/>
                </a:lnTo>
                <a:lnTo>
                  <a:pt x="291" y="386"/>
                </a:lnTo>
                <a:lnTo>
                  <a:pt x="292" y="392"/>
                </a:lnTo>
                <a:lnTo>
                  <a:pt x="301" y="394"/>
                </a:lnTo>
                <a:lnTo>
                  <a:pt x="305" y="399"/>
                </a:lnTo>
                <a:lnTo>
                  <a:pt x="303" y="407"/>
                </a:lnTo>
                <a:lnTo>
                  <a:pt x="298" y="413"/>
                </a:lnTo>
                <a:lnTo>
                  <a:pt x="291" y="422"/>
                </a:lnTo>
                <a:lnTo>
                  <a:pt x="280" y="419"/>
                </a:lnTo>
                <a:lnTo>
                  <a:pt x="279" y="411"/>
                </a:lnTo>
                <a:lnTo>
                  <a:pt x="273" y="405"/>
                </a:lnTo>
                <a:lnTo>
                  <a:pt x="259" y="403"/>
                </a:lnTo>
                <a:lnTo>
                  <a:pt x="250" y="407"/>
                </a:lnTo>
                <a:lnTo>
                  <a:pt x="247" y="412"/>
                </a:lnTo>
                <a:lnTo>
                  <a:pt x="244" y="419"/>
                </a:lnTo>
                <a:lnTo>
                  <a:pt x="243" y="426"/>
                </a:lnTo>
                <a:lnTo>
                  <a:pt x="239" y="433"/>
                </a:lnTo>
                <a:lnTo>
                  <a:pt x="234" y="438"/>
                </a:lnTo>
                <a:lnTo>
                  <a:pt x="224" y="442"/>
                </a:lnTo>
                <a:lnTo>
                  <a:pt x="218" y="441"/>
                </a:lnTo>
                <a:lnTo>
                  <a:pt x="208" y="446"/>
                </a:lnTo>
                <a:lnTo>
                  <a:pt x="197" y="447"/>
                </a:lnTo>
                <a:lnTo>
                  <a:pt x="191" y="443"/>
                </a:lnTo>
                <a:lnTo>
                  <a:pt x="192" y="430"/>
                </a:lnTo>
                <a:lnTo>
                  <a:pt x="194" y="420"/>
                </a:lnTo>
                <a:lnTo>
                  <a:pt x="191" y="412"/>
                </a:lnTo>
                <a:lnTo>
                  <a:pt x="186" y="407"/>
                </a:lnTo>
                <a:lnTo>
                  <a:pt x="180" y="407"/>
                </a:lnTo>
                <a:lnTo>
                  <a:pt x="174" y="414"/>
                </a:lnTo>
                <a:lnTo>
                  <a:pt x="168" y="420"/>
                </a:lnTo>
                <a:lnTo>
                  <a:pt x="155" y="421"/>
                </a:lnTo>
                <a:lnTo>
                  <a:pt x="157" y="412"/>
                </a:lnTo>
                <a:lnTo>
                  <a:pt x="165" y="405"/>
                </a:lnTo>
                <a:lnTo>
                  <a:pt x="172" y="393"/>
                </a:lnTo>
                <a:lnTo>
                  <a:pt x="180" y="387"/>
                </a:lnTo>
                <a:lnTo>
                  <a:pt x="179" y="377"/>
                </a:lnTo>
                <a:lnTo>
                  <a:pt x="172" y="371"/>
                </a:lnTo>
                <a:lnTo>
                  <a:pt x="178" y="362"/>
                </a:lnTo>
                <a:lnTo>
                  <a:pt x="187" y="353"/>
                </a:lnTo>
                <a:lnTo>
                  <a:pt x="181" y="347"/>
                </a:lnTo>
                <a:lnTo>
                  <a:pt x="170" y="342"/>
                </a:lnTo>
                <a:lnTo>
                  <a:pt x="175" y="330"/>
                </a:lnTo>
                <a:lnTo>
                  <a:pt x="178" y="319"/>
                </a:lnTo>
                <a:lnTo>
                  <a:pt x="172" y="313"/>
                </a:lnTo>
                <a:lnTo>
                  <a:pt x="167" y="307"/>
                </a:lnTo>
                <a:lnTo>
                  <a:pt x="158" y="307"/>
                </a:lnTo>
                <a:lnTo>
                  <a:pt x="148" y="307"/>
                </a:lnTo>
                <a:lnTo>
                  <a:pt x="139" y="309"/>
                </a:lnTo>
                <a:lnTo>
                  <a:pt x="131" y="316"/>
                </a:lnTo>
                <a:lnTo>
                  <a:pt x="124" y="323"/>
                </a:lnTo>
                <a:lnTo>
                  <a:pt x="120" y="333"/>
                </a:lnTo>
                <a:lnTo>
                  <a:pt x="113" y="344"/>
                </a:lnTo>
                <a:lnTo>
                  <a:pt x="108" y="340"/>
                </a:lnTo>
                <a:lnTo>
                  <a:pt x="107" y="335"/>
                </a:lnTo>
                <a:lnTo>
                  <a:pt x="98" y="337"/>
                </a:lnTo>
                <a:lnTo>
                  <a:pt x="94" y="335"/>
                </a:lnTo>
                <a:lnTo>
                  <a:pt x="95" y="328"/>
                </a:lnTo>
                <a:lnTo>
                  <a:pt x="90" y="323"/>
                </a:lnTo>
                <a:lnTo>
                  <a:pt x="85" y="327"/>
                </a:lnTo>
                <a:lnTo>
                  <a:pt x="77" y="332"/>
                </a:lnTo>
                <a:lnTo>
                  <a:pt x="72" y="337"/>
                </a:lnTo>
                <a:lnTo>
                  <a:pt x="72" y="343"/>
                </a:lnTo>
                <a:lnTo>
                  <a:pt x="72" y="353"/>
                </a:lnTo>
                <a:lnTo>
                  <a:pt x="66" y="353"/>
                </a:lnTo>
                <a:lnTo>
                  <a:pt x="63" y="348"/>
                </a:lnTo>
                <a:lnTo>
                  <a:pt x="61" y="343"/>
                </a:lnTo>
                <a:lnTo>
                  <a:pt x="54" y="342"/>
                </a:lnTo>
                <a:lnTo>
                  <a:pt x="41" y="343"/>
                </a:lnTo>
                <a:lnTo>
                  <a:pt x="41" y="329"/>
                </a:lnTo>
                <a:lnTo>
                  <a:pt x="35" y="324"/>
                </a:lnTo>
                <a:lnTo>
                  <a:pt x="27" y="317"/>
                </a:lnTo>
                <a:lnTo>
                  <a:pt x="27" y="307"/>
                </a:lnTo>
                <a:lnTo>
                  <a:pt x="33" y="294"/>
                </a:lnTo>
                <a:lnTo>
                  <a:pt x="36" y="281"/>
                </a:lnTo>
                <a:lnTo>
                  <a:pt x="44" y="265"/>
                </a:lnTo>
                <a:lnTo>
                  <a:pt x="41" y="259"/>
                </a:lnTo>
                <a:lnTo>
                  <a:pt x="31" y="253"/>
                </a:lnTo>
                <a:lnTo>
                  <a:pt x="23" y="253"/>
                </a:lnTo>
                <a:lnTo>
                  <a:pt x="8" y="253"/>
                </a:lnTo>
                <a:lnTo>
                  <a:pt x="0" y="250"/>
                </a:lnTo>
                <a:lnTo>
                  <a:pt x="7" y="245"/>
                </a:lnTo>
                <a:lnTo>
                  <a:pt x="16" y="235"/>
                </a:lnTo>
                <a:lnTo>
                  <a:pt x="27" y="223"/>
                </a:lnTo>
                <a:lnTo>
                  <a:pt x="34" y="214"/>
                </a:lnTo>
                <a:lnTo>
                  <a:pt x="39" y="201"/>
                </a:lnTo>
                <a:lnTo>
                  <a:pt x="39" y="190"/>
                </a:lnTo>
                <a:lnTo>
                  <a:pt x="38" y="180"/>
                </a:lnTo>
                <a:lnTo>
                  <a:pt x="35" y="166"/>
                </a:lnTo>
                <a:lnTo>
                  <a:pt x="31" y="155"/>
                </a:lnTo>
                <a:lnTo>
                  <a:pt x="26" y="138"/>
                </a:lnTo>
                <a:lnTo>
                  <a:pt x="27" y="126"/>
                </a:lnTo>
                <a:lnTo>
                  <a:pt x="27" y="114"/>
                </a:lnTo>
                <a:lnTo>
                  <a:pt x="27" y="101"/>
                </a:lnTo>
                <a:lnTo>
                  <a:pt x="26" y="86"/>
                </a:lnTo>
                <a:lnTo>
                  <a:pt x="23" y="79"/>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15" name="Freeform 1055"/>
          <p:cNvSpPr>
            <a:spLocks/>
          </p:cNvSpPr>
          <p:nvPr/>
        </p:nvSpPr>
        <p:spPr bwMode="auto">
          <a:xfrm>
            <a:off x="1931391" y="3347701"/>
            <a:ext cx="557547" cy="589478"/>
          </a:xfrm>
          <a:custGeom>
            <a:avLst/>
            <a:gdLst>
              <a:gd name="T0" fmla="*/ 2147483647 w 627"/>
              <a:gd name="T1" fmla="*/ 2147483647 h 660"/>
              <a:gd name="T2" fmla="*/ 2147483647 w 627"/>
              <a:gd name="T3" fmla="*/ 2147483647 h 660"/>
              <a:gd name="T4" fmla="*/ 2147483647 w 627"/>
              <a:gd name="T5" fmla="*/ 2147483647 h 660"/>
              <a:gd name="T6" fmla="*/ 2147483647 w 627"/>
              <a:gd name="T7" fmla="*/ 2147483647 h 660"/>
              <a:gd name="T8" fmla="*/ 2147483647 w 627"/>
              <a:gd name="T9" fmla="*/ 2147483647 h 660"/>
              <a:gd name="T10" fmla="*/ 2147483647 w 627"/>
              <a:gd name="T11" fmla="*/ 2147483647 h 660"/>
              <a:gd name="T12" fmla="*/ 2147483647 w 627"/>
              <a:gd name="T13" fmla="*/ 2147483647 h 660"/>
              <a:gd name="T14" fmla="*/ 2147483647 w 627"/>
              <a:gd name="T15" fmla="*/ 2147483647 h 660"/>
              <a:gd name="T16" fmla="*/ 2147483647 w 627"/>
              <a:gd name="T17" fmla="*/ 2147483647 h 660"/>
              <a:gd name="T18" fmla="*/ 2147483647 w 627"/>
              <a:gd name="T19" fmla="*/ 2147483647 h 660"/>
              <a:gd name="T20" fmla="*/ 2147483647 w 627"/>
              <a:gd name="T21" fmla="*/ 2147483647 h 660"/>
              <a:gd name="T22" fmla="*/ 2147483647 w 627"/>
              <a:gd name="T23" fmla="*/ 2147483647 h 660"/>
              <a:gd name="T24" fmla="*/ 2147483647 w 627"/>
              <a:gd name="T25" fmla="*/ 2147483647 h 660"/>
              <a:gd name="T26" fmla="*/ 2147483647 w 627"/>
              <a:gd name="T27" fmla="*/ 2147483647 h 660"/>
              <a:gd name="T28" fmla="*/ 2147483647 w 627"/>
              <a:gd name="T29" fmla="*/ 2147483647 h 660"/>
              <a:gd name="T30" fmla="*/ 2147483647 w 627"/>
              <a:gd name="T31" fmla="*/ 2147483647 h 660"/>
              <a:gd name="T32" fmla="*/ 2147483647 w 627"/>
              <a:gd name="T33" fmla="*/ 2147483647 h 660"/>
              <a:gd name="T34" fmla="*/ 2147483647 w 627"/>
              <a:gd name="T35" fmla="*/ 2147483647 h 660"/>
              <a:gd name="T36" fmla="*/ 2147483647 w 627"/>
              <a:gd name="T37" fmla="*/ 2147483647 h 660"/>
              <a:gd name="T38" fmla="*/ 2147483647 w 627"/>
              <a:gd name="T39" fmla="*/ 2147483647 h 660"/>
              <a:gd name="T40" fmla="*/ 2147483647 w 627"/>
              <a:gd name="T41" fmla="*/ 2147483647 h 660"/>
              <a:gd name="T42" fmla="*/ 2147483647 w 627"/>
              <a:gd name="T43" fmla="*/ 2147483647 h 660"/>
              <a:gd name="T44" fmla="*/ 2147483647 w 627"/>
              <a:gd name="T45" fmla="*/ 2147483647 h 660"/>
              <a:gd name="T46" fmla="*/ 2147483647 w 627"/>
              <a:gd name="T47" fmla="*/ 2147483647 h 660"/>
              <a:gd name="T48" fmla="*/ 2147483647 w 627"/>
              <a:gd name="T49" fmla="*/ 2147483647 h 660"/>
              <a:gd name="T50" fmla="*/ 2147483647 w 627"/>
              <a:gd name="T51" fmla="*/ 2147483647 h 660"/>
              <a:gd name="T52" fmla="*/ 2147483647 w 627"/>
              <a:gd name="T53" fmla="*/ 2147483647 h 660"/>
              <a:gd name="T54" fmla="*/ 2147483647 w 627"/>
              <a:gd name="T55" fmla="*/ 2147483647 h 660"/>
              <a:gd name="T56" fmla="*/ 2147483647 w 627"/>
              <a:gd name="T57" fmla="*/ 2147483647 h 660"/>
              <a:gd name="T58" fmla="*/ 2147483647 w 627"/>
              <a:gd name="T59" fmla="*/ 2147483647 h 660"/>
              <a:gd name="T60" fmla="*/ 2147483647 w 627"/>
              <a:gd name="T61" fmla="*/ 2147483647 h 660"/>
              <a:gd name="T62" fmla="*/ 2147483647 w 627"/>
              <a:gd name="T63" fmla="*/ 2147483647 h 660"/>
              <a:gd name="T64" fmla="*/ 2147483647 w 627"/>
              <a:gd name="T65" fmla="*/ 2147483647 h 660"/>
              <a:gd name="T66" fmla="*/ 2147483647 w 627"/>
              <a:gd name="T67" fmla="*/ 2147483647 h 660"/>
              <a:gd name="T68" fmla="*/ 2147483647 w 627"/>
              <a:gd name="T69" fmla="*/ 2147483647 h 660"/>
              <a:gd name="T70" fmla="*/ 2147483647 w 627"/>
              <a:gd name="T71" fmla="*/ 2147483647 h 660"/>
              <a:gd name="T72" fmla="*/ 2147483647 w 627"/>
              <a:gd name="T73" fmla="*/ 2147483647 h 660"/>
              <a:gd name="T74" fmla="*/ 2147483647 w 627"/>
              <a:gd name="T75" fmla="*/ 2147483647 h 660"/>
              <a:gd name="T76" fmla="*/ 2147483647 w 627"/>
              <a:gd name="T77" fmla="*/ 2147483647 h 660"/>
              <a:gd name="T78" fmla="*/ 2147483647 w 627"/>
              <a:gd name="T79" fmla="*/ 2147483647 h 660"/>
              <a:gd name="T80" fmla="*/ 2147483647 w 627"/>
              <a:gd name="T81" fmla="*/ 2147483647 h 660"/>
              <a:gd name="T82" fmla="*/ 2147483647 w 627"/>
              <a:gd name="T83" fmla="*/ 2147483647 h 660"/>
              <a:gd name="T84" fmla="*/ 2147483647 w 627"/>
              <a:gd name="T85" fmla="*/ 2147483647 h 660"/>
              <a:gd name="T86" fmla="*/ 2147483647 w 627"/>
              <a:gd name="T87" fmla="*/ 2147483647 h 660"/>
              <a:gd name="T88" fmla="*/ 2147483647 w 627"/>
              <a:gd name="T89" fmla="*/ 2147483647 h 660"/>
              <a:gd name="T90" fmla="*/ 2147483647 w 627"/>
              <a:gd name="T91" fmla="*/ 2147483647 h 660"/>
              <a:gd name="T92" fmla="*/ 2147483647 w 627"/>
              <a:gd name="T93" fmla="*/ 2147483647 h 660"/>
              <a:gd name="T94" fmla="*/ 0 w 627"/>
              <a:gd name="T95" fmla="*/ 2147483647 h 660"/>
              <a:gd name="T96" fmla="*/ 2147483647 w 627"/>
              <a:gd name="T97" fmla="*/ 2147483647 h 660"/>
              <a:gd name="T98" fmla="*/ 2147483647 w 627"/>
              <a:gd name="T99" fmla="*/ 2147483647 h 660"/>
              <a:gd name="T100" fmla="*/ 2147483647 w 627"/>
              <a:gd name="T101" fmla="*/ 2147483647 h 660"/>
              <a:gd name="T102" fmla="*/ 2147483647 w 627"/>
              <a:gd name="T103" fmla="*/ 2147483647 h 660"/>
              <a:gd name="T104" fmla="*/ 2147483647 w 627"/>
              <a:gd name="T105" fmla="*/ 2147483647 h 660"/>
              <a:gd name="T106" fmla="*/ 2147483647 w 627"/>
              <a:gd name="T107" fmla="*/ 2147483647 h 660"/>
              <a:gd name="T108" fmla="*/ 2147483647 w 627"/>
              <a:gd name="T109" fmla="*/ 2147483647 h 6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7"/>
              <a:gd name="T166" fmla="*/ 0 h 660"/>
              <a:gd name="T167" fmla="*/ 627 w 627"/>
              <a:gd name="T168" fmla="*/ 660 h 6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7" h="660">
                <a:moveTo>
                  <a:pt x="64" y="82"/>
                </a:moveTo>
                <a:lnTo>
                  <a:pt x="67" y="77"/>
                </a:lnTo>
                <a:lnTo>
                  <a:pt x="71" y="69"/>
                </a:lnTo>
                <a:lnTo>
                  <a:pt x="81" y="66"/>
                </a:lnTo>
                <a:lnTo>
                  <a:pt x="89" y="65"/>
                </a:lnTo>
                <a:lnTo>
                  <a:pt x="94" y="68"/>
                </a:lnTo>
                <a:lnTo>
                  <a:pt x="100" y="68"/>
                </a:lnTo>
                <a:lnTo>
                  <a:pt x="104" y="62"/>
                </a:lnTo>
                <a:lnTo>
                  <a:pt x="107" y="55"/>
                </a:lnTo>
                <a:lnTo>
                  <a:pt x="106" y="46"/>
                </a:lnTo>
                <a:lnTo>
                  <a:pt x="106" y="39"/>
                </a:lnTo>
                <a:lnTo>
                  <a:pt x="108" y="31"/>
                </a:lnTo>
                <a:lnTo>
                  <a:pt x="108" y="23"/>
                </a:lnTo>
                <a:lnTo>
                  <a:pt x="108" y="16"/>
                </a:lnTo>
                <a:lnTo>
                  <a:pt x="113" y="16"/>
                </a:lnTo>
                <a:lnTo>
                  <a:pt x="117" y="18"/>
                </a:lnTo>
                <a:lnTo>
                  <a:pt x="124" y="17"/>
                </a:lnTo>
                <a:lnTo>
                  <a:pt x="130" y="13"/>
                </a:lnTo>
                <a:lnTo>
                  <a:pt x="137" y="8"/>
                </a:lnTo>
                <a:lnTo>
                  <a:pt x="144" y="0"/>
                </a:lnTo>
                <a:lnTo>
                  <a:pt x="149" y="1"/>
                </a:lnTo>
                <a:lnTo>
                  <a:pt x="151" y="6"/>
                </a:lnTo>
                <a:lnTo>
                  <a:pt x="147" y="11"/>
                </a:lnTo>
                <a:lnTo>
                  <a:pt x="147" y="20"/>
                </a:lnTo>
                <a:lnTo>
                  <a:pt x="145" y="31"/>
                </a:lnTo>
                <a:lnTo>
                  <a:pt x="144" y="46"/>
                </a:lnTo>
                <a:lnTo>
                  <a:pt x="142" y="60"/>
                </a:lnTo>
                <a:lnTo>
                  <a:pt x="146" y="80"/>
                </a:lnTo>
                <a:lnTo>
                  <a:pt x="152" y="82"/>
                </a:lnTo>
                <a:lnTo>
                  <a:pt x="157" y="67"/>
                </a:lnTo>
                <a:lnTo>
                  <a:pt x="164" y="52"/>
                </a:lnTo>
                <a:lnTo>
                  <a:pt x="169" y="37"/>
                </a:lnTo>
                <a:lnTo>
                  <a:pt x="175" y="26"/>
                </a:lnTo>
                <a:lnTo>
                  <a:pt x="185" y="24"/>
                </a:lnTo>
                <a:lnTo>
                  <a:pt x="190" y="30"/>
                </a:lnTo>
                <a:lnTo>
                  <a:pt x="193" y="37"/>
                </a:lnTo>
                <a:lnTo>
                  <a:pt x="201" y="45"/>
                </a:lnTo>
                <a:lnTo>
                  <a:pt x="204" y="52"/>
                </a:lnTo>
                <a:lnTo>
                  <a:pt x="205" y="62"/>
                </a:lnTo>
                <a:lnTo>
                  <a:pt x="210" y="76"/>
                </a:lnTo>
                <a:lnTo>
                  <a:pt x="212" y="85"/>
                </a:lnTo>
                <a:lnTo>
                  <a:pt x="216" y="90"/>
                </a:lnTo>
                <a:lnTo>
                  <a:pt x="222" y="104"/>
                </a:lnTo>
                <a:lnTo>
                  <a:pt x="222" y="114"/>
                </a:lnTo>
                <a:lnTo>
                  <a:pt x="231" y="117"/>
                </a:lnTo>
                <a:lnTo>
                  <a:pt x="239" y="114"/>
                </a:lnTo>
                <a:lnTo>
                  <a:pt x="247" y="106"/>
                </a:lnTo>
                <a:lnTo>
                  <a:pt x="251" y="114"/>
                </a:lnTo>
                <a:lnTo>
                  <a:pt x="252" y="121"/>
                </a:lnTo>
                <a:lnTo>
                  <a:pt x="259" y="136"/>
                </a:lnTo>
                <a:lnTo>
                  <a:pt x="269" y="155"/>
                </a:lnTo>
                <a:lnTo>
                  <a:pt x="278" y="168"/>
                </a:lnTo>
                <a:lnTo>
                  <a:pt x="283" y="178"/>
                </a:lnTo>
                <a:lnTo>
                  <a:pt x="286" y="190"/>
                </a:lnTo>
                <a:lnTo>
                  <a:pt x="293" y="205"/>
                </a:lnTo>
                <a:lnTo>
                  <a:pt x="302" y="214"/>
                </a:lnTo>
                <a:lnTo>
                  <a:pt x="311" y="221"/>
                </a:lnTo>
                <a:lnTo>
                  <a:pt x="309" y="229"/>
                </a:lnTo>
                <a:lnTo>
                  <a:pt x="306" y="238"/>
                </a:lnTo>
                <a:lnTo>
                  <a:pt x="309" y="252"/>
                </a:lnTo>
                <a:lnTo>
                  <a:pt x="319" y="268"/>
                </a:lnTo>
                <a:lnTo>
                  <a:pt x="329" y="271"/>
                </a:lnTo>
                <a:lnTo>
                  <a:pt x="338" y="264"/>
                </a:lnTo>
                <a:lnTo>
                  <a:pt x="345" y="260"/>
                </a:lnTo>
                <a:lnTo>
                  <a:pt x="352" y="252"/>
                </a:lnTo>
                <a:lnTo>
                  <a:pt x="358" y="247"/>
                </a:lnTo>
                <a:lnTo>
                  <a:pt x="368" y="244"/>
                </a:lnTo>
                <a:lnTo>
                  <a:pt x="373" y="241"/>
                </a:lnTo>
                <a:lnTo>
                  <a:pt x="378" y="252"/>
                </a:lnTo>
                <a:lnTo>
                  <a:pt x="386" y="258"/>
                </a:lnTo>
                <a:lnTo>
                  <a:pt x="393" y="245"/>
                </a:lnTo>
                <a:lnTo>
                  <a:pt x="399" y="239"/>
                </a:lnTo>
                <a:lnTo>
                  <a:pt x="402" y="222"/>
                </a:lnTo>
                <a:lnTo>
                  <a:pt x="399" y="209"/>
                </a:lnTo>
                <a:lnTo>
                  <a:pt x="395" y="194"/>
                </a:lnTo>
                <a:lnTo>
                  <a:pt x="390" y="175"/>
                </a:lnTo>
                <a:lnTo>
                  <a:pt x="391" y="165"/>
                </a:lnTo>
                <a:lnTo>
                  <a:pt x="399" y="162"/>
                </a:lnTo>
                <a:lnTo>
                  <a:pt x="414" y="153"/>
                </a:lnTo>
                <a:lnTo>
                  <a:pt x="418" y="148"/>
                </a:lnTo>
                <a:lnTo>
                  <a:pt x="424" y="134"/>
                </a:lnTo>
                <a:lnTo>
                  <a:pt x="437" y="129"/>
                </a:lnTo>
                <a:lnTo>
                  <a:pt x="437" y="121"/>
                </a:lnTo>
                <a:lnTo>
                  <a:pt x="445" y="110"/>
                </a:lnTo>
                <a:lnTo>
                  <a:pt x="444" y="106"/>
                </a:lnTo>
                <a:lnTo>
                  <a:pt x="444" y="98"/>
                </a:lnTo>
                <a:lnTo>
                  <a:pt x="448" y="90"/>
                </a:lnTo>
                <a:lnTo>
                  <a:pt x="457" y="86"/>
                </a:lnTo>
                <a:lnTo>
                  <a:pt x="462" y="90"/>
                </a:lnTo>
                <a:lnTo>
                  <a:pt x="468" y="93"/>
                </a:lnTo>
                <a:lnTo>
                  <a:pt x="471" y="88"/>
                </a:lnTo>
                <a:lnTo>
                  <a:pt x="467" y="75"/>
                </a:lnTo>
                <a:lnTo>
                  <a:pt x="468" y="67"/>
                </a:lnTo>
                <a:lnTo>
                  <a:pt x="471" y="58"/>
                </a:lnTo>
                <a:lnTo>
                  <a:pt x="479" y="60"/>
                </a:lnTo>
                <a:lnTo>
                  <a:pt x="486" y="60"/>
                </a:lnTo>
                <a:lnTo>
                  <a:pt x="498" y="65"/>
                </a:lnTo>
                <a:lnTo>
                  <a:pt x="504" y="75"/>
                </a:lnTo>
                <a:lnTo>
                  <a:pt x="500" y="80"/>
                </a:lnTo>
                <a:lnTo>
                  <a:pt x="501" y="85"/>
                </a:lnTo>
                <a:lnTo>
                  <a:pt x="509" y="90"/>
                </a:lnTo>
                <a:lnTo>
                  <a:pt x="509" y="99"/>
                </a:lnTo>
                <a:lnTo>
                  <a:pt x="510" y="105"/>
                </a:lnTo>
                <a:lnTo>
                  <a:pt x="514" y="116"/>
                </a:lnTo>
                <a:lnTo>
                  <a:pt x="527" y="122"/>
                </a:lnTo>
                <a:lnTo>
                  <a:pt x="531" y="118"/>
                </a:lnTo>
                <a:lnTo>
                  <a:pt x="542" y="115"/>
                </a:lnTo>
                <a:lnTo>
                  <a:pt x="548" y="111"/>
                </a:lnTo>
                <a:lnTo>
                  <a:pt x="558" y="109"/>
                </a:lnTo>
                <a:lnTo>
                  <a:pt x="566" y="114"/>
                </a:lnTo>
                <a:lnTo>
                  <a:pt x="569" y="116"/>
                </a:lnTo>
                <a:lnTo>
                  <a:pt x="573" y="127"/>
                </a:lnTo>
                <a:lnTo>
                  <a:pt x="573" y="132"/>
                </a:lnTo>
                <a:lnTo>
                  <a:pt x="571" y="142"/>
                </a:lnTo>
                <a:lnTo>
                  <a:pt x="566" y="147"/>
                </a:lnTo>
                <a:lnTo>
                  <a:pt x="560" y="157"/>
                </a:lnTo>
                <a:lnTo>
                  <a:pt x="555" y="162"/>
                </a:lnTo>
                <a:lnTo>
                  <a:pt x="550" y="168"/>
                </a:lnTo>
                <a:lnTo>
                  <a:pt x="537" y="168"/>
                </a:lnTo>
                <a:lnTo>
                  <a:pt x="523" y="169"/>
                </a:lnTo>
                <a:lnTo>
                  <a:pt x="511" y="171"/>
                </a:lnTo>
                <a:lnTo>
                  <a:pt x="499" y="173"/>
                </a:lnTo>
                <a:lnTo>
                  <a:pt x="491" y="165"/>
                </a:lnTo>
                <a:lnTo>
                  <a:pt x="484" y="160"/>
                </a:lnTo>
                <a:lnTo>
                  <a:pt x="475" y="161"/>
                </a:lnTo>
                <a:lnTo>
                  <a:pt x="471" y="171"/>
                </a:lnTo>
                <a:lnTo>
                  <a:pt x="460" y="178"/>
                </a:lnTo>
                <a:lnTo>
                  <a:pt x="452" y="187"/>
                </a:lnTo>
                <a:lnTo>
                  <a:pt x="450" y="195"/>
                </a:lnTo>
                <a:lnTo>
                  <a:pt x="460" y="196"/>
                </a:lnTo>
                <a:lnTo>
                  <a:pt x="465" y="198"/>
                </a:lnTo>
                <a:lnTo>
                  <a:pt x="466" y="204"/>
                </a:lnTo>
                <a:lnTo>
                  <a:pt x="463" y="214"/>
                </a:lnTo>
                <a:lnTo>
                  <a:pt x="463" y="227"/>
                </a:lnTo>
                <a:lnTo>
                  <a:pt x="466" y="240"/>
                </a:lnTo>
                <a:lnTo>
                  <a:pt x="479" y="236"/>
                </a:lnTo>
                <a:lnTo>
                  <a:pt x="489" y="233"/>
                </a:lnTo>
                <a:lnTo>
                  <a:pt x="501" y="232"/>
                </a:lnTo>
                <a:lnTo>
                  <a:pt x="510" y="234"/>
                </a:lnTo>
                <a:lnTo>
                  <a:pt x="521" y="235"/>
                </a:lnTo>
                <a:lnTo>
                  <a:pt x="524" y="246"/>
                </a:lnTo>
                <a:lnTo>
                  <a:pt x="525" y="256"/>
                </a:lnTo>
                <a:lnTo>
                  <a:pt x="521" y="263"/>
                </a:lnTo>
                <a:lnTo>
                  <a:pt x="517" y="272"/>
                </a:lnTo>
                <a:lnTo>
                  <a:pt x="514" y="280"/>
                </a:lnTo>
                <a:lnTo>
                  <a:pt x="507" y="287"/>
                </a:lnTo>
                <a:lnTo>
                  <a:pt x="504" y="298"/>
                </a:lnTo>
                <a:lnTo>
                  <a:pt x="501" y="309"/>
                </a:lnTo>
                <a:lnTo>
                  <a:pt x="506" y="319"/>
                </a:lnTo>
                <a:lnTo>
                  <a:pt x="520" y="325"/>
                </a:lnTo>
                <a:lnTo>
                  <a:pt x="525" y="336"/>
                </a:lnTo>
                <a:lnTo>
                  <a:pt x="530" y="339"/>
                </a:lnTo>
                <a:lnTo>
                  <a:pt x="532" y="347"/>
                </a:lnTo>
                <a:lnTo>
                  <a:pt x="527" y="351"/>
                </a:lnTo>
                <a:lnTo>
                  <a:pt x="522" y="353"/>
                </a:lnTo>
                <a:lnTo>
                  <a:pt x="516" y="360"/>
                </a:lnTo>
                <a:lnTo>
                  <a:pt x="522" y="364"/>
                </a:lnTo>
                <a:lnTo>
                  <a:pt x="522" y="371"/>
                </a:lnTo>
                <a:lnTo>
                  <a:pt x="525" y="377"/>
                </a:lnTo>
                <a:lnTo>
                  <a:pt x="519" y="381"/>
                </a:lnTo>
                <a:lnTo>
                  <a:pt x="512" y="389"/>
                </a:lnTo>
                <a:lnTo>
                  <a:pt x="507" y="400"/>
                </a:lnTo>
                <a:lnTo>
                  <a:pt x="508" y="408"/>
                </a:lnTo>
                <a:lnTo>
                  <a:pt x="522" y="413"/>
                </a:lnTo>
                <a:lnTo>
                  <a:pt x="534" y="409"/>
                </a:lnTo>
                <a:lnTo>
                  <a:pt x="547" y="409"/>
                </a:lnTo>
                <a:lnTo>
                  <a:pt x="549" y="415"/>
                </a:lnTo>
                <a:lnTo>
                  <a:pt x="555" y="416"/>
                </a:lnTo>
                <a:lnTo>
                  <a:pt x="557" y="430"/>
                </a:lnTo>
                <a:lnTo>
                  <a:pt x="560" y="435"/>
                </a:lnTo>
                <a:lnTo>
                  <a:pt x="573" y="440"/>
                </a:lnTo>
                <a:lnTo>
                  <a:pt x="588" y="438"/>
                </a:lnTo>
                <a:lnTo>
                  <a:pt x="600" y="436"/>
                </a:lnTo>
                <a:lnTo>
                  <a:pt x="607" y="438"/>
                </a:lnTo>
                <a:lnTo>
                  <a:pt x="616" y="438"/>
                </a:lnTo>
                <a:lnTo>
                  <a:pt x="621" y="438"/>
                </a:lnTo>
                <a:lnTo>
                  <a:pt x="626" y="445"/>
                </a:lnTo>
                <a:lnTo>
                  <a:pt x="625" y="456"/>
                </a:lnTo>
                <a:lnTo>
                  <a:pt x="622" y="466"/>
                </a:lnTo>
                <a:lnTo>
                  <a:pt x="620" y="474"/>
                </a:lnTo>
                <a:lnTo>
                  <a:pt x="609" y="483"/>
                </a:lnTo>
                <a:lnTo>
                  <a:pt x="597" y="486"/>
                </a:lnTo>
                <a:lnTo>
                  <a:pt x="589" y="494"/>
                </a:lnTo>
                <a:lnTo>
                  <a:pt x="583" y="502"/>
                </a:lnTo>
                <a:lnTo>
                  <a:pt x="576" y="510"/>
                </a:lnTo>
                <a:lnTo>
                  <a:pt x="563" y="497"/>
                </a:lnTo>
                <a:lnTo>
                  <a:pt x="551" y="498"/>
                </a:lnTo>
                <a:lnTo>
                  <a:pt x="543" y="502"/>
                </a:lnTo>
                <a:lnTo>
                  <a:pt x="540" y="510"/>
                </a:lnTo>
                <a:lnTo>
                  <a:pt x="537" y="517"/>
                </a:lnTo>
                <a:lnTo>
                  <a:pt x="537" y="524"/>
                </a:lnTo>
                <a:lnTo>
                  <a:pt x="533" y="530"/>
                </a:lnTo>
                <a:lnTo>
                  <a:pt x="524" y="533"/>
                </a:lnTo>
                <a:lnTo>
                  <a:pt x="512" y="538"/>
                </a:lnTo>
                <a:lnTo>
                  <a:pt x="504" y="544"/>
                </a:lnTo>
                <a:lnTo>
                  <a:pt x="496" y="548"/>
                </a:lnTo>
                <a:lnTo>
                  <a:pt x="489" y="538"/>
                </a:lnTo>
                <a:lnTo>
                  <a:pt x="486" y="533"/>
                </a:lnTo>
                <a:lnTo>
                  <a:pt x="477" y="540"/>
                </a:lnTo>
                <a:lnTo>
                  <a:pt x="473" y="548"/>
                </a:lnTo>
                <a:lnTo>
                  <a:pt x="465" y="553"/>
                </a:lnTo>
                <a:lnTo>
                  <a:pt x="458" y="556"/>
                </a:lnTo>
                <a:lnTo>
                  <a:pt x="453" y="559"/>
                </a:lnTo>
                <a:lnTo>
                  <a:pt x="449" y="548"/>
                </a:lnTo>
                <a:lnTo>
                  <a:pt x="443" y="543"/>
                </a:lnTo>
                <a:lnTo>
                  <a:pt x="437" y="541"/>
                </a:lnTo>
                <a:lnTo>
                  <a:pt x="430" y="548"/>
                </a:lnTo>
                <a:lnTo>
                  <a:pt x="427" y="554"/>
                </a:lnTo>
                <a:lnTo>
                  <a:pt x="422" y="554"/>
                </a:lnTo>
                <a:lnTo>
                  <a:pt x="420" y="544"/>
                </a:lnTo>
                <a:lnTo>
                  <a:pt x="414" y="537"/>
                </a:lnTo>
                <a:lnTo>
                  <a:pt x="405" y="543"/>
                </a:lnTo>
                <a:lnTo>
                  <a:pt x="400" y="550"/>
                </a:lnTo>
                <a:lnTo>
                  <a:pt x="391" y="555"/>
                </a:lnTo>
                <a:lnTo>
                  <a:pt x="379" y="555"/>
                </a:lnTo>
                <a:lnTo>
                  <a:pt x="368" y="548"/>
                </a:lnTo>
                <a:lnTo>
                  <a:pt x="363" y="541"/>
                </a:lnTo>
                <a:lnTo>
                  <a:pt x="357" y="542"/>
                </a:lnTo>
                <a:lnTo>
                  <a:pt x="352" y="544"/>
                </a:lnTo>
                <a:lnTo>
                  <a:pt x="344" y="545"/>
                </a:lnTo>
                <a:lnTo>
                  <a:pt x="331" y="553"/>
                </a:lnTo>
                <a:lnTo>
                  <a:pt x="322" y="553"/>
                </a:lnTo>
                <a:lnTo>
                  <a:pt x="314" y="559"/>
                </a:lnTo>
                <a:lnTo>
                  <a:pt x="303" y="563"/>
                </a:lnTo>
                <a:lnTo>
                  <a:pt x="293" y="564"/>
                </a:lnTo>
                <a:lnTo>
                  <a:pt x="289" y="570"/>
                </a:lnTo>
                <a:lnTo>
                  <a:pt x="291" y="579"/>
                </a:lnTo>
                <a:lnTo>
                  <a:pt x="296" y="592"/>
                </a:lnTo>
                <a:lnTo>
                  <a:pt x="298" y="599"/>
                </a:lnTo>
                <a:lnTo>
                  <a:pt x="298" y="623"/>
                </a:lnTo>
                <a:lnTo>
                  <a:pt x="293" y="629"/>
                </a:lnTo>
                <a:lnTo>
                  <a:pt x="293" y="643"/>
                </a:lnTo>
                <a:lnTo>
                  <a:pt x="301" y="650"/>
                </a:lnTo>
                <a:lnTo>
                  <a:pt x="296" y="656"/>
                </a:lnTo>
                <a:lnTo>
                  <a:pt x="285" y="659"/>
                </a:lnTo>
                <a:lnTo>
                  <a:pt x="277" y="656"/>
                </a:lnTo>
                <a:lnTo>
                  <a:pt x="268" y="656"/>
                </a:lnTo>
                <a:lnTo>
                  <a:pt x="260" y="653"/>
                </a:lnTo>
                <a:lnTo>
                  <a:pt x="257" y="642"/>
                </a:lnTo>
                <a:lnTo>
                  <a:pt x="255" y="633"/>
                </a:lnTo>
                <a:lnTo>
                  <a:pt x="250" y="623"/>
                </a:lnTo>
                <a:lnTo>
                  <a:pt x="244" y="620"/>
                </a:lnTo>
                <a:lnTo>
                  <a:pt x="234" y="619"/>
                </a:lnTo>
                <a:lnTo>
                  <a:pt x="231" y="626"/>
                </a:lnTo>
                <a:lnTo>
                  <a:pt x="219" y="633"/>
                </a:lnTo>
                <a:lnTo>
                  <a:pt x="205" y="631"/>
                </a:lnTo>
                <a:lnTo>
                  <a:pt x="192" y="627"/>
                </a:lnTo>
                <a:lnTo>
                  <a:pt x="182" y="623"/>
                </a:lnTo>
                <a:lnTo>
                  <a:pt x="173" y="621"/>
                </a:lnTo>
                <a:lnTo>
                  <a:pt x="172" y="616"/>
                </a:lnTo>
                <a:lnTo>
                  <a:pt x="171" y="609"/>
                </a:lnTo>
                <a:lnTo>
                  <a:pt x="167" y="599"/>
                </a:lnTo>
                <a:lnTo>
                  <a:pt x="160" y="596"/>
                </a:lnTo>
                <a:lnTo>
                  <a:pt x="154" y="590"/>
                </a:lnTo>
                <a:lnTo>
                  <a:pt x="144" y="585"/>
                </a:lnTo>
                <a:lnTo>
                  <a:pt x="134" y="579"/>
                </a:lnTo>
                <a:lnTo>
                  <a:pt x="126" y="579"/>
                </a:lnTo>
                <a:lnTo>
                  <a:pt x="116" y="581"/>
                </a:lnTo>
                <a:lnTo>
                  <a:pt x="112" y="577"/>
                </a:lnTo>
                <a:lnTo>
                  <a:pt x="117" y="564"/>
                </a:lnTo>
                <a:lnTo>
                  <a:pt x="121" y="550"/>
                </a:lnTo>
                <a:lnTo>
                  <a:pt x="125" y="536"/>
                </a:lnTo>
                <a:lnTo>
                  <a:pt x="127" y="520"/>
                </a:lnTo>
                <a:lnTo>
                  <a:pt x="131" y="514"/>
                </a:lnTo>
                <a:lnTo>
                  <a:pt x="136" y="511"/>
                </a:lnTo>
                <a:lnTo>
                  <a:pt x="134" y="502"/>
                </a:lnTo>
                <a:lnTo>
                  <a:pt x="126" y="494"/>
                </a:lnTo>
                <a:lnTo>
                  <a:pt x="115" y="488"/>
                </a:lnTo>
                <a:lnTo>
                  <a:pt x="104" y="489"/>
                </a:lnTo>
                <a:lnTo>
                  <a:pt x="97" y="484"/>
                </a:lnTo>
                <a:lnTo>
                  <a:pt x="93" y="469"/>
                </a:lnTo>
                <a:lnTo>
                  <a:pt x="97" y="458"/>
                </a:lnTo>
                <a:lnTo>
                  <a:pt x="92" y="448"/>
                </a:lnTo>
                <a:lnTo>
                  <a:pt x="87" y="437"/>
                </a:lnTo>
                <a:lnTo>
                  <a:pt x="80" y="422"/>
                </a:lnTo>
                <a:lnTo>
                  <a:pt x="73" y="412"/>
                </a:lnTo>
                <a:lnTo>
                  <a:pt x="69" y="409"/>
                </a:lnTo>
                <a:lnTo>
                  <a:pt x="59" y="406"/>
                </a:lnTo>
                <a:lnTo>
                  <a:pt x="48" y="404"/>
                </a:lnTo>
                <a:lnTo>
                  <a:pt x="30" y="412"/>
                </a:lnTo>
                <a:lnTo>
                  <a:pt x="16" y="417"/>
                </a:lnTo>
                <a:lnTo>
                  <a:pt x="7" y="423"/>
                </a:lnTo>
                <a:lnTo>
                  <a:pt x="1" y="423"/>
                </a:lnTo>
                <a:lnTo>
                  <a:pt x="3" y="402"/>
                </a:lnTo>
                <a:lnTo>
                  <a:pt x="4" y="389"/>
                </a:lnTo>
                <a:lnTo>
                  <a:pt x="10" y="384"/>
                </a:lnTo>
                <a:lnTo>
                  <a:pt x="5" y="379"/>
                </a:lnTo>
                <a:lnTo>
                  <a:pt x="0" y="369"/>
                </a:lnTo>
                <a:lnTo>
                  <a:pt x="1" y="358"/>
                </a:lnTo>
                <a:lnTo>
                  <a:pt x="5" y="352"/>
                </a:lnTo>
                <a:lnTo>
                  <a:pt x="9" y="350"/>
                </a:lnTo>
                <a:lnTo>
                  <a:pt x="14" y="345"/>
                </a:lnTo>
                <a:lnTo>
                  <a:pt x="17" y="333"/>
                </a:lnTo>
                <a:lnTo>
                  <a:pt x="20" y="326"/>
                </a:lnTo>
                <a:lnTo>
                  <a:pt x="21" y="317"/>
                </a:lnTo>
                <a:lnTo>
                  <a:pt x="26" y="312"/>
                </a:lnTo>
                <a:lnTo>
                  <a:pt x="34" y="304"/>
                </a:lnTo>
                <a:lnTo>
                  <a:pt x="40" y="299"/>
                </a:lnTo>
                <a:lnTo>
                  <a:pt x="43" y="295"/>
                </a:lnTo>
                <a:lnTo>
                  <a:pt x="48" y="288"/>
                </a:lnTo>
                <a:lnTo>
                  <a:pt x="55" y="288"/>
                </a:lnTo>
                <a:lnTo>
                  <a:pt x="64" y="289"/>
                </a:lnTo>
                <a:lnTo>
                  <a:pt x="68" y="286"/>
                </a:lnTo>
                <a:lnTo>
                  <a:pt x="75" y="280"/>
                </a:lnTo>
                <a:lnTo>
                  <a:pt x="82" y="269"/>
                </a:lnTo>
                <a:lnTo>
                  <a:pt x="85" y="265"/>
                </a:lnTo>
                <a:lnTo>
                  <a:pt x="95" y="261"/>
                </a:lnTo>
                <a:lnTo>
                  <a:pt x="93" y="255"/>
                </a:lnTo>
                <a:lnTo>
                  <a:pt x="88" y="252"/>
                </a:lnTo>
                <a:lnTo>
                  <a:pt x="85" y="243"/>
                </a:lnTo>
                <a:lnTo>
                  <a:pt x="93" y="240"/>
                </a:lnTo>
                <a:lnTo>
                  <a:pt x="95" y="231"/>
                </a:lnTo>
                <a:lnTo>
                  <a:pt x="95" y="223"/>
                </a:lnTo>
                <a:lnTo>
                  <a:pt x="99" y="209"/>
                </a:lnTo>
                <a:lnTo>
                  <a:pt x="103" y="198"/>
                </a:lnTo>
                <a:lnTo>
                  <a:pt x="103" y="189"/>
                </a:lnTo>
                <a:lnTo>
                  <a:pt x="104" y="178"/>
                </a:lnTo>
                <a:lnTo>
                  <a:pt x="98" y="169"/>
                </a:lnTo>
                <a:lnTo>
                  <a:pt x="97" y="159"/>
                </a:lnTo>
                <a:lnTo>
                  <a:pt x="100" y="150"/>
                </a:lnTo>
                <a:lnTo>
                  <a:pt x="104" y="147"/>
                </a:lnTo>
                <a:lnTo>
                  <a:pt x="103" y="138"/>
                </a:lnTo>
                <a:lnTo>
                  <a:pt x="101" y="129"/>
                </a:lnTo>
                <a:lnTo>
                  <a:pt x="93" y="120"/>
                </a:lnTo>
                <a:lnTo>
                  <a:pt x="85" y="120"/>
                </a:lnTo>
                <a:lnTo>
                  <a:pt x="77" y="116"/>
                </a:lnTo>
                <a:lnTo>
                  <a:pt x="72" y="108"/>
                </a:lnTo>
                <a:lnTo>
                  <a:pt x="71" y="101"/>
                </a:lnTo>
                <a:lnTo>
                  <a:pt x="68" y="91"/>
                </a:lnTo>
                <a:lnTo>
                  <a:pt x="64" y="82"/>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16" name="Freeform 1056"/>
          <p:cNvSpPr>
            <a:spLocks/>
          </p:cNvSpPr>
          <p:nvPr/>
        </p:nvSpPr>
        <p:spPr bwMode="auto">
          <a:xfrm>
            <a:off x="2330516" y="3359982"/>
            <a:ext cx="368423" cy="334037"/>
          </a:xfrm>
          <a:custGeom>
            <a:avLst/>
            <a:gdLst>
              <a:gd name="T0" fmla="*/ 2147483647 w 415"/>
              <a:gd name="T1" fmla="*/ 2147483647 h 374"/>
              <a:gd name="T2" fmla="*/ 2147483647 w 415"/>
              <a:gd name="T3" fmla="*/ 2147483647 h 374"/>
              <a:gd name="T4" fmla="*/ 2147483647 w 415"/>
              <a:gd name="T5" fmla="*/ 2147483647 h 374"/>
              <a:gd name="T6" fmla="*/ 2147483647 w 415"/>
              <a:gd name="T7" fmla="*/ 2147483647 h 374"/>
              <a:gd name="T8" fmla="*/ 2147483647 w 415"/>
              <a:gd name="T9" fmla="*/ 2147483647 h 374"/>
              <a:gd name="T10" fmla="*/ 2147483647 w 415"/>
              <a:gd name="T11" fmla="*/ 2147483647 h 374"/>
              <a:gd name="T12" fmla="*/ 2147483647 w 415"/>
              <a:gd name="T13" fmla="*/ 2147483647 h 374"/>
              <a:gd name="T14" fmla="*/ 2147483647 w 415"/>
              <a:gd name="T15" fmla="*/ 2147483647 h 374"/>
              <a:gd name="T16" fmla="*/ 2147483647 w 415"/>
              <a:gd name="T17" fmla="*/ 2147483647 h 374"/>
              <a:gd name="T18" fmla="*/ 2147483647 w 415"/>
              <a:gd name="T19" fmla="*/ 2147483647 h 374"/>
              <a:gd name="T20" fmla="*/ 2147483647 w 415"/>
              <a:gd name="T21" fmla="*/ 2147483647 h 374"/>
              <a:gd name="T22" fmla="*/ 2147483647 w 415"/>
              <a:gd name="T23" fmla="*/ 2147483647 h 374"/>
              <a:gd name="T24" fmla="*/ 2147483647 w 415"/>
              <a:gd name="T25" fmla="*/ 2147483647 h 374"/>
              <a:gd name="T26" fmla="*/ 2147483647 w 415"/>
              <a:gd name="T27" fmla="*/ 2147483647 h 374"/>
              <a:gd name="T28" fmla="*/ 2147483647 w 415"/>
              <a:gd name="T29" fmla="*/ 2147483647 h 374"/>
              <a:gd name="T30" fmla="*/ 2147483647 w 415"/>
              <a:gd name="T31" fmla="*/ 2147483647 h 374"/>
              <a:gd name="T32" fmla="*/ 2147483647 w 415"/>
              <a:gd name="T33" fmla="*/ 2147483647 h 374"/>
              <a:gd name="T34" fmla="*/ 2147483647 w 415"/>
              <a:gd name="T35" fmla="*/ 2147483647 h 374"/>
              <a:gd name="T36" fmla="*/ 2147483647 w 415"/>
              <a:gd name="T37" fmla="*/ 2147483647 h 374"/>
              <a:gd name="T38" fmla="*/ 2147483647 w 415"/>
              <a:gd name="T39" fmla="*/ 2147483647 h 374"/>
              <a:gd name="T40" fmla="*/ 2147483647 w 415"/>
              <a:gd name="T41" fmla="*/ 2147483647 h 374"/>
              <a:gd name="T42" fmla="*/ 2147483647 w 415"/>
              <a:gd name="T43" fmla="*/ 2147483647 h 374"/>
              <a:gd name="T44" fmla="*/ 2147483647 w 415"/>
              <a:gd name="T45" fmla="*/ 2147483647 h 374"/>
              <a:gd name="T46" fmla="*/ 2147483647 w 415"/>
              <a:gd name="T47" fmla="*/ 2147483647 h 374"/>
              <a:gd name="T48" fmla="*/ 2147483647 w 415"/>
              <a:gd name="T49" fmla="*/ 2147483647 h 374"/>
              <a:gd name="T50" fmla="*/ 2147483647 w 415"/>
              <a:gd name="T51" fmla="*/ 2147483647 h 374"/>
              <a:gd name="T52" fmla="*/ 2147483647 w 415"/>
              <a:gd name="T53" fmla="*/ 2147483647 h 374"/>
              <a:gd name="T54" fmla="*/ 2147483647 w 415"/>
              <a:gd name="T55" fmla="*/ 2147483647 h 374"/>
              <a:gd name="T56" fmla="*/ 2147483647 w 415"/>
              <a:gd name="T57" fmla="*/ 2147483647 h 374"/>
              <a:gd name="T58" fmla="*/ 2147483647 w 415"/>
              <a:gd name="T59" fmla="*/ 2147483647 h 374"/>
              <a:gd name="T60" fmla="*/ 2147483647 w 415"/>
              <a:gd name="T61" fmla="*/ 2147483647 h 374"/>
              <a:gd name="T62" fmla="*/ 2147483647 w 415"/>
              <a:gd name="T63" fmla="*/ 2147483647 h 374"/>
              <a:gd name="T64" fmla="*/ 2147483647 w 415"/>
              <a:gd name="T65" fmla="*/ 2147483647 h 374"/>
              <a:gd name="T66" fmla="*/ 2147483647 w 415"/>
              <a:gd name="T67" fmla="*/ 2147483647 h 374"/>
              <a:gd name="T68" fmla="*/ 2147483647 w 415"/>
              <a:gd name="T69" fmla="*/ 2147483647 h 374"/>
              <a:gd name="T70" fmla="*/ 2147483647 w 415"/>
              <a:gd name="T71" fmla="*/ 2147483647 h 374"/>
              <a:gd name="T72" fmla="*/ 2147483647 w 415"/>
              <a:gd name="T73" fmla="*/ 2147483647 h 374"/>
              <a:gd name="T74" fmla="*/ 2147483647 w 415"/>
              <a:gd name="T75" fmla="*/ 2147483647 h 374"/>
              <a:gd name="T76" fmla="*/ 2147483647 w 415"/>
              <a:gd name="T77" fmla="*/ 2147483647 h 374"/>
              <a:gd name="T78" fmla="*/ 2147483647 w 415"/>
              <a:gd name="T79" fmla="*/ 2147483647 h 374"/>
              <a:gd name="T80" fmla="*/ 2147483647 w 415"/>
              <a:gd name="T81" fmla="*/ 2147483647 h 374"/>
              <a:gd name="T82" fmla="*/ 2147483647 w 415"/>
              <a:gd name="T83" fmla="*/ 2147483647 h 374"/>
              <a:gd name="T84" fmla="*/ 2147483647 w 415"/>
              <a:gd name="T85" fmla="*/ 2147483647 h 374"/>
              <a:gd name="T86" fmla="*/ 2147483647 w 415"/>
              <a:gd name="T87" fmla="*/ 2147483647 h 374"/>
              <a:gd name="T88" fmla="*/ 2147483647 w 415"/>
              <a:gd name="T89" fmla="*/ 2147483647 h 374"/>
              <a:gd name="T90" fmla="*/ 2147483647 w 415"/>
              <a:gd name="T91" fmla="*/ 2147483647 h 374"/>
              <a:gd name="T92" fmla="*/ 2147483647 w 415"/>
              <a:gd name="T93" fmla="*/ 2147483647 h 374"/>
              <a:gd name="T94" fmla="*/ 2147483647 w 415"/>
              <a:gd name="T95" fmla="*/ 2147483647 h 374"/>
              <a:gd name="T96" fmla="*/ 2147483647 w 415"/>
              <a:gd name="T97" fmla="*/ 2147483647 h 374"/>
              <a:gd name="T98" fmla="*/ 2147483647 w 415"/>
              <a:gd name="T99" fmla="*/ 2147483647 h 374"/>
              <a:gd name="T100" fmla="*/ 2147483647 w 415"/>
              <a:gd name="T101" fmla="*/ 2147483647 h 374"/>
              <a:gd name="T102" fmla="*/ 2147483647 w 415"/>
              <a:gd name="T103" fmla="*/ 2147483647 h 374"/>
              <a:gd name="T104" fmla="*/ 2147483647 w 415"/>
              <a:gd name="T105" fmla="*/ 2147483647 h 374"/>
              <a:gd name="T106" fmla="*/ 2147483647 w 415"/>
              <a:gd name="T107" fmla="*/ 2147483647 h 374"/>
              <a:gd name="T108" fmla="*/ 2147483647 w 415"/>
              <a:gd name="T109" fmla="*/ 2147483647 h 374"/>
              <a:gd name="T110" fmla="*/ 2147483647 w 415"/>
              <a:gd name="T111" fmla="*/ 2147483647 h 3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5"/>
              <a:gd name="T169" fmla="*/ 0 h 374"/>
              <a:gd name="T170" fmla="*/ 415 w 415"/>
              <a:gd name="T171" fmla="*/ 374 h 3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5" h="374">
                <a:moveTo>
                  <a:pt x="123" y="119"/>
                </a:moveTo>
                <a:lnTo>
                  <a:pt x="133" y="114"/>
                </a:lnTo>
                <a:lnTo>
                  <a:pt x="143" y="114"/>
                </a:lnTo>
                <a:lnTo>
                  <a:pt x="154" y="116"/>
                </a:lnTo>
                <a:lnTo>
                  <a:pt x="171" y="121"/>
                </a:lnTo>
                <a:lnTo>
                  <a:pt x="184" y="121"/>
                </a:lnTo>
                <a:lnTo>
                  <a:pt x="193" y="116"/>
                </a:lnTo>
                <a:lnTo>
                  <a:pt x="200" y="112"/>
                </a:lnTo>
                <a:lnTo>
                  <a:pt x="200" y="102"/>
                </a:lnTo>
                <a:lnTo>
                  <a:pt x="193" y="95"/>
                </a:lnTo>
                <a:lnTo>
                  <a:pt x="185" y="90"/>
                </a:lnTo>
                <a:lnTo>
                  <a:pt x="177" y="85"/>
                </a:lnTo>
                <a:lnTo>
                  <a:pt x="164" y="85"/>
                </a:lnTo>
                <a:lnTo>
                  <a:pt x="153" y="76"/>
                </a:lnTo>
                <a:lnTo>
                  <a:pt x="148" y="65"/>
                </a:lnTo>
                <a:lnTo>
                  <a:pt x="149" y="55"/>
                </a:lnTo>
                <a:lnTo>
                  <a:pt x="158" y="47"/>
                </a:lnTo>
                <a:lnTo>
                  <a:pt x="167" y="39"/>
                </a:lnTo>
                <a:lnTo>
                  <a:pt x="175" y="35"/>
                </a:lnTo>
                <a:lnTo>
                  <a:pt x="180" y="37"/>
                </a:lnTo>
                <a:lnTo>
                  <a:pt x="185" y="42"/>
                </a:lnTo>
                <a:lnTo>
                  <a:pt x="193" y="56"/>
                </a:lnTo>
                <a:lnTo>
                  <a:pt x="198" y="53"/>
                </a:lnTo>
                <a:lnTo>
                  <a:pt x="202" y="43"/>
                </a:lnTo>
                <a:lnTo>
                  <a:pt x="206" y="39"/>
                </a:lnTo>
                <a:lnTo>
                  <a:pt x="211" y="46"/>
                </a:lnTo>
                <a:lnTo>
                  <a:pt x="212" y="52"/>
                </a:lnTo>
                <a:lnTo>
                  <a:pt x="220" y="52"/>
                </a:lnTo>
                <a:lnTo>
                  <a:pt x="227" y="46"/>
                </a:lnTo>
                <a:lnTo>
                  <a:pt x="229" y="36"/>
                </a:lnTo>
                <a:lnTo>
                  <a:pt x="232" y="29"/>
                </a:lnTo>
                <a:lnTo>
                  <a:pt x="235" y="23"/>
                </a:lnTo>
                <a:lnTo>
                  <a:pt x="243" y="22"/>
                </a:lnTo>
                <a:lnTo>
                  <a:pt x="252" y="26"/>
                </a:lnTo>
                <a:lnTo>
                  <a:pt x="258" y="23"/>
                </a:lnTo>
                <a:lnTo>
                  <a:pt x="265" y="16"/>
                </a:lnTo>
                <a:lnTo>
                  <a:pt x="270" y="12"/>
                </a:lnTo>
                <a:lnTo>
                  <a:pt x="275" y="5"/>
                </a:lnTo>
                <a:lnTo>
                  <a:pt x="278" y="3"/>
                </a:lnTo>
                <a:lnTo>
                  <a:pt x="288" y="0"/>
                </a:lnTo>
                <a:lnTo>
                  <a:pt x="296" y="5"/>
                </a:lnTo>
                <a:lnTo>
                  <a:pt x="301" y="16"/>
                </a:lnTo>
                <a:lnTo>
                  <a:pt x="309" y="18"/>
                </a:lnTo>
                <a:lnTo>
                  <a:pt x="318" y="14"/>
                </a:lnTo>
                <a:lnTo>
                  <a:pt x="327" y="14"/>
                </a:lnTo>
                <a:lnTo>
                  <a:pt x="332" y="17"/>
                </a:lnTo>
                <a:lnTo>
                  <a:pt x="336" y="26"/>
                </a:lnTo>
                <a:lnTo>
                  <a:pt x="338" y="34"/>
                </a:lnTo>
                <a:lnTo>
                  <a:pt x="343" y="42"/>
                </a:lnTo>
                <a:lnTo>
                  <a:pt x="350" y="44"/>
                </a:lnTo>
                <a:lnTo>
                  <a:pt x="356" y="45"/>
                </a:lnTo>
                <a:lnTo>
                  <a:pt x="358" y="53"/>
                </a:lnTo>
                <a:lnTo>
                  <a:pt x="358" y="61"/>
                </a:lnTo>
                <a:lnTo>
                  <a:pt x="361" y="69"/>
                </a:lnTo>
                <a:lnTo>
                  <a:pt x="368" y="74"/>
                </a:lnTo>
                <a:lnTo>
                  <a:pt x="377" y="75"/>
                </a:lnTo>
                <a:lnTo>
                  <a:pt x="383" y="72"/>
                </a:lnTo>
                <a:lnTo>
                  <a:pt x="388" y="71"/>
                </a:lnTo>
                <a:lnTo>
                  <a:pt x="396" y="63"/>
                </a:lnTo>
                <a:lnTo>
                  <a:pt x="401" y="80"/>
                </a:lnTo>
                <a:lnTo>
                  <a:pt x="405" y="91"/>
                </a:lnTo>
                <a:lnTo>
                  <a:pt x="408" y="105"/>
                </a:lnTo>
                <a:lnTo>
                  <a:pt x="409" y="115"/>
                </a:lnTo>
                <a:lnTo>
                  <a:pt x="409" y="126"/>
                </a:lnTo>
                <a:lnTo>
                  <a:pt x="404" y="139"/>
                </a:lnTo>
                <a:lnTo>
                  <a:pt x="397" y="148"/>
                </a:lnTo>
                <a:lnTo>
                  <a:pt x="386" y="160"/>
                </a:lnTo>
                <a:lnTo>
                  <a:pt x="377" y="170"/>
                </a:lnTo>
                <a:lnTo>
                  <a:pt x="370" y="175"/>
                </a:lnTo>
                <a:lnTo>
                  <a:pt x="378" y="178"/>
                </a:lnTo>
                <a:lnTo>
                  <a:pt x="393" y="178"/>
                </a:lnTo>
                <a:lnTo>
                  <a:pt x="401" y="178"/>
                </a:lnTo>
                <a:lnTo>
                  <a:pt x="411" y="184"/>
                </a:lnTo>
                <a:lnTo>
                  <a:pt x="414" y="190"/>
                </a:lnTo>
                <a:lnTo>
                  <a:pt x="406" y="206"/>
                </a:lnTo>
                <a:lnTo>
                  <a:pt x="403" y="219"/>
                </a:lnTo>
                <a:lnTo>
                  <a:pt x="397" y="232"/>
                </a:lnTo>
                <a:lnTo>
                  <a:pt x="397" y="242"/>
                </a:lnTo>
                <a:lnTo>
                  <a:pt x="405" y="249"/>
                </a:lnTo>
                <a:lnTo>
                  <a:pt x="411" y="254"/>
                </a:lnTo>
                <a:lnTo>
                  <a:pt x="411" y="268"/>
                </a:lnTo>
                <a:lnTo>
                  <a:pt x="405" y="277"/>
                </a:lnTo>
                <a:lnTo>
                  <a:pt x="399" y="286"/>
                </a:lnTo>
                <a:lnTo>
                  <a:pt x="394" y="288"/>
                </a:lnTo>
                <a:lnTo>
                  <a:pt x="389" y="295"/>
                </a:lnTo>
                <a:lnTo>
                  <a:pt x="389" y="302"/>
                </a:lnTo>
                <a:lnTo>
                  <a:pt x="385" y="310"/>
                </a:lnTo>
                <a:lnTo>
                  <a:pt x="373" y="306"/>
                </a:lnTo>
                <a:lnTo>
                  <a:pt x="365" y="304"/>
                </a:lnTo>
                <a:lnTo>
                  <a:pt x="357" y="308"/>
                </a:lnTo>
                <a:lnTo>
                  <a:pt x="356" y="313"/>
                </a:lnTo>
                <a:lnTo>
                  <a:pt x="352" y="320"/>
                </a:lnTo>
                <a:lnTo>
                  <a:pt x="347" y="319"/>
                </a:lnTo>
                <a:lnTo>
                  <a:pt x="340" y="312"/>
                </a:lnTo>
                <a:lnTo>
                  <a:pt x="336" y="315"/>
                </a:lnTo>
                <a:lnTo>
                  <a:pt x="326" y="324"/>
                </a:lnTo>
                <a:lnTo>
                  <a:pt x="314" y="330"/>
                </a:lnTo>
                <a:lnTo>
                  <a:pt x="306" y="332"/>
                </a:lnTo>
                <a:lnTo>
                  <a:pt x="298" y="342"/>
                </a:lnTo>
                <a:lnTo>
                  <a:pt x="285" y="342"/>
                </a:lnTo>
                <a:lnTo>
                  <a:pt x="275" y="334"/>
                </a:lnTo>
                <a:lnTo>
                  <a:pt x="268" y="323"/>
                </a:lnTo>
                <a:lnTo>
                  <a:pt x="260" y="314"/>
                </a:lnTo>
                <a:lnTo>
                  <a:pt x="259" y="309"/>
                </a:lnTo>
                <a:lnTo>
                  <a:pt x="253" y="304"/>
                </a:lnTo>
                <a:lnTo>
                  <a:pt x="247" y="306"/>
                </a:lnTo>
                <a:lnTo>
                  <a:pt x="236" y="317"/>
                </a:lnTo>
                <a:lnTo>
                  <a:pt x="229" y="325"/>
                </a:lnTo>
                <a:lnTo>
                  <a:pt x="219" y="334"/>
                </a:lnTo>
                <a:lnTo>
                  <a:pt x="206" y="335"/>
                </a:lnTo>
                <a:lnTo>
                  <a:pt x="192" y="339"/>
                </a:lnTo>
                <a:lnTo>
                  <a:pt x="182" y="348"/>
                </a:lnTo>
                <a:lnTo>
                  <a:pt x="179" y="357"/>
                </a:lnTo>
                <a:lnTo>
                  <a:pt x="177" y="368"/>
                </a:lnTo>
                <a:lnTo>
                  <a:pt x="168" y="373"/>
                </a:lnTo>
                <a:lnTo>
                  <a:pt x="153" y="367"/>
                </a:lnTo>
                <a:lnTo>
                  <a:pt x="141" y="361"/>
                </a:lnTo>
                <a:lnTo>
                  <a:pt x="132" y="360"/>
                </a:lnTo>
                <a:lnTo>
                  <a:pt x="120" y="353"/>
                </a:lnTo>
                <a:lnTo>
                  <a:pt x="111" y="353"/>
                </a:lnTo>
                <a:lnTo>
                  <a:pt x="102" y="358"/>
                </a:lnTo>
                <a:lnTo>
                  <a:pt x="93" y="363"/>
                </a:lnTo>
                <a:lnTo>
                  <a:pt x="83" y="367"/>
                </a:lnTo>
                <a:lnTo>
                  <a:pt x="75" y="364"/>
                </a:lnTo>
                <a:lnTo>
                  <a:pt x="72" y="358"/>
                </a:lnTo>
                <a:lnTo>
                  <a:pt x="72" y="351"/>
                </a:lnTo>
                <a:lnTo>
                  <a:pt x="66" y="347"/>
                </a:lnTo>
                <a:lnTo>
                  <a:pt x="72" y="340"/>
                </a:lnTo>
                <a:lnTo>
                  <a:pt x="77" y="338"/>
                </a:lnTo>
                <a:lnTo>
                  <a:pt x="82" y="334"/>
                </a:lnTo>
                <a:lnTo>
                  <a:pt x="80" y="326"/>
                </a:lnTo>
                <a:lnTo>
                  <a:pt x="75" y="323"/>
                </a:lnTo>
                <a:lnTo>
                  <a:pt x="70" y="312"/>
                </a:lnTo>
                <a:lnTo>
                  <a:pt x="56" y="306"/>
                </a:lnTo>
                <a:lnTo>
                  <a:pt x="51" y="296"/>
                </a:lnTo>
                <a:lnTo>
                  <a:pt x="54" y="285"/>
                </a:lnTo>
                <a:lnTo>
                  <a:pt x="57" y="274"/>
                </a:lnTo>
                <a:lnTo>
                  <a:pt x="64" y="267"/>
                </a:lnTo>
                <a:lnTo>
                  <a:pt x="67" y="259"/>
                </a:lnTo>
                <a:lnTo>
                  <a:pt x="71" y="250"/>
                </a:lnTo>
                <a:lnTo>
                  <a:pt x="75" y="243"/>
                </a:lnTo>
                <a:lnTo>
                  <a:pt x="74" y="233"/>
                </a:lnTo>
                <a:lnTo>
                  <a:pt x="71" y="222"/>
                </a:lnTo>
                <a:lnTo>
                  <a:pt x="60" y="221"/>
                </a:lnTo>
                <a:lnTo>
                  <a:pt x="51" y="219"/>
                </a:lnTo>
                <a:lnTo>
                  <a:pt x="39" y="220"/>
                </a:lnTo>
                <a:lnTo>
                  <a:pt x="29" y="223"/>
                </a:lnTo>
                <a:lnTo>
                  <a:pt x="16" y="227"/>
                </a:lnTo>
                <a:lnTo>
                  <a:pt x="13" y="214"/>
                </a:lnTo>
                <a:lnTo>
                  <a:pt x="13" y="201"/>
                </a:lnTo>
                <a:lnTo>
                  <a:pt x="16" y="191"/>
                </a:lnTo>
                <a:lnTo>
                  <a:pt x="15" y="185"/>
                </a:lnTo>
                <a:lnTo>
                  <a:pt x="10" y="183"/>
                </a:lnTo>
                <a:lnTo>
                  <a:pt x="0" y="182"/>
                </a:lnTo>
                <a:lnTo>
                  <a:pt x="2" y="174"/>
                </a:lnTo>
                <a:lnTo>
                  <a:pt x="10" y="165"/>
                </a:lnTo>
                <a:lnTo>
                  <a:pt x="21" y="158"/>
                </a:lnTo>
                <a:lnTo>
                  <a:pt x="25" y="148"/>
                </a:lnTo>
                <a:lnTo>
                  <a:pt x="34" y="147"/>
                </a:lnTo>
                <a:lnTo>
                  <a:pt x="41" y="152"/>
                </a:lnTo>
                <a:lnTo>
                  <a:pt x="49" y="160"/>
                </a:lnTo>
                <a:lnTo>
                  <a:pt x="61" y="158"/>
                </a:lnTo>
                <a:lnTo>
                  <a:pt x="73" y="156"/>
                </a:lnTo>
                <a:lnTo>
                  <a:pt x="87" y="155"/>
                </a:lnTo>
                <a:lnTo>
                  <a:pt x="100" y="155"/>
                </a:lnTo>
                <a:lnTo>
                  <a:pt x="105" y="149"/>
                </a:lnTo>
                <a:lnTo>
                  <a:pt x="110" y="144"/>
                </a:lnTo>
                <a:lnTo>
                  <a:pt x="116" y="134"/>
                </a:lnTo>
                <a:lnTo>
                  <a:pt x="121" y="129"/>
                </a:lnTo>
                <a:lnTo>
                  <a:pt x="123" y="119"/>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17" name="Freeform 1057"/>
          <p:cNvSpPr>
            <a:spLocks/>
          </p:cNvSpPr>
          <p:nvPr/>
        </p:nvSpPr>
        <p:spPr bwMode="auto">
          <a:xfrm>
            <a:off x="3107874" y="3395037"/>
            <a:ext cx="275442" cy="343693"/>
          </a:xfrm>
          <a:custGeom>
            <a:avLst/>
            <a:gdLst>
              <a:gd name="T0" fmla="*/ 2147483647 w 310"/>
              <a:gd name="T1" fmla="*/ 2147483647 h 383"/>
              <a:gd name="T2" fmla="*/ 2147483647 w 310"/>
              <a:gd name="T3" fmla="*/ 2147483647 h 383"/>
              <a:gd name="T4" fmla="*/ 2147483647 w 310"/>
              <a:gd name="T5" fmla="*/ 2147483647 h 383"/>
              <a:gd name="T6" fmla="*/ 2147483647 w 310"/>
              <a:gd name="T7" fmla="*/ 2147483647 h 383"/>
              <a:gd name="T8" fmla="*/ 2147483647 w 310"/>
              <a:gd name="T9" fmla="*/ 2147483647 h 383"/>
              <a:gd name="T10" fmla="*/ 2147483647 w 310"/>
              <a:gd name="T11" fmla="*/ 2147483647 h 383"/>
              <a:gd name="T12" fmla="*/ 2147483647 w 310"/>
              <a:gd name="T13" fmla="*/ 2147483647 h 383"/>
              <a:gd name="T14" fmla="*/ 2147483647 w 310"/>
              <a:gd name="T15" fmla="*/ 2147483647 h 383"/>
              <a:gd name="T16" fmla="*/ 2147483647 w 310"/>
              <a:gd name="T17" fmla="*/ 2147483647 h 383"/>
              <a:gd name="T18" fmla="*/ 2147483647 w 310"/>
              <a:gd name="T19" fmla="*/ 2147483647 h 383"/>
              <a:gd name="T20" fmla="*/ 2147483647 w 310"/>
              <a:gd name="T21" fmla="*/ 2147483647 h 383"/>
              <a:gd name="T22" fmla="*/ 2147483647 w 310"/>
              <a:gd name="T23" fmla="*/ 2147483647 h 383"/>
              <a:gd name="T24" fmla="*/ 2147483647 w 310"/>
              <a:gd name="T25" fmla="*/ 2147483647 h 383"/>
              <a:gd name="T26" fmla="*/ 2147483647 w 310"/>
              <a:gd name="T27" fmla="*/ 2147483647 h 383"/>
              <a:gd name="T28" fmla="*/ 2147483647 w 310"/>
              <a:gd name="T29" fmla="*/ 2147483647 h 383"/>
              <a:gd name="T30" fmla="*/ 2147483647 w 310"/>
              <a:gd name="T31" fmla="*/ 2147483647 h 383"/>
              <a:gd name="T32" fmla="*/ 2147483647 w 310"/>
              <a:gd name="T33" fmla="*/ 2147483647 h 383"/>
              <a:gd name="T34" fmla="*/ 2147483647 w 310"/>
              <a:gd name="T35" fmla="*/ 2147483647 h 383"/>
              <a:gd name="T36" fmla="*/ 2147483647 w 310"/>
              <a:gd name="T37" fmla="*/ 2147483647 h 383"/>
              <a:gd name="T38" fmla="*/ 2147483647 w 310"/>
              <a:gd name="T39" fmla="*/ 2147483647 h 383"/>
              <a:gd name="T40" fmla="*/ 2147483647 w 310"/>
              <a:gd name="T41" fmla="*/ 2147483647 h 383"/>
              <a:gd name="T42" fmla="*/ 2147483647 w 310"/>
              <a:gd name="T43" fmla="*/ 2147483647 h 383"/>
              <a:gd name="T44" fmla="*/ 2147483647 w 310"/>
              <a:gd name="T45" fmla="*/ 2147483647 h 383"/>
              <a:gd name="T46" fmla="*/ 2147483647 w 310"/>
              <a:gd name="T47" fmla="*/ 2147483647 h 383"/>
              <a:gd name="T48" fmla="*/ 2147483647 w 310"/>
              <a:gd name="T49" fmla="*/ 2147483647 h 383"/>
              <a:gd name="T50" fmla="*/ 0 w 310"/>
              <a:gd name="T51" fmla="*/ 2147483647 h 383"/>
              <a:gd name="T52" fmla="*/ 2147483647 w 310"/>
              <a:gd name="T53" fmla="*/ 2147483647 h 383"/>
              <a:gd name="T54" fmla="*/ 2147483647 w 310"/>
              <a:gd name="T55" fmla="*/ 2147483647 h 383"/>
              <a:gd name="T56" fmla="*/ 2147483647 w 310"/>
              <a:gd name="T57" fmla="*/ 2147483647 h 383"/>
              <a:gd name="T58" fmla="*/ 2147483647 w 310"/>
              <a:gd name="T59" fmla="*/ 2147483647 h 383"/>
              <a:gd name="T60" fmla="*/ 2147483647 w 310"/>
              <a:gd name="T61" fmla="*/ 2147483647 h 383"/>
              <a:gd name="T62" fmla="*/ 2147483647 w 310"/>
              <a:gd name="T63" fmla="*/ 2147483647 h 383"/>
              <a:gd name="T64" fmla="*/ 2147483647 w 310"/>
              <a:gd name="T65" fmla="*/ 2147483647 h 383"/>
              <a:gd name="T66" fmla="*/ 2147483647 w 310"/>
              <a:gd name="T67" fmla="*/ 2147483647 h 383"/>
              <a:gd name="T68" fmla="*/ 2147483647 w 310"/>
              <a:gd name="T69" fmla="*/ 2147483647 h 383"/>
              <a:gd name="T70" fmla="*/ 2147483647 w 310"/>
              <a:gd name="T71" fmla="*/ 2147483647 h 383"/>
              <a:gd name="T72" fmla="*/ 2147483647 w 310"/>
              <a:gd name="T73" fmla="*/ 2147483647 h 383"/>
              <a:gd name="T74" fmla="*/ 2147483647 w 310"/>
              <a:gd name="T75" fmla="*/ 2147483647 h 383"/>
              <a:gd name="T76" fmla="*/ 2147483647 w 310"/>
              <a:gd name="T77" fmla="*/ 2147483647 h 383"/>
              <a:gd name="T78" fmla="*/ 2147483647 w 310"/>
              <a:gd name="T79" fmla="*/ 2147483647 h 383"/>
              <a:gd name="T80" fmla="*/ 2147483647 w 310"/>
              <a:gd name="T81" fmla="*/ 2147483647 h 383"/>
              <a:gd name="T82" fmla="*/ 2147483647 w 310"/>
              <a:gd name="T83" fmla="*/ 2147483647 h 383"/>
              <a:gd name="T84" fmla="*/ 2147483647 w 310"/>
              <a:gd name="T85" fmla="*/ 2147483647 h 383"/>
              <a:gd name="T86" fmla="*/ 2147483647 w 310"/>
              <a:gd name="T87" fmla="*/ 2147483647 h 383"/>
              <a:gd name="T88" fmla="*/ 2147483647 w 310"/>
              <a:gd name="T89" fmla="*/ 2147483647 h 383"/>
              <a:gd name="T90" fmla="*/ 2147483647 w 310"/>
              <a:gd name="T91" fmla="*/ 2147483647 h 383"/>
              <a:gd name="T92" fmla="*/ 2147483647 w 310"/>
              <a:gd name="T93" fmla="*/ 2147483647 h 383"/>
              <a:gd name="T94" fmla="*/ 2147483647 w 310"/>
              <a:gd name="T95" fmla="*/ 2147483647 h 383"/>
              <a:gd name="T96" fmla="*/ 2147483647 w 310"/>
              <a:gd name="T97" fmla="*/ 2147483647 h 383"/>
              <a:gd name="T98" fmla="*/ 2147483647 w 310"/>
              <a:gd name="T99" fmla="*/ 2147483647 h 383"/>
              <a:gd name="T100" fmla="*/ 2147483647 w 310"/>
              <a:gd name="T101" fmla="*/ 2147483647 h 383"/>
              <a:gd name="T102" fmla="*/ 2147483647 w 310"/>
              <a:gd name="T103" fmla="*/ 2147483647 h 383"/>
              <a:gd name="T104" fmla="*/ 2147483647 w 310"/>
              <a:gd name="T105" fmla="*/ 2147483647 h 383"/>
              <a:gd name="T106" fmla="*/ 2147483647 w 310"/>
              <a:gd name="T107" fmla="*/ 2147483647 h 383"/>
              <a:gd name="T108" fmla="*/ 2147483647 w 310"/>
              <a:gd name="T109" fmla="*/ 2147483647 h 383"/>
              <a:gd name="T110" fmla="*/ 2147483647 w 310"/>
              <a:gd name="T111" fmla="*/ 2147483647 h 383"/>
              <a:gd name="T112" fmla="*/ 2147483647 w 310"/>
              <a:gd name="T113" fmla="*/ 2147483647 h 383"/>
              <a:gd name="T114" fmla="*/ 2147483647 w 310"/>
              <a:gd name="T115" fmla="*/ 2147483647 h 383"/>
              <a:gd name="T116" fmla="*/ 2147483647 w 310"/>
              <a:gd name="T117" fmla="*/ 2147483647 h 383"/>
              <a:gd name="T118" fmla="*/ 2147483647 w 310"/>
              <a:gd name="T119" fmla="*/ 2147483647 h 383"/>
              <a:gd name="T120" fmla="*/ 2147483647 w 310"/>
              <a:gd name="T121" fmla="*/ 2147483647 h 3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0"/>
              <a:gd name="T184" fmla="*/ 0 h 383"/>
              <a:gd name="T185" fmla="*/ 310 w 310"/>
              <a:gd name="T186" fmla="*/ 383 h 3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0" h="383">
                <a:moveTo>
                  <a:pt x="309" y="75"/>
                </a:moveTo>
                <a:lnTo>
                  <a:pt x="304" y="67"/>
                </a:lnTo>
                <a:lnTo>
                  <a:pt x="291" y="66"/>
                </a:lnTo>
                <a:lnTo>
                  <a:pt x="278" y="68"/>
                </a:lnTo>
                <a:lnTo>
                  <a:pt x="262" y="64"/>
                </a:lnTo>
                <a:lnTo>
                  <a:pt x="257" y="54"/>
                </a:lnTo>
                <a:lnTo>
                  <a:pt x="252" y="42"/>
                </a:lnTo>
                <a:lnTo>
                  <a:pt x="245" y="37"/>
                </a:lnTo>
                <a:lnTo>
                  <a:pt x="240" y="42"/>
                </a:lnTo>
                <a:lnTo>
                  <a:pt x="239" y="53"/>
                </a:lnTo>
                <a:lnTo>
                  <a:pt x="231" y="60"/>
                </a:lnTo>
                <a:lnTo>
                  <a:pt x="218" y="56"/>
                </a:lnTo>
                <a:lnTo>
                  <a:pt x="206" y="56"/>
                </a:lnTo>
                <a:lnTo>
                  <a:pt x="197" y="49"/>
                </a:lnTo>
                <a:lnTo>
                  <a:pt x="190" y="35"/>
                </a:lnTo>
                <a:lnTo>
                  <a:pt x="188" y="26"/>
                </a:lnTo>
                <a:lnTo>
                  <a:pt x="186" y="11"/>
                </a:lnTo>
                <a:lnTo>
                  <a:pt x="184" y="2"/>
                </a:lnTo>
                <a:lnTo>
                  <a:pt x="177" y="0"/>
                </a:lnTo>
                <a:lnTo>
                  <a:pt x="166" y="1"/>
                </a:lnTo>
                <a:lnTo>
                  <a:pt x="155" y="4"/>
                </a:lnTo>
                <a:lnTo>
                  <a:pt x="156" y="11"/>
                </a:lnTo>
                <a:lnTo>
                  <a:pt x="154" y="24"/>
                </a:lnTo>
                <a:lnTo>
                  <a:pt x="147" y="25"/>
                </a:lnTo>
                <a:lnTo>
                  <a:pt x="134" y="29"/>
                </a:lnTo>
                <a:lnTo>
                  <a:pt x="125" y="33"/>
                </a:lnTo>
                <a:lnTo>
                  <a:pt x="119" y="42"/>
                </a:lnTo>
                <a:lnTo>
                  <a:pt x="113" y="49"/>
                </a:lnTo>
                <a:lnTo>
                  <a:pt x="105" y="51"/>
                </a:lnTo>
                <a:lnTo>
                  <a:pt x="101" y="45"/>
                </a:lnTo>
                <a:lnTo>
                  <a:pt x="93" y="43"/>
                </a:lnTo>
                <a:lnTo>
                  <a:pt x="84" y="54"/>
                </a:lnTo>
                <a:lnTo>
                  <a:pt x="73" y="62"/>
                </a:lnTo>
                <a:lnTo>
                  <a:pt x="67" y="73"/>
                </a:lnTo>
                <a:lnTo>
                  <a:pt x="69" y="84"/>
                </a:lnTo>
                <a:lnTo>
                  <a:pt x="75" y="88"/>
                </a:lnTo>
                <a:lnTo>
                  <a:pt x="79" y="98"/>
                </a:lnTo>
                <a:lnTo>
                  <a:pt x="73" y="107"/>
                </a:lnTo>
                <a:lnTo>
                  <a:pt x="57" y="110"/>
                </a:lnTo>
                <a:lnTo>
                  <a:pt x="51" y="117"/>
                </a:lnTo>
                <a:lnTo>
                  <a:pt x="43" y="124"/>
                </a:lnTo>
                <a:lnTo>
                  <a:pt x="39" y="142"/>
                </a:lnTo>
                <a:lnTo>
                  <a:pt x="38" y="155"/>
                </a:lnTo>
                <a:lnTo>
                  <a:pt x="37" y="166"/>
                </a:lnTo>
                <a:lnTo>
                  <a:pt x="34" y="178"/>
                </a:lnTo>
                <a:lnTo>
                  <a:pt x="28" y="190"/>
                </a:lnTo>
                <a:lnTo>
                  <a:pt x="20" y="200"/>
                </a:lnTo>
                <a:lnTo>
                  <a:pt x="13" y="214"/>
                </a:lnTo>
                <a:lnTo>
                  <a:pt x="9" y="234"/>
                </a:lnTo>
                <a:lnTo>
                  <a:pt x="5" y="250"/>
                </a:lnTo>
                <a:lnTo>
                  <a:pt x="2" y="271"/>
                </a:lnTo>
                <a:lnTo>
                  <a:pt x="0" y="294"/>
                </a:lnTo>
                <a:lnTo>
                  <a:pt x="8" y="291"/>
                </a:lnTo>
                <a:lnTo>
                  <a:pt x="18" y="299"/>
                </a:lnTo>
                <a:lnTo>
                  <a:pt x="31" y="303"/>
                </a:lnTo>
                <a:lnTo>
                  <a:pt x="39" y="303"/>
                </a:lnTo>
                <a:lnTo>
                  <a:pt x="49" y="311"/>
                </a:lnTo>
                <a:lnTo>
                  <a:pt x="59" y="304"/>
                </a:lnTo>
                <a:lnTo>
                  <a:pt x="64" y="301"/>
                </a:lnTo>
                <a:lnTo>
                  <a:pt x="70" y="308"/>
                </a:lnTo>
                <a:lnTo>
                  <a:pt x="69" y="319"/>
                </a:lnTo>
                <a:lnTo>
                  <a:pt x="67" y="326"/>
                </a:lnTo>
                <a:lnTo>
                  <a:pt x="76" y="339"/>
                </a:lnTo>
                <a:lnTo>
                  <a:pt x="81" y="350"/>
                </a:lnTo>
                <a:lnTo>
                  <a:pt x="81" y="361"/>
                </a:lnTo>
                <a:lnTo>
                  <a:pt x="82" y="366"/>
                </a:lnTo>
                <a:lnTo>
                  <a:pt x="87" y="371"/>
                </a:lnTo>
                <a:lnTo>
                  <a:pt x="90" y="378"/>
                </a:lnTo>
                <a:lnTo>
                  <a:pt x="98" y="382"/>
                </a:lnTo>
                <a:lnTo>
                  <a:pt x="103" y="377"/>
                </a:lnTo>
                <a:lnTo>
                  <a:pt x="112" y="374"/>
                </a:lnTo>
                <a:lnTo>
                  <a:pt x="117" y="369"/>
                </a:lnTo>
                <a:lnTo>
                  <a:pt x="122" y="368"/>
                </a:lnTo>
                <a:lnTo>
                  <a:pt x="126" y="376"/>
                </a:lnTo>
                <a:lnTo>
                  <a:pt x="127" y="363"/>
                </a:lnTo>
                <a:lnTo>
                  <a:pt x="129" y="358"/>
                </a:lnTo>
                <a:lnTo>
                  <a:pt x="136" y="352"/>
                </a:lnTo>
                <a:lnTo>
                  <a:pt x="146" y="349"/>
                </a:lnTo>
                <a:lnTo>
                  <a:pt x="150" y="341"/>
                </a:lnTo>
                <a:lnTo>
                  <a:pt x="157" y="329"/>
                </a:lnTo>
                <a:lnTo>
                  <a:pt x="162" y="319"/>
                </a:lnTo>
                <a:lnTo>
                  <a:pt x="167" y="314"/>
                </a:lnTo>
                <a:lnTo>
                  <a:pt x="174" y="314"/>
                </a:lnTo>
                <a:lnTo>
                  <a:pt x="185" y="309"/>
                </a:lnTo>
                <a:lnTo>
                  <a:pt x="193" y="299"/>
                </a:lnTo>
                <a:lnTo>
                  <a:pt x="199" y="293"/>
                </a:lnTo>
                <a:lnTo>
                  <a:pt x="201" y="285"/>
                </a:lnTo>
                <a:lnTo>
                  <a:pt x="203" y="277"/>
                </a:lnTo>
                <a:lnTo>
                  <a:pt x="206" y="273"/>
                </a:lnTo>
                <a:lnTo>
                  <a:pt x="211" y="274"/>
                </a:lnTo>
                <a:lnTo>
                  <a:pt x="217" y="275"/>
                </a:lnTo>
                <a:lnTo>
                  <a:pt x="219" y="263"/>
                </a:lnTo>
                <a:lnTo>
                  <a:pt x="222" y="259"/>
                </a:lnTo>
                <a:lnTo>
                  <a:pt x="231" y="260"/>
                </a:lnTo>
                <a:lnTo>
                  <a:pt x="242" y="253"/>
                </a:lnTo>
                <a:lnTo>
                  <a:pt x="239" y="241"/>
                </a:lnTo>
                <a:lnTo>
                  <a:pt x="237" y="235"/>
                </a:lnTo>
                <a:lnTo>
                  <a:pt x="239" y="223"/>
                </a:lnTo>
                <a:lnTo>
                  <a:pt x="247" y="216"/>
                </a:lnTo>
                <a:lnTo>
                  <a:pt x="253" y="211"/>
                </a:lnTo>
                <a:lnTo>
                  <a:pt x="257" y="217"/>
                </a:lnTo>
                <a:lnTo>
                  <a:pt x="257" y="224"/>
                </a:lnTo>
                <a:lnTo>
                  <a:pt x="263" y="232"/>
                </a:lnTo>
                <a:lnTo>
                  <a:pt x="267" y="229"/>
                </a:lnTo>
                <a:lnTo>
                  <a:pt x="267" y="220"/>
                </a:lnTo>
                <a:lnTo>
                  <a:pt x="262" y="205"/>
                </a:lnTo>
                <a:lnTo>
                  <a:pt x="260" y="196"/>
                </a:lnTo>
                <a:lnTo>
                  <a:pt x="259" y="187"/>
                </a:lnTo>
                <a:lnTo>
                  <a:pt x="260" y="175"/>
                </a:lnTo>
                <a:lnTo>
                  <a:pt x="261" y="161"/>
                </a:lnTo>
                <a:lnTo>
                  <a:pt x="260" y="152"/>
                </a:lnTo>
                <a:lnTo>
                  <a:pt x="261" y="145"/>
                </a:lnTo>
                <a:lnTo>
                  <a:pt x="265" y="145"/>
                </a:lnTo>
                <a:lnTo>
                  <a:pt x="271" y="141"/>
                </a:lnTo>
                <a:lnTo>
                  <a:pt x="277" y="132"/>
                </a:lnTo>
                <a:lnTo>
                  <a:pt x="281" y="129"/>
                </a:lnTo>
                <a:lnTo>
                  <a:pt x="288" y="132"/>
                </a:lnTo>
                <a:lnTo>
                  <a:pt x="293" y="120"/>
                </a:lnTo>
                <a:lnTo>
                  <a:pt x="286" y="106"/>
                </a:lnTo>
                <a:lnTo>
                  <a:pt x="292" y="104"/>
                </a:lnTo>
                <a:lnTo>
                  <a:pt x="296" y="93"/>
                </a:lnTo>
                <a:lnTo>
                  <a:pt x="302" y="85"/>
                </a:lnTo>
                <a:lnTo>
                  <a:pt x="309" y="75"/>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18" name="Freeform 1058"/>
          <p:cNvSpPr>
            <a:spLocks/>
          </p:cNvSpPr>
          <p:nvPr/>
        </p:nvSpPr>
        <p:spPr bwMode="auto">
          <a:xfrm>
            <a:off x="3391358" y="3592405"/>
            <a:ext cx="107563" cy="259755"/>
          </a:xfrm>
          <a:custGeom>
            <a:avLst/>
            <a:gdLst>
              <a:gd name="T0" fmla="*/ 2147483647 w 123"/>
              <a:gd name="T1" fmla="*/ 2147483647 h 291"/>
              <a:gd name="T2" fmla="*/ 2147483647 w 123"/>
              <a:gd name="T3" fmla="*/ 2147483647 h 291"/>
              <a:gd name="T4" fmla="*/ 2147483647 w 123"/>
              <a:gd name="T5" fmla="*/ 2147483647 h 291"/>
              <a:gd name="T6" fmla="*/ 2147483647 w 123"/>
              <a:gd name="T7" fmla="*/ 2147483647 h 291"/>
              <a:gd name="T8" fmla="*/ 2147483647 w 123"/>
              <a:gd name="T9" fmla="*/ 2147483647 h 291"/>
              <a:gd name="T10" fmla="*/ 2147483647 w 123"/>
              <a:gd name="T11" fmla="*/ 2147483647 h 291"/>
              <a:gd name="T12" fmla="*/ 2147483647 w 123"/>
              <a:gd name="T13" fmla="*/ 2147483647 h 291"/>
              <a:gd name="T14" fmla="*/ 2147483647 w 123"/>
              <a:gd name="T15" fmla="*/ 2147483647 h 291"/>
              <a:gd name="T16" fmla="*/ 2147483647 w 123"/>
              <a:gd name="T17" fmla="*/ 2147483647 h 291"/>
              <a:gd name="T18" fmla="*/ 2147483647 w 123"/>
              <a:gd name="T19" fmla="*/ 2147483647 h 291"/>
              <a:gd name="T20" fmla="*/ 2147483647 w 123"/>
              <a:gd name="T21" fmla="*/ 2147483647 h 291"/>
              <a:gd name="T22" fmla="*/ 2147483647 w 123"/>
              <a:gd name="T23" fmla="*/ 2147483647 h 291"/>
              <a:gd name="T24" fmla="*/ 2147483647 w 123"/>
              <a:gd name="T25" fmla="*/ 2147483647 h 291"/>
              <a:gd name="T26" fmla="*/ 2147483647 w 123"/>
              <a:gd name="T27" fmla="*/ 2147483647 h 291"/>
              <a:gd name="T28" fmla="*/ 2147483647 w 123"/>
              <a:gd name="T29" fmla="*/ 2147483647 h 291"/>
              <a:gd name="T30" fmla="*/ 2147483647 w 123"/>
              <a:gd name="T31" fmla="*/ 2147483647 h 291"/>
              <a:gd name="T32" fmla="*/ 2147483647 w 123"/>
              <a:gd name="T33" fmla="*/ 2147483647 h 291"/>
              <a:gd name="T34" fmla="*/ 2147483647 w 123"/>
              <a:gd name="T35" fmla="*/ 2147483647 h 291"/>
              <a:gd name="T36" fmla="*/ 2147483647 w 123"/>
              <a:gd name="T37" fmla="*/ 2147483647 h 291"/>
              <a:gd name="T38" fmla="*/ 2147483647 w 123"/>
              <a:gd name="T39" fmla="*/ 2147483647 h 291"/>
              <a:gd name="T40" fmla="*/ 2147483647 w 123"/>
              <a:gd name="T41" fmla="*/ 2147483647 h 291"/>
              <a:gd name="T42" fmla="*/ 2147483647 w 123"/>
              <a:gd name="T43" fmla="*/ 2147483647 h 291"/>
              <a:gd name="T44" fmla="*/ 2147483647 w 123"/>
              <a:gd name="T45" fmla="*/ 2147483647 h 291"/>
              <a:gd name="T46" fmla="*/ 2147483647 w 123"/>
              <a:gd name="T47" fmla="*/ 2147483647 h 291"/>
              <a:gd name="T48" fmla="*/ 2147483647 w 123"/>
              <a:gd name="T49" fmla="*/ 2147483647 h 291"/>
              <a:gd name="T50" fmla="*/ 2147483647 w 123"/>
              <a:gd name="T51" fmla="*/ 2147483647 h 291"/>
              <a:gd name="T52" fmla="*/ 0 w 123"/>
              <a:gd name="T53" fmla="*/ 2147483647 h 291"/>
              <a:gd name="T54" fmla="*/ 2147483647 w 123"/>
              <a:gd name="T55" fmla="*/ 2147483647 h 291"/>
              <a:gd name="T56" fmla="*/ 2147483647 w 123"/>
              <a:gd name="T57" fmla="*/ 2147483647 h 291"/>
              <a:gd name="T58" fmla="*/ 2147483647 w 123"/>
              <a:gd name="T59" fmla="*/ 2147483647 h 291"/>
              <a:gd name="T60" fmla="*/ 2147483647 w 123"/>
              <a:gd name="T61" fmla="*/ 2147483647 h 291"/>
              <a:gd name="T62" fmla="*/ 2147483647 w 123"/>
              <a:gd name="T63" fmla="*/ 2147483647 h 291"/>
              <a:gd name="T64" fmla="*/ 2147483647 w 123"/>
              <a:gd name="T65" fmla="*/ 2147483647 h 291"/>
              <a:gd name="T66" fmla="*/ 2147483647 w 123"/>
              <a:gd name="T67" fmla="*/ 2147483647 h 291"/>
              <a:gd name="T68" fmla="*/ 2147483647 w 123"/>
              <a:gd name="T69" fmla="*/ 2147483647 h 291"/>
              <a:gd name="T70" fmla="*/ 2147483647 w 123"/>
              <a:gd name="T71" fmla="*/ 2147483647 h 291"/>
              <a:gd name="T72" fmla="*/ 2147483647 w 123"/>
              <a:gd name="T73" fmla="*/ 2147483647 h 291"/>
              <a:gd name="T74" fmla="*/ 2147483647 w 123"/>
              <a:gd name="T75" fmla="*/ 2147483647 h 291"/>
              <a:gd name="T76" fmla="*/ 2147483647 w 123"/>
              <a:gd name="T77" fmla="*/ 2147483647 h 291"/>
              <a:gd name="T78" fmla="*/ 2147483647 w 123"/>
              <a:gd name="T79" fmla="*/ 2147483647 h 291"/>
              <a:gd name="T80" fmla="*/ 2147483647 w 123"/>
              <a:gd name="T81" fmla="*/ 2147483647 h 291"/>
              <a:gd name="T82" fmla="*/ 2147483647 w 123"/>
              <a:gd name="T83" fmla="*/ 2147483647 h 291"/>
              <a:gd name="T84" fmla="*/ 2147483647 w 123"/>
              <a:gd name="T85" fmla="*/ 2147483647 h 291"/>
              <a:gd name="T86" fmla="*/ 2147483647 w 123"/>
              <a:gd name="T87" fmla="*/ 2147483647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91"/>
              <a:gd name="T134" fmla="*/ 123 w 123"/>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91">
                <a:moveTo>
                  <a:pt x="96" y="145"/>
                </a:moveTo>
                <a:lnTo>
                  <a:pt x="97" y="136"/>
                </a:lnTo>
                <a:lnTo>
                  <a:pt x="96" y="128"/>
                </a:lnTo>
                <a:lnTo>
                  <a:pt x="96" y="120"/>
                </a:lnTo>
                <a:lnTo>
                  <a:pt x="97" y="113"/>
                </a:lnTo>
                <a:lnTo>
                  <a:pt x="98" y="104"/>
                </a:lnTo>
                <a:lnTo>
                  <a:pt x="98" y="97"/>
                </a:lnTo>
                <a:lnTo>
                  <a:pt x="101" y="89"/>
                </a:lnTo>
                <a:lnTo>
                  <a:pt x="104" y="83"/>
                </a:lnTo>
                <a:lnTo>
                  <a:pt x="109" y="79"/>
                </a:lnTo>
                <a:lnTo>
                  <a:pt x="112" y="74"/>
                </a:lnTo>
                <a:lnTo>
                  <a:pt x="114" y="66"/>
                </a:lnTo>
                <a:lnTo>
                  <a:pt x="115" y="61"/>
                </a:lnTo>
                <a:lnTo>
                  <a:pt x="114" y="54"/>
                </a:lnTo>
                <a:lnTo>
                  <a:pt x="112" y="46"/>
                </a:lnTo>
                <a:lnTo>
                  <a:pt x="114" y="41"/>
                </a:lnTo>
                <a:lnTo>
                  <a:pt x="114" y="35"/>
                </a:lnTo>
                <a:lnTo>
                  <a:pt x="117" y="29"/>
                </a:lnTo>
                <a:lnTo>
                  <a:pt x="120" y="21"/>
                </a:lnTo>
                <a:lnTo>
                  <a:pt x="122" y="14"/>
                </a:lnTo>
                <a:lnTo>
                  <a:pt x="117" y="9"/>
                </a:lnTo>
                <a:lnTo>
                  <a:pt x="112" y="12"/>
                </a:lnTo>
                <a:lnTo>
                  <a:pt x="107" y="13"/>
                </a:lnTo>
                <a:lnTo>
                  <a:pt x="101" y="7"/>
                </a:lnTo>
                <a:lnTo>
                  <a:pt x="99" y="4"/>
                </a:lnTo>
                <a:lnTo>
                  <a:pt x="93" y="2"/>
                </a:lnTo>
                <a:lnTo>
                  <a:pt x="88" y="0"/>
                </a:lnTo>
                <a:lnTo>
                  <a:pt x="83" y="4"/>
                </a:lnTo>
                <a:lnTo>
                  <a:pt x="79" y="9"/>
                </a:lnTo>
                <a:lnTo>
                  <a:pt x="77" y="15"/>
                </a:lnTo>
                <a:lnTo>
                  <a:pt x="70" y="16"/>
                </a:lnTo>
                <a:lnTo>
                  <a:pt x="65" y="18"/>
                </a:lnTo>
                <a:lnTo>
                  <a:pt x="60" y="22"/>
                </a:lnTo>
                <a:lnTo>
                  <a:pt x="55" y="26"/>
                </a:lnTo>
                <a:lnTo>
                  <a:pt x="52" y="33"/>
                </a:lnTo>
                <a:lnTo>
                  <a:pt x="48" y="38"/>
                </a:lnTo>
                <a:lnTo>
                  <a:pt x="47" y="43"/>
                </a:lnTo>
                <a:lnTo>
                  <a:pt x="44" y="50"/>
                </a:lnTo>
                <a:lnTo>
                  <a:pt x="43" y="56"/>
                </a:lnTo>
                <a:lnTo>
                  <a:pt x="40" y="63"/>
                </a:lnTo>
                <a:lnTo>
                  <a:pt x="34" y="69"/>
                </a:lnTo>
                <a:lnTo>
                  <a:pt x="28" y="76"/>
                </a:lnTo>
                <a:lnTo>
                  <a:pt x="24" y="84"/>
                </a:lnTo>
                <a:lnTo>
                  <a:pt x="22" y="89"/>
                </a:lnTo>
                <a:lnTo>
                  <a:pt x="18" y="99"/>
                </a:lnTo>
                <a:lnTo>
                  <a:pt x="14" y="106"/>
                </a:lnTo>
                <a:lnTo>
                  <a:pt x="9" y="117"/>
                </a:lnTo>
                <a:lnTo>
                  <a:pt x="7" y="126"/>
                </a:lnTo>
                <a:lnTo>
                  <a:pt x="4" y="134"/>
                </a:lnTo>
                <a:lnTo>
                  <a:pt x="2" y="143"/>
                </a:lnTo>
                <a:lnTo>
                  <a:pt x="1" y="153"/>
                </a:lnTo>
                <a:lnTo>
                  <a:pt x="1" y="164"/>
                </a:lnTo>
                <a:lnTo>
                  <a:pt x="0" y="171"/>
                </a:lnTo>
                <a:lnTo>
                  <a:pt x="0" y="179"/>
                </a:lnTo>
                <a:lnTo>
                  <a:pt x="1" y="189"/>
                </a:lnTo>
                <a:lnTo>
                  <a:pt x="2" y="197"/>
                </a:lnTo>
                <a:lnTo>
                  <a:pt x="3" y="203"/>
                </a:lnTo>
                <a:lnTo>
                  <a:pt x="6" y="208"/>
                </a:lnTo>
                <a:lnTo>
                  <a:pt x="8" y="215"/>
                </a:lnTo>
                <a:lnTo>
                  <a:pt x="8" y="220"/>
                </a:lnTo>
                <a:lnTo>
                  <a:pt x="9" y="230"/>
                </a:lnTo>
                <a:lnTo>
                  <a:pt x="16" y="238"/>
                </a:lnTo>
                <a:lnTo>
                  <a:pt x="22" y="241"/>
                </a:lnTo>
                <a:lnTo>
                  <a:pt x="29" y="244"/>
                </a:lnTo>
                <a:lnTo>
                  <a:pt x="34" y="247"/>
                </a:lnTo>
                <a:lnTo>
                  <a:pt x="38" y="253"/>
                </a:lnTo>
                <a:lnTo>
                  <a:pt x="41" y="261"/>
                </a:lnTo>
                <a:lnTo>
                  <a:pt x="45" y="267"/>
                </a:lnTo>
                <a:lnTo>
                  <a:pt x="50" y="274"/>
                </a:lnTo>
                <a:lnTo>
                  <a:pt x="55" y="281"/>
                </a:lnTo>
                <a:lnTo>
                  <a:pt x="62" y="290"/>
                </a:lnTo>
                <a:lnTo>
                  <a:pt x="67" y="290"/>
                </a:lnTo>
                <a:lnTo>
                  <a:pt x="68" y="285"/>
                </a:lnTo>
                <a:lnTo>
                  <a:pt x="65" y="277"/>
                </a:lnTo>
                <a:lnTo>
                  <a:pt x="63" y="271"/>
                </a:lnTo>
                <a:lnTo>
                  <a:pt x="65" y="262"/>
                </a:lnTo>
                <a:lnTo>
                  <a:pt x="61" y="254"/>
                </a:lnTo>
                <a:lnTo>
                  <a:pt x="63" y="242"/>
                </a:lnTo>
                <a:lnTo>
                  <a:pt x="63" y="233"/>
                </a:lnTo>
                <a:lnTo>
                  <a:pt x="69" y="226"/>
                </a:lnTo>
                <a:lnTo>
                  <a:pt x="73" y="220"/>
                </a:lnTo>
                <a:lnTo>
                  <a:pt x="80" y="210"/>
                </a:lnTo>
                <a:lnTo>
                  <a:pt x="87" y="201"/>
                </a:lnTo>
                <a:lnTo>
                  <a:pt x="92" y="192"/>
                </a:lnTo>
                <a:lnTo>
                  <a:pt x="93" y="182"/>
                </a:lnTo>
                <a:lnTo>
                  <a:pt x="92" y="172"/>
                </a:lnTo>
                <a:lnTo>
                  <a:pt x="93" y="161"/>
                </a:lnTo>
                <a:lnTo>
                  <a:pt x="93" y="155"/>
                </a:lnTo>
                <a:lnTo>
                  <a:pt x="96" y="145"/>
                </a:lnTo>
              </a:path>
            </a:pathLst>
          </a:custGeom>
          <a:noFill/>
          <a:ln w="12700" cap="rnd">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9" name="Freeform 1059"/>
          <p:cNvSpPr>
            <a:spLocks/>
          </p:cNvSpPr>
          <p:nvPr/>
        </p:nvSpPr>
        <p:spPr bwMode="auto">
          <a:xfrm>
            <a:off x="3082100" y="2889628"/>
            <a:ext cx="347546" cy="309476"/>
          </a:xfrm>
          <a:custGeom>
            <a:avLst/>
            <a:gdLst>
              <a:gd name="T0" fmla="*/ 2147483647 w 392"/>
              <a:gd name="T1" fmla="*/ 2147483647 h 347"/>
              <a:gd name="T2" fmla="*/ 2147483647 w 392"/>
              <a:gd name="T3" fmla="*/ 2147483647 h 347"/>
              <a:gd name="T4" fmla="*/ 2147483647 w 392"/>
              <a:gd name="T5" fmla="*/ 2147483647 h 347"/>
              <a:gd name="T6" fmla="*/ 2147483647 w 392"/>
              <a:gd name="T7" fmla="*/ 2147483647 h 347"/>
              <a:gd name="T8" fmla="*/ 2147483647 w 392"/>
              <a:gd name="T9" fmla="*/ 2147483647 h 347"/>
              <a:gd name="T10" fmla="*/ 2147483647 w 392"/>
              <a:gd name="T11" fmla="*/ 2147483647 h 347"/>
              <a:gd name="T12" fmla="*/ 2147483647 w 392"/>
              <a:gd name="T13" fmla="*/ 2147483647 h 347"/>
              <a:gd name="T14" fmla="*/ 2147483647 w 392"/>
              <a:gd name="T15" fmla="*/ 2147483647 h 347"/>
              <a:gd name="T16" fmla="*/ 2147483647 w 392"/>
              <a:gd name="T17" fmla="*/ 2147483647 h 347"/>
              <a:gd name="T18" fmla="*/ 2147483647 w 392"/>
              <a:gd name="T19" fmla="*/ 0 h 347"/>
              <a:gd name="T20" fmla="*/ 2147483647 w 392"/>
              <a:gd name="T21" fmla="*/ 2147483647 h 347"/>
              <a:gd name="T22" fmla="*/ 2147483647 w 392"/>
              <a:gd name="T23" fmla="*/ 2147483647 h 347"/>
              <a:gd name="T24" fmla="*/ 2147483647 w 392"/>
              <a:gd name="T25" fmla="*/ 2147483647 h 347"/>
              <a:gd name="T26" fmla="*/ 2147483647 w 392"/>
              <a:gd name="T27" fmla="*/ 2147483647 h 347"/>
              <a:gd name="T28" fmla="*/ 2147483647 w 392"/>
              <a:gd name="T29" fmla="*/ 2147483647 h 347"/>
              <a:gd name="T30" fmla="*/ 2147483647 w 392"/>
              <a:gd name="T31" fmla="*/ 2147483647 h 347"/>
              <a:gd name="T32" fmla="*/ 2147483647 w 392"/>
              <a:gd name="T33" fmla="*/ 2147483647 h 347"/>
              <a:gd name="T34" fmla="*/ 2147483647 w 392"/>
              <a:gd name="T35" fmla="*/ 2147483647 h 347"/>
              <a:gd name="T36" fmla="*/ 2147483647 w 392"/>
              <a:gd name="T37" fmla="*/ 2147483647 h 347"/>
              <a:gd name="T38" fmla="*/ 2147483647 w 392"/>
              <a:gd name="T39" fmla="*/ 2147483647 h 347"/>
              <a:gd name="T40" fmla="*/ 2147483647 w 392"/>
              <a:gd name="T41" fmla="*/ 2147483647 h 347"/>
              <a:gd name="T42" fmla="*/ 2147483647 w 392"/>
              <a:gd name="T43" fmla="*/ 2147483647 h 347"/>
              <a:gd name="T44" fmla="*/ 2147483647 w 392"/>
              <a:gd name="T45" fmla="*/ 2147483647 h 347"/>
              <a:gd name="T46" fmla="*/ 2147483647 w 392"/>
              <a:gd name="T47" fmla="*/ 2147483647 h 347"/>
              <a:gd name="T48" fmla="*/ 2147483647 w 392"/>
              <a:gd name="T49" fmla="*/ 2147483647 h 347"/>
              <a:gd name="T50" fmla="*/ 2147483647 w 392"/>
              <a:gd name="T51" fmla="*/ 2147483647 h 347"/>
              <a:gd name="T52" fmla="*/ 2147483647 w 392"/>
              <a:gd name="T53" fmla="*/ 2147483647 h 347"/>
              <a:gd name="T54" fmla="*/ 2147483647 w 392"/>
              <a:gd name="T55" fmla="*/ 2147483647 h 347"/>
              <a:gd name="T56" fmla="*/ 2147483647 w 392"/>
              <a:gd name="T57" fmla="*/ 2147483647 h 347"/>
              <a:gd name="T58" fmla="*/ 2147483647 w 392"/>
              <a:gd name="T59" fmla="*/ 2147483647 h 347"/>
              <a:gd name="T60" fmla="*/ 2147483647 w 392"/>
              <a:gd name="T61" fmla="*/ 2147483647 h 347"/>
              <a:gd name="T62" fmla="*/ 2147483647 w 392"/>
              <a:gd name="T63" fmla="*/ 2147483647 h 347"/>
              <a:gd name="T64" fmla="*/ 2147483647 w 392"/>
              <a:gd name="T65" fmla="*/ 2147483647 h 347"/>
              <a:gd name="T66" fmla="*/ 2147483647 w 392"/>
              <a:gd name="T67" fmla="*/ 2147483647 h 347"/>
              <a:gd name="T68" fmla="*/ 2147483647 w 392"/>
              <a:gd name="T69" fmla="*/ 2147483647 h 347"/>
              <a:gd name="T70" fmla="*/ 2147483647 w 392"/>
              <a:gd name="T71" fmla="*/ 2147483647 h 347"/>
              <a:gd name="T72" fmla="*/ 2147483647 w 392"/>
              <a:gd name="T73" fmla="*/ 2147483647 h 347"/>
              <a:gd name="T74" fmla="*/ 2147483647 w 392"/>
              <a:gd name="T75" fmla="*/ 2147483647 h 347"/>
              <a:gd name="T76" fmla="*/ 2147483647 w 392"/>
              <a:gd name="T77" fmla="*/ 2147483647 h 347"/>
              <a:gd name="T78" fmla="*/ 2147483647 w 392"/>
              <a:gd name="T79" fmla="*/ 2147483647 h 347"/>
              <a:gd name="T80" fmla="*/ 2147483647 w 392"/>
              <a:gd name="T81" fmla="*/ 2147483647 h 347"/>
              <a:gd name="T82" fmla="*/ 2147483647 w 392"/>
              <a:gd name="T83" fmla="*/ 2147483647 h 347"/>
              <a:gd name="T84" fmla="*/ 2147483647 w 392"/>
              <a:gd name="T85" fmla="*/ 2147483647 h 347"/>
              <a:gd name="T86" fmla="*/ 2147483647 w 392"/>
              <a:gd name="T87" fmla="*/ 2147483647 h 347"/>
              <a:gd name="T88" fmla="*/ 2147483647 w 392"/>
              <a:gd name="T89" fmla="*/ 2147483647 h 347"/>
              <a:gd name="T90" fmla="*/ 2147483647 w 392"/>
              <a:gd name="T91" fmla="*/ 2147483647 h 347"/>
              <a:gd name="T92" fmla="*/ 2147483647 w 392"/>
              <a:gd name="T93" fmla="*/ 2147483647 h 347"/>
              <a:gd name="T94" fmla="*/ 2147483647 w 392"/>
              <a:gd name="T95" fmla="*/ 2147483647 h 347"/>
              <a:gd name="T96" fmla="*/ 2147483647 w 392"/>
              <a:gd name="T97" fmla="*/ 2147483647 h 347"/>
              <a:gd name="T98" fmla="*/ 2147483647 w 392"/>
              <a:gd name="T99" fmla="*/ 2147483647 h 347"/>
              <a:gd name="T100" fmla="*/ 2147483647 w 392"/>
              <a:gd name="T101" fmla="*/ 2147483647 h 347"/>
              <a:gd name="T102" fmla="*/ 2147483647 w 392"/>
              <a:gd name="T103" fmla="*/ 2147483647 h 347"/>
              <a:gd name="T104" fmla="*/ 2147483647 w 392"/>
              <a:gd name="T105" fmla="*/ 2147483647 h 347"/>
              <a:gd name="T106" fmla="*/ 2147483647 w 392"/>
              <a:gd name="T107" fmla="*/ 2147483647 h 347"/>
              <a:gd name="T108" fmla="*/ 0 w 392"/>
              <a:gd name="T109" fmla="*/ 2147483647 h 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2"/>
              <a:gd name="T166" fmla="*/ 0 h 347"/>
              <a:gd name="T167" fmla="*/ 392 w 392"/>
              <a:gd name="T168" fmla="*/ 347 h 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2" h="347">
                <a:moveTo>
                  <a:pt x="0" y="63"/>
                </a:moveTo>
                <a:lnTo>
                  <a:pt x="10" y="56"/>
                </a:lnTo>
                <a:lnTo>
                  <a:pt x="9" y="43"/>
                </a:lnTo>
                <a:lnTo>
                  <a:pt x="17" y="25"/>
                </a:lnTo>
                <a:lnTo>
                  <a:pt x="31" y="32"/>
                </a:lnTo>
                <a:lnTo>
                  <a:pt x="43" y="44"/>
                </a:lnTo>
                <a:lnTo>
                  <a:pt x="58" y="60"/>
                </a:lnTo>
                <a:lnTo>
                  <a:pt x="75" y="74"/>
                </a:lnTo>
                <a:lnTo>
                  <a:pt x="88" y="65"/>
                </a:lnTo>
                <a:lnTo>
                  <a:pt x="98" y="54"/>
                </a:lnTo>
                <a:lnTo>
                  <a:pt x="112" y="49"/>
                </a:lnTo>
                <a:lnTo>
                  <a:pt x="120" y="55"/>
                </a:lnTo>
                <a:lnTo>
                  <a:pt x="131" y="58"/>
                </a:lnTo>
                <a:lnTo>
                  <a:pt x="138" y="49"/>
                </a:lnTo>
                <a:lnTo>
                  <a:pt x="146" y="46"/>
                </a:lnTo>
                <a:lnTo>
                  <a:pt x="154" y="38"/>
                </a:lnTo>
                <a:lnTo>
                  <a:pt x="162" y="24"/>
                </a:lnTo>
                <a:lnTo>
                  <a:pt x="175" y="8"/>
                </a:lnTo>
                <a:lnTo>
                  <a:pt x="184" y="3"/>
                </a:lnTo>
                <a:lnTo>
                  <a:pt x="195" y="0"/>
                </a:lnTo>
                <a:lnTo>
                  <a:pt x="192" y="11"/>
                </a:lnTo>
                <a:lnTo>
                  <a:pt x="194" y="22"/>
                </a:lnTo>
                <a:lnTo>
                  <a:pt x="203" y="29"/>
                </a:lnTo>
                <a:lnTo>
                  <a:pt x="220" y="35"/>
                </a:lnTo>
                <a:lnTo>
                  <a:pt x="231" y="35"/>
                </a:lnTo>
                <a:lnTo>
                  <a:pt x="246" y="42"/>
                </a:lnTo>
                <a:lnTo>
                  <a:pt x="258" y="50"/>
                </a:lnTo>
                <a:lnTo>
                  <a:pt x="268" y="62"/>
                </a:lnTo>
                <a:lnTo>
                  <a:pt x="277" y="72"/>
                </a:lnTo>
                <a:lnTo>
                  <a:pt x="278" y="82"/>
                </a:lnTo>
                <a:lnTo>
                  <a:pt x="281" y="99"/>
                </a:lnTo>
                <a:lnTo>
                  <a:pt x="290" y="111"/>
                </a:lnTo>
                <a:lnTo>
                  <a:pt x="296" y="125"/>
                </a:lnTo>
                <a:lnTo>
                  <a:pt x="303" y="136"/>
                </a:lnTo>
                <a:lnTo>
                  <a:pt x="312" y="152"/>
                </a:lnTo>
                <a:lnTo>
                  <a:pt x="322" y="167"/>
                </a:lnTo>
                <a:lnTo>
                  <a:pt x="326" y="182"/>
                </a:lnTo>
                <a:lnTo>
                  <a:pt x="336" y="191"/>
                </a:lnTo>
                <a:lnTo>
                  <a:pt x="341" y="200"/>
                </a:lnTo>
                <a:lnTo>
                  <a:pt x="352" y="206"/>
                </a:lnTo>
                <a:lnTo>
                  <a:pt x="365" y="212"/>
                </a:lnTo>
                <a:lnTo>
                  <a:pt x="375" y="224"/>
                </a:lnTo>
                <a:lnTo>
                  <a:pt x="383" y="231"/>
                </a:lnTo>
                <a:lnTo>
                  <a:pt x="389" y="241"/>
                </a:lnTo>
                <a:lnTo>
                  <a:pt x="391" y="252"/>
                </a:lnTo>
                <a:lnTo>
                  <a:pt x="383" y="256"/>
                </a:lnTo>
                <a:lnTo>
                  <a:pt x="375" y="252"/>
                </a:lnTo>
                <a:lnTo>
                  <a:pt x="366" y="253"/>
                </a:lnTo>
                <a:lnTo>
                  <a:pt x="365" y="257"/>
                </a:lnTo>
                <a:lnTo>
                  <a:pt x="354" y="258"/>
                </a:lnTo>
                <a:lnTo>
                  <a:pt x="344" y="264"/>
                </a:lnTo>
                <a:lnTo>
                  <a:pt x="339" y="271"/>
                </a:lnTo>
                <a:lnTo>
                  <a:pt x="341" y="285"/>
                </a:lnTo>
                <a:lnTo>
                  <a:pt x="344" y="299"/>
                </a:lnTo>
                <a:lnTo>
                  <a:pt x="342" y="311"/>
                </a:lnTo>
                <a:lnTo>
                  <a:pt x="339" y="319"/>
                </a:lnTo>
                <a:lnTo>
                  <a:pt x="336" y="329"/>
                </a:lnTo>
                <a:lnTo>
                  <a:pt x="332" y="334"/>
                </a:lnTo>
                <a:lnTo>
                  <a:pt x="321" y="344"/>
                </a:lnTo>
                <a:lnTo>
                  <a:pt x="313" y="346"/>
                </a:lnTo>
                <a:lnTo>
                  <a:pt x="303" y="346"/>
                </a:lnTo>
                <a:lnTo>
                  <a:pt x="294" y="341"/>
                </a:lnTo>
                <a:lnTo>
                  <a:pt x="276" y="330"/>
                </a:lnTo>
                <a:lnTo>
                  <a:pt x="264" y="328"/>
                </a:lnTo>
                <a:lnTo>
                  <a:pt x="250" y="328"/>
                </a:lnTo>
                <a:lnTo>
                  <a:pt x="241" y="321"/>
                </a:lnTo>
                <a:lnTo>
                  <a:pt x="234" y="312"/>
                </a:lnTo>
                <a:lnTo>
                  <a:pt x="220" y="316"/>
                </a:lnTo>
                <a:lnTo>
                  <a:pt x="211" y="316"/>
                </a:lnTo>
                <a:lnTo>
                  <a:pt x="202" y="309"/>
                </a:lnTo>
                <a:lnTo>
                  <a:pt x="186" y="299"/>
                </a:lnTo>
                <a:lnTo>
                  <a:pt x="179" y="290"/>
                </a:lnTo>
                <a:lnTo>
                  <a:pt x="178" y="280"/>
                </a:lnTo>
                <a:lnTo>
                  <a:pt x="171" y="277"/>
                </a:lnTo>
                <a:lnTo>
                  <a:pt x="161" y="274"/>
                </a:lnTo>
                <a:lnTo>
                  <a:pt x="160" y="262"/>
                </a:lnTo>
                <a:lnTo>
                  <a:pt x="163" y="246"/>
                </a:lnTo>
                <a:lnTo>
                  <a:pt x="169" y="229"/>
                </a:lnTo>
                <a:lnTo>
                  <a:pt x="171" y="213"/>
                </a:lnTo>
                <a:lnTo>
                  <a:pt x="184" y="208"/>
                </a:lnTo>
                <a:lnTo>
                  <a:pt x="190" y="213"/>
                </a:lnTo>
                <a:lnTo>
                  <a:pt x="199" y="208"/>
                </a:lnTo>
                <a:lnTo>
                  <a:pt x="209" y="192"/>
                </a:lnTo>
                <a:lnTo>
                  <a:pt x="213" y="183"/>
                </a:lnTo>
                <a:lnTo>
                  <a:pt x="211" y="169"/>
                </a:lnTo>
                <a:lnTo>
                  <a:pt x="205" y="164"/>
                </a:lnTo>
                <a:lnTo>
                  <a:pt x="201" y="170"/>
                </a:lnTo>
                <a:lnTo>
                  <a:pt x="197" y="180"/>
                </a:lnTo>
                <a:lnTo>
                  <a:pt x="192" y="183"/>
                </a:lnTo>
                <a:lnTo>
                  <a:pt x="187" y="179"/>
                </a:lnTo>
                <a:lnTo>
                  <a:pt x="178" y="187"/>
                </a:lnTo>
                <a:lnTo>
                  <a:pt x="169" y="195"/>
                </a:lnTo>
                <a:lnTo>
                  <a:pt x="159" y="198"/>
                </a:lnTo>
                <a:lnTo>
                  <a:pt x="146" y="185"/>
                </a:lnTo>
                <a:lnTo>
                  <a:pt x="133" y="174"/>
                </a:lnTo>
                <a:lnTo>
                  <a:pt x="121" y="159"/>
                </a:lnTo>
                <a:lnTo>
                  <a:pt x="115" y="153"/>
                </a:lnTo>
                <a:lnTo>
                  <a:pt x="111" y="143"/>
                </a:lnTo>
                <a:lnTo>
                  <a:pt x="117" y="140"/>
                </a:lnTo>
                <a:lnTo>
                  <a:pt x="122" y="138"/>
                </a:lnTo>
                <a:lnTo>
                  <a:pt x="125" y="134"/>
                </a:lnTo>
                <a:lnTo>
                  <a:pt x="125" y="127"/>
                </a:lnTo>
                <a:lnTo>
                  <a:pt x="117" y="116"/>
                </a:lnTo>
                <a:lnTo>
                  <a:pt x="101" y="108"/>
                </a:lnTo>
                <a:lnTo>
                  <a:pt x="74" y="105"/>
                </a:lnTo>
                <a:lnTo>
                  <a:pt x="48" y="93"/>
                </a:lnTo>
                <a:lnTo>
                  <a:pt x="36" y="80"/>
                </a:lnTo>
                <a:lnTo>
                  <a:pt x="22" y="67"/>
                </a:lnTo>
                <a:lnTo>
                  <a:pt x="12" y="59"/>
                </a:lnTo>
                <a:lnTo>
                  <a:pt x="0" y="63"/>
                </a:lnTo>
              </a:path>
            </a:pathLst>
          </a:custGeom>
          <a:solidFill>
            <a:srgbClr val="F68837"/>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20" name="Freeform 1060"/>
          <p:cNvSpPr>
            <a:spLocks/>
          </p:cNvSpPr>
          <p:nvPr/>
        </p:nvSpPr>
        <p:spPr bwMode="auto">
          <a:xfrm>
            <a:off x="2999819" y="2667346"/>
            <a:ext cx="421231" cy="289826"/>
          </a:xfrm>
          <a:custGeom>
            <a:avLst/>
            <a:gdLst>
              <a:gd name="T0" fmla="*/ 2147483647 w 475"/>
              <a:gd name="T1" fmla="*/ 2147483647 h 325"/>
              <a:gd name="T2" fmla="*/ 2147483647 w 475"/>
              <a:gd name="T3" fmla="*/ 2147483647 h 325"/>
              <a:gd name="T4" fmla="*/ 2147483647 w 475"/>
              <a:gd name="T5" fmla="*/ 2147483647 h 325"/>
              <a:gd name="T6" fmla="*/ 2147483647 w 475"/>
              <a:gd name="T7" fmla="*/ 2147483647 h 325"/>
              <a:gd name="T8" fmla="*/ 2147483647 w 475"/>
              <a:gd name="T9" fmla="*/ 2147483647 h 325"/>
              <a:gd name="T10" fmla="*/ 2147483647 w 475"/>
              <a:gd name="T11" fmla="*/ 2147483647 h 325"/>
              <a:gd name="T12" fmla="*/ 2147483647 w 475"/>
              <a:gd name="T13" fmla="*/ 2147483647 h 325"/>
              <a:gd name="T14" fmla="*/ 2147483647 w 475"/>
              <a:gd name="T15" fmla="*/ 2147483647 h 325"/>
              <a:gd name="T16" fmla="*/ 2147483647 w 475"/>
              <a:gd name="T17" fmla="*/ 2147483647 h 325"/>
              <a:gd name="T18" fmla="*/ 2147483647 w 475"/>
              <a:gd name="T19" fmla="*/ 2147483647 h 325"/>
              <a:gd name="T20" fmla="*/ 2147483647 w 475"/>
              <a:gd name="T21" fmla="*/ 2147483647 h 325"/>
              <a:gd name="T22" fmla="*/ 2147483647 w 475"/>
              <a:gd name="T23" fmla="*/ 2147483647 h 325"/>
              <a:gd name="T24" fmla="*/ 2147483647 w 475"/>
              <a:gd name="T25" fmla="*/ 2147483647 h 325"/>
              <a:gd name="T26" fmla="*/ 2147483647 w 475"/>
              <a:gd name="T27" fmla="*/ 2147483647 h 325"/>
              <a:gd name="T28" fmla="*/ 2147483647 w 475"/>
              <a:gd name="T29" fmla="*/ 2147483647 h 325"/>
              <a:gd name="T30" fmla="*/ 2147483647 w 475"/>
              <a:gd name="T31" fmla="*/ 2147483647 h 325"/>
              <a:gd name="T32" fmla="*/ 2147483647 w 475"/>
              <a:gd name="T33" fmla="*/ 2147483647 h 325"/>
              <a:gd name="T34" fmla="*/ 2147483647 w 475"/>
              <a:gd name="T35" fmla="*/ 2147483647 h 325"/>
              <a:gd name="T36" fmla="*/ 2147483647 w 475"/>
              <a:gd name="T37" fmla="*/ 2147483647 h 325"/>
              <a:gd name="T38" fmla="*/ 2147483647 w 475"/>
              <a:gd name="T39" fmla="*/ 2147483647 h 325"/>
              <a:gd name="T40" fmla="*/ 2147483647 w 475"/>
              <a:gd name="T41" fmla="*/ 2147483647 h 325"/>
              <a:gd name="T42" fmla="*/ 2147483647 w 475"/>
              <a:gd name="T43" fmla="*/ 2147483647 h 325"/>
              <a:gd name="T44" fmla="*/ 2147483647 w 475"/>
              <a:gd name="T45" fmla="*/ 2147483647 h 325"/>
              <a:gd name="T46" fmla="*/ 2147483647 w 475"/>
              <a:gd name="T47" fmla="*/ 2147483647 h 325"/>
              <a:gd name="T48" fmla="*/ 2147483647 w 475"/>
              <a:gd name="T49" fmla="*/ 2147483647 h 325"/>
              <a:gd name="T50" fmla="*/ 2147483647 w 475"/>
              <a:gd name="T51" fmla="*/ 2147483647 h 325"/>
              <a:gd name="T52" fmla="*/ 2147483647 w 475"/>
              <a:gd name="T53" fmla="*/ 2147483647 h 325"/>
              <a:gd name="T54" fmla="*/ 2147483647 w 475"/>
              <a:gd name="T55" fmla="*/ 2147483647 h 325"/>
              <a:gd name="T56" fmla="*/ 2147483647 w 475"/>
              <a:gd name="T57" fmla="*/ 2147483647 h 325"/>
              <a:gd name="T58" fmla="*/ 2147483647 w 475"/>
              <a:gd name="T59" fmla="*/ 2147483647 h 325"/>
              <a:gd name="T60" fmla="*/ 2147483647 w 475"/>
              <a:gd name="T61" fmla="*/ 2147483647 h 325"/>
              <a:gd name="T62" fmla="*/ 2147483647 w 475"/>
              <a:gd name="T63" fmla="*/ 2147483647 h 325"/>
              <a:gd name="T64" fmla="*/ 2147483647 w 475"/>
              <a:gd name="T65" fmla="*/ 2147483647 h 325"/>
              <a:gd name="T66" fmla="*/ 2147483647 w 475"/>
              <a:gd name="T67" fmla="*/ 2147483647 h 325"/>
              <a:gd name="T68" fmla="*/ 2147483647 w 475"/>
              <a:gd name="T69" fmla="*/ 2147483647 h 325"/>
              <a:gd name="T70" fmla="*/ 2147483647 w 475"/>
              <a:gd name="T71" fmla="*/ 2147483647 h 325"/>
              <a:gd name="T72" fmla="*/ 2147483647 w 475"/>
              <a:gd name="T73" fmla="*/ 2147483647 h 325"/>
              <a:gd name="T74" fmla="*/ 2147483647 w 475"/>
              <a:gd name="T75" fmla="*/ 2147483647 h 325"/>
              <a:gd name="T76" fmla="*/ 2147483647 w 475"/>
              <a:gd name="T77" fmla="*/ 2147483647 h 325"/>
              <a:gd name="T78" fmla="*/ 2147483647 w 475"/>
              <a:gd name="T79" fmla="*/ 2147483647 h 325"/>
              <a:gd name="T80" fmla="*/ 2147483647 w 475"/>
              <a:gd name="T81" fmla="*/ 2147483647 h 325"/>
              <a:gd name="T82" fmla="*/ 2147483647 w 475"/>
              <a:gd name="T83" fmla="*/ 2147483647 h 325"/>
              <a:gd name="T84" fmla="*/ 2147483647 w 475"/>
              <a:gd name="T85" fmla="*/ 2147483647 h 3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5"/>
              <a:gd name="T130" fmla="*/ 0 h 325"/>
              <a:gd name="T131" fmla="*/ 475 w 475"/>
              <a:gd name="T132" fmla="*/ 325 h 3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5" h="325">
                <a:moveTo>
                  <a:pt x="17" y="181"/>
                </a:moveTo>
                <a:lnTo>
                  <a:pt x="19" y="168"/>
                </a:lnTo>
                <a:lnTo>
                  <a:pt x="24" y="153"/>
                </a:lnTo>
                <a:lnTo>
                  <a:pt x="30" y="147"/>
                </a:lnTo>
                <a:lnTo>
                  <a:pt x="34" y="133"/>
                </a:lnTo>
                <a:lnTo>
                  <a:pt x="37" y="123"/>
                </a:lnTo>
                <a:lnTo>
                  <a:pt x="42" y="104"/>
                </a:lnTo>
                <a:lnTo>
                  <a:pt x="45" y="92"/>
                </a:lnTo>
                <a:lnTo>
                  <a:pt x="69" y="77"/>
                </a:lnTo>
                <a:lnTo>
                  <a:pt x="86" y="65"/>
                </a:lnTo>
                <a:lnTo>
                  <a:pt x="98" y="60"/>
                </a:lnTo>
                <a:lnTo>
                  <a:pt x="107" y="51"/>
                </a:lnTo>
                <a:lnTo>
                  <a:pt x="112" y="36"/>
                </a:lnTo>
                <a:lnTo>
                  <a:pt x="120" y="34"/>
                </a:lnTo>
                <a:lnTo>
                  <a:pt x="133" y="35"/>
                </a:lnTo>
                <a:lnTo>
                  <a:pt x="145" y="27"/>
                </a:lnTo>
                <a:lnTo>
                  <a:pt x="150" y="18"/>
                </a:lnTo>
                <a:lnTo>
                  <a:pt x="158" y="7"/>
                </a:lnTo>
                <a:lnTo>
                  <a:pt x="163" y="0"/>
                </a:lnTo>
                <a:lnTo>
                  <a:pt x="171" y="11"/>
                </a:lnTo>
                <a:lnTo>
                  <a:pt x="179" y="21"/>
                </a:lnTo>
                <a:lnTo>
                  <a:pt x="186" y="26"/>
                </a:lnTo>
                <a:lnTo>
                  <a:pt x="190" y="18"/>
                </a:lnTo>
                <a:lnTo>
                  <a:pt x="194" y="13"/>
                </a:lnTo>
                <a:lnTo>
                  <a:pt x="207" y="15"/>
                </a:lnTo>
                <a:lnTo>
                  <a:pt x="220" y="14"/>
                </a:lnTo>
                <a:lnTo>
                  <a:pt x="233" y="16"/>
                </a:lnTo>
                <a:lnTo>
                  <a:pt x="240" y="24"/>
                </a:lnTo>
                <a:lnTo>
                  <a:pt x="244" y="32"/>
                </a:lnTo>
                <a:lnTo>
                  <a:pt x="243" y="42"/>
                </a:lnTo>
                <a:lnTo>
                  <a:pt x="239" y="54"/>
                </a:lnTo>
                <a:lnTo>
                  <a:pt x="245" y="67"/>
                </a:lnTo>
                <a:lnTo>
                  <a:pt x="255" y="77"/>
                </a:lnTo>
                <a:lnTo>
                  <a:pt x="269" y="80"/>
                </a:lnTo>
                <a:lnTo>
                  <a:pt x="279" y="80"/>
                </a:lnTo>
                <a:lnTo>
                  <a:pt x="292" y="76"/>
                </a:lnTo>
                <a:lnTo>
                  <a:pt x="299" y="70"/>
                </a:lnTo>
                <a:lnTo>
                  <a:pt x="299" y="60"/>
                </a:lnTo>
                <a:lnTo>
                  <a:pt x="312" y="54"/>
                </a:lnTo>
                <a:lnTo>
                  <a:pt x="323" y="43"/>
                </a:lnTo>
                <a:lnTo>
                  <a:pt x="333" y="30"/>
                </a:lnTo>
                <a:lnTo>
                  <a:pt x="343" y="21"/>
                </a:lnTo>
                <a:lnTo>
                  <a:pt x="356" y="16"/>
                </a:lnTo>
                <a:lnTo>
                  <a:pt x="371" y="18"/>
                </a:lnTo>
                <a:lnTo>
                  <a:pt x="379" y="24"/>
                </a:lnTo>
                <a:lnTo>
                  <a:pt x="395" y="36"/>
                </a:lnTo>
                <a:lnTo>
                  <a:pt x="410" y="34"/>
                </a:lnTo>
                <a:lnTo>
                  <a:pt x="420" y="31"/>
                </a:lnTo>
                <a:lnTo>
                  <a:pt x="434" y="31"/>
                </a:lnTo>
                <a:lnTo>
                  <a:pt x="443" y="26"/>
                </a:lnTo>
                <a:lnTo>
                  <a:pt x="451" y="31"/>
                </a:lnTo>
                <a:lnTo>
                  <a:pt x="465" y="31"/>
                </a:lnTo>
                <a:lnTo>
                  <a:pt x="472" y="35"/>
                </a:lnTo>
                <a:lnTo>
                  <a:pt x="474" y="45"/>
                </a:lnTo>
                <a:lnTo>
                  <a:pt x="466" y="51"/>
                </a:lnTo>
                <a:lnTo>
                  <a:pt x="468" y="60"/>
                </a:lnTo>
                <a:lnTo>
                  <a:pt x="469" y="71"/>
                </a:lnTo>
                <a:lnTo>
                  <a:pt x="465" y="85"/>
                </a:lnTo>
                <a:lnTo>
                  <a:pt x="450" y="80"/>
                </a:lnTo>
                <a:lnTo>
                  <a:pt x="450" y="70"/>
                </a:lnTo>
                <a:lnTo>
                  <a:pt x="439" y="73"/>
                </a:lnTo>
                <a:lnTo>
                  <a:pt x="426" y="80"/>
                </a:lnTo>
                <a:lnTo>
                  <a:pt x="422" y="87"/>
                </a:lnTo>
                <a:lnTo>
                  <a:pt x="406" y="93"/>
                </a:lnTo>
                <a:lnTo>
                  <a:pt x="393" y="95"/>
                </a:lnTo>
                <a:lnTo>
                  <a:pt x="385" y="101"/>
                </a:lnTo>
                <a:lnTo>
                  <a:pt x="375" y="111"/>
                </a:lnTo>
                <a:lnTo>
                  <a:pt x="366" y="118"/>
                </a:lnTo>
                <a:lnTo>
                  <a:pt x="364" y="129"/>
                </a:lnTo>
                <a:lnTo>
                  <a:pt x="364" y="138"/>
                </a:lnTo>
                <a:lnTo>
                  <a:pt x="355" y="151"/>
                </a:lnTo>
                <a:lnTo>
                  <a:pt x="344" y="158"/>
                </a:lnTo>
                <a:lnTo>
                  <a:pt x="342" y="152"/>
                </a:lnTo>
                <a:lnTo>
                  <a:pt x="341" y="142"/>
                </a:lnTo>
                <a:lnTo>
                  <a:pt x="335" y="138"/>
                </a:lnTo>
                <a:lnTo>
                  <a:pt x="325" y="144"/>
                </a:lnTo>
                <a:lnTo>
                  <a:pt x="325" y="152"/>
                </a:lnTo>
                <a:lnTo>
                  <a:pt x="325" y="157"/>
                </a:lnTo>
                <a:lnTo>
                  <a:pt x="335" y="162"/>
                </a:lnTo>
                <a:lnTo>
                  <a:pt x="341" y="166"/>
                </a:lnTo>
                <a:lnTo>
                  <a:pt x="341" y="175"/>
                </a:lnTo>
                <a:lnTo>
                  <a:pt x="330" y="181"/>
                </a:lnTo>
                <a:lnTo>
                  <a:pt x="323" y="188"/>
                </a:lnTo>
                <a:lnTo>
                  <a:pt x="310" y="197"/>
                </a:lnTo>
                <a:lnTo>
                  <a:pt x="305" y="206"/>
                </a:lnTo>
                <a:lnTo>
                  <a:pt x="297" y="217"/>
                </a:lnTo>
                <a:lnTo>
                  <a:pt x="287" y="226"/>
                </a:lnTo>
                <a:lnTo>
                  <a:pt x="284" y="237"/>
                </a:lnTo>
                <a:lnTo>
                  <a:pt x="287" y="250"/>
                </a:lnTo>
                <a:lnTo>
                  <a:pt x="276" y="253"/>
                </a:lnTo>
                <a:lnTo>
                  <a:pt x="267" y="258"/>
                </a:lnTo>
                <a:lnTo>
                  <a:pt x="254" y="274"/>
                </a:lnTo>
                <a:lnTo>
                  <a:pt x="246" y="288"/>
                </a:lnTo>
                <a:lnTo>
                  <a:pt x="238" y="296"/>
                </a:lnTo>
                <a:lnTo>
                  <a:pt x="230" y="299"/>
                </a:lnTo>
                <a:lnTo>
                  <a:pt x="223" y="308"/>
                </a:lnTo>
                <a:lnTo>
                  <a:pt x="212" y="305"/>
                </a:lnTo>
                <a:lnTo>
                  <a:pt x="204" y="299"/>
                </a:lnTo>
                <a:lnTo>
                  <a:pt x="190" y="304"/>
                </a:lnTo>
                <a:lnTo>
                  <a:pt x="180" y="315"/>
                </a:lnTo>
                <a:lnTo>
                  <a:pt x="167" y="324"/>
                </a:lnTo>
                <a:lnTo>
                  <a:pt x="150" y="310"/>
                </a:lnTo>
                <a:lnTo>
                  <a:pt x="135" y="294"/>
                </a:lnTo>
                <a:lnTo>
                  <a:pt x="123" y="282"/>
                </a:lnTo>
                <a:lnTo>
                  <a:pt x="109" y="275"/>
                </a:lnTo>
                <a:lnTo>
                  <a:pt x="101" y="293"/>
                </a:lnTo>
                <a:lnTo>
                  <a:pt x="102" y="306"/>
                </a:lnTo>
                <a:lnTo>
                  <a:pt x="92" y="313"/>
                </a:lnTo>
                <a:lnTo>
                  <a:pt x="88" y="318"/>
                </a:lnTo>
                <a:lnTo>
                  <a:pt x="70" y="317"/>
                </a:lnTo>
                <a:lnTo>
                  <a:pt x="53" y="317"/>
                </a:lnTo>
                <a:lnTo>
                  <a:pt x="41" y="307"/>
                </a:lnTo>
                <a:lnTo>
                  <a:pt x="27" y="288"/>
                </a:lnTo>
                <a:lnTo>
                  <a:pt x="17" y="283"/>
                </a:lnTo>
                <a:lnTo>
                  <a:pt x="0" y="290"/>
                </a:lnTo>
                <a:lnTo>
                  <a:pt x="1" y="270"/>
                </a:lnTo>
                <a:lnTo>
                  <a:pt x="9" y="252"/>
                </a:lnTo>
                <a:lnTo>
                  <a:pt x="25" y="240"/>
                </a:lnTo>
                <a:lnTo>
                  <a:pt x="37" y="228"/>
                </a:lnTo>
                <a:lnTo>
                  <a:pt x="51" y="216"/>
                </a:lnTo>
                <a:lnTo>
                  <a:pt x="62" y="205"/>
                </a:lnTo>
                <a:lnTo>
                  <a:pt x="64" y="195"/>
                </a:lnTo>
                <a:lnTo>
                  <a:pt x="61" y="189"/>
                </a:lnTo>
                <a:lnTo>
                  <a:pt x="46" y="193"/>
                </a:lnTo>
                <a:lnTo>
                  <a:pt x="30" y="204"/>
                </a:lnTo>
                <a:lnTo>
                  <a:pt x="23" y="216"/>
                </a:lnTo>
                <a:lnTo>
                  <a:pt x="22" y="200"/>
                </a:lnTo>
                <a:lnTo>
                  <a:pt x="19" y="188"/>
                </a:lnTo>
                <a:lnTo>
                  <a:pt x="17" y="181"/>
                </a:lnTo>
              </a:path>
            </a:pathLst>
          </a:custGeom>
          <a:solidFill>
            <a:srgbClr val="F68837"/>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21" name="Freeform 1061"/>
          <p:cNvSpPr>
            <a:spLocks/>
          </p:cNvSpPr>
          <p:nvPr/>
        </p:nvSpPr>
        <p:spPr bwMode="auto">
          <a:xfrm>
            <a:off x="3012374" y="2943585"/>
            <a:ext cx="292531" cy="389065"/>
          </a:xfrm>
          <a:custGeom>
            <a:avLst/>
            <a:gdLst>
              <a:gd name="T0" fmla="*/ 2147483647 w 331"/>
              <a:gd name="T1" fmla="*/ 2147483647 h 437"/>
              <a:gd name="T2" fmla="*/ 2147483647 w 331"/>
              <a:gd name="T3" fmla="*/ 2147483647 h 437"/>
              <a:gd name="T4" fmla="*/ 2147483647 w 331"/>
              <a:gd name="T5" fmla="*/ 2147483647 h 437"/>
              <a:gd name="T6" fmla="*/ 2147483647 w 331"/>
              <a:gd name="T7" fmla="*/ 2147483647 h 437"/>
              <a:gd name="T8" fmla="*/ 2147483647 w 331"/>
              <a:gd name="T9" fmla="*/ 2147483647 h 437"/>
              <a:gd name="T10" fmla="*/ 2147483647 w 331"/>
              <a:gd name="T11" fmla="*/ 2147483647 h 437"/>
              <a:gd name="T12" fmla="*/ 2147483647 w 331"/>
              <a:gd name="T13" fmla="*/ 2147483647 h 437"/>
              <a:gd name="T14" fmla="*/ 2147483647 w 331"/>
              <a:gd name="T15" fmla="*/ 2147483647 h 437"/>
              <a:gd name="T16" fmla="*/ 2147483647 w 331"/>
              <a:gd name="T17" fmla="*/ 2147483647 h 437"/>
              <a:gd name="T18" fmla="*/ 2147483647 w 331"/>
              <a:gd name="T19" fmla="*/ 2147483647 h 437"/>
              <a:gd name="T20" fmla="*/ 2147483647 w 331"/>
              <a:gd name="T21" fmla="*/ 2147483647 h 437"/>
              <a:gd name="T22" fmla="*/ 2147483647 w 331"/>
              <a:gd name="T23" fmla="*/ 2147483647 h 437"/>
              <a:gd name="T24" fmla="*/ 2147483647 w 331"/>
              <a:gd name="T25" fmla="*/ 2147483647 h 437"/>
              <a:gd name="T26" fmla="*/ 2147483647 w 331"/>
              <a:gd name="T27" fmla="*/ 2147483647 h 437"/>
              <a:gd name="T28" fmla="*/ 2147483647 w 331"/>
              <a:gd name="T29" fmla="*/ 2147483647 h 437"/>
              <a:gd name="T30" fmla="*/ 2147483647 w 331"/>
              <a:gd name="T31" fmla="*/ 2147483647 h 437"/>
              <a:gd name="T32" fmla="*/ 2147483647 w 331"/>
              <a:gd name="T33" fmla="*/ 2147483647 h 437"/>
              <a:gd name="T34" fmla="*/ 2147483647 w 331"/>
              <a:gd name="T35" fmla="*/ 2147483647 h 437"/>
              <a:gd name="T36" fmla="*/ 2147483647 w 331"/>
              <a:gd name="T37" fmla="*/ 2147483647 h 437"/>
              <a:gd name="T38" fmla="*/ 2147483647 w 331"/>
              <a:gd name="T39" fmla="*/ 2147483647 h 437"/>
              <a:gd name="T40" fmla="*/ 2147483647 w 331"/>
              <a:gd name="T41" fmla="*/ 2147483647 h 437"/>
              <a:gd name="T42" fmla="*/ 2147483647 w 331"/>
              <a:gd name="T43" fmla="*/ 2147483647 h 437"/>
              <a:gd name="T44" fmla="*/ 2147483647 w 331"/>
              <a:gd name="T45" fmla="*/ 2147483647 h 437"/>
              <a:gd name="T46" fmla="*/ 2147483647 w 331"/>
              <a:gd name="T47" fmla="*/ 2147483647 h 437"/>
              <a:gd name="T48" fmla="*/ 2147483647 w 331"/>
              <a:gd name="T49" fmla="*/ 2147483647 h 437"/>
              <a:gd name="T50" fmla="*/ 2147483647 w 331"/>
              <a:gd name="T51" fmla="*/ 2147483647 h 437"/>
              <a:gd name="T52" fmla="*/ 2147483647 w 331"/>
              <a:gd name="T53" fmla="*/ 2147483647 h 437"/>
              <a:gd name="T54" fmla="*/ 2147483647 w 331"/>
              <a:gd name="T55" fmla="*/ 2147483647 h 437"/>
              <a:gd name="T56" fmla="*/ 2147483647 w 331"/>
              <a:gd name="T57" fmla="*/ 2147483647 h 437"/>
              <a:gd name="T58" fmla="*/ 2147483647 w 331"/>
              <a:gd name="T59" fmla="*/ 2147483647 h 437"/>
              <a:gd name="T60" fmla="*/ 2147483647 w 331"/>
              <a:gd name="T61" fmla="*/ 2147483647 h 437"/>
              <a:gd name="T62" fmla="*/ 2147483647 w 331"/>
              <a:gd name="T63" fmla="*/ 2147483647 h 437"/>
              <a:gd name="T64" fmla="*/ 2147483647 w 331"/>
              <a:gd name="T65" fmla="*/ 2147483647 h 437"/>
              <a:gd name="T66" fmla="*/ 2147483647 w 331"/>
              <a:gd name="T67" fmla="*/ 2147483647 h 437"/>
              <a:gd name="T68" fmla="*/ 2147483647 w 331"/>
              <a:gd name="T69" fmla="*/ 2147483647 h 437"/>
              <a:gd name="T70" fmla="*/ 2147483647 w 331"/>
              <a:gd name="T71" fmla="*/ 2147483647 h 437"/>
              <a:gd name="T72" fmla="*/ 2147483647 w 331"/>
              <a:gd name="T73" fmla="*/ 2147483647 h 437"/>
              <a:gd name="T74" fmla="*/ 2147483647 w 331"/>
              <a:gd name="T75" fmla="*/ 2147483647 h 437"/>
              <a:gd name="T76" fmla="*/ 2147483647 w 331"/>
              <a:gd name="T77" fmla="*/ 2147483647 h 437"/>
              <a:gd name="T78" fmla="*/ 2147483647 w 331"/>
              <a:gd name="T79" fmla="*/ 2147483647 h 437"/>
              <a:gd name="T80" fmla="*/ 2147483647 w 331"/>
              <a:gd name="T81" fmla="*/ 2147483647 h 437"/>
              <a:gd name="T82" fmla="*/ 2147483647 w 331"/>
              <a:gd name="T83" fmla="*/ 2147483647 h 437"/>
              <a:gd name="T84" fmla="*/ 2147483647 w 331"/>
              <a:gd name="T85" fmla="*/ 2147483647 h 437"/>
              <a:gd name="T86" fmla="*/ 2147483647 w 331"/>
              <a:gd name="T87" fmla="*/ 2147483647 h 437"/>
              <a:gd name="T88" fmla="*/ 2147483647 w 331"/>
              <a:gd name="T89" fmla="*/ 2147483647 h 4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437"/>
              <a:gd name="T137" fmla="*/ 331 w 331"/>
              <a:gd name="T138" fmla="*/ 437 h 4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437">
                <a:moveTo>
                  <a:pt x="80" y="4"/>
                </a:moveTo>
                <a:lnTo>
                  <a:pt x="92" y="0"/>
                </a:lnTo>
                <a:lnTo>
                  <a:pt x="102" y="8"/>
                </a:lnTo>
                <a:lnTo>
                  <a:pt x="116" y="21"/>
                </a:lnTo>
                <a:lnTo>
                  <a:pt x="128" y="34"/>
                </a:lnTo>
                <a:lnTo>
                  <a:pt x="154" y="46"/>
                </a:lnTo>
                <a:lnTo>
                  <a:pt x="181" y="49"/>
                </a:lnTo>
                <a:lnTo>
                  <a:pt x="197" y="57"/>
                </a:lnTo>
                <a:lnTo>
                  <a:pt x="205" y="68"/>
                </a:lnTo>
                <a:lnTo>
                  <a:pt x="205" y="75"/>
                </a:lnTo>
                <a:lnTo>
                  <a:pt x="202" y="79"/>
                </a:lnTo>
                <a:lnTo>
                  <a:pt x="197" y="81"/>
                </a:lnTo>
                <a:lnTo>
                  <a:pt x="191" y="84"/>
                </a:lnTo>
                <a:lnTo>
                  <a:pt x="195" y="94"/>
                </a:lnTo>
                <a:lnTo>
                  <a:pt x="201" y="100"/>
                </a:lnTo>
                <a:lnTo>
                  <a:pt x="213" y="115"/>
                </a:lnTo>
                <a:lnTo>
                  <a:pt x="226" y="126"/>
                </a:lnTo>
                <a:lnTo>
                  <a:pt x="239" y="139"/>
                </a:lnTo>
                <a:lnTo>
                  <a:pt x="249" y="136"/>
                </a:lnTo>
                <a:lnTo>
                  <a:pt x="258" y="128"/>
                </a:lnTo>
                <a:lnTo>
                  <a:pt x="267" y="120"/>
                </a:lnTo>
                <a:lnTo>
                  <a:pt x="272" y="124"/>
                </a:lnTo>
                <a:lnTo>
                  <a:pt x="277" y="121"/>
                </a:lnTo>
                <a:lnTo>
                  <a:pt x="281" y="111"/>
                </a:lnTo>
                <a:lnTo>
                  <a:pt x="285" y="105"/>
                </a:lnTo>
                <a:lnTo>
                  <a:pt x="291" y="110"/>
                </a:lnTo>
                <a:lnTo>
                  <a:pt x="293" y="124"/>
                </a:lnTo>
                <a:lnTo>
                  <a:pt x="289" y="133"/>
                </a:lnTo>
                <a:lnTo>
                  <a:pt x="279" y="149"/>
                </a:lnTo>
                <a:lnTo>
                  <a:pt x="270" y="154"/>
                </a:lnTo>
                <a:lnTo>
                  <a:pt x="264" y="149"/>
                </a:lnTo>
                <a:lnTo>
                  <a:pt x="251" y="154"/>
                </a:lnTo>
                <a:lnTo>
                  <a:pt x="249" y="170"/>
                </a:lnTo>
                <a:lnTo>
                  <a:pt x="243" y="187"/>
                </a:lnTo>
                <a:lnTo>
                  <a:pt x="240" y="203"/>
                </a:lnTo>
                <a:lnTo>
                  <a:pt x="241" y="215"/>
                </a:lnTo>
                <a:lnTo>
                  <a:pt x="251" y="218"/>
                </a:lnTo>
                <a:lnTo>
                  <a:pt x="258" y="221"/>
                </a:lnTo>
                <a:lnTo>
                  <a:pt x="259" y="231"/>
                </a:lnTo>
                <a:lnTo>
                  <a:pt x="266" y="240"/>
                </a:lnTo>
                <a:lnTo>
                  <a:pt x="282" y="250"/>
                </a:lnTo>
                <a:lnTo>
                  <a:pt x="291" y="257"/>
                </a:lnTo>
                <a:lnTo>
                  <a:pt x="300" y="257"/>
                </a:lnTo>
                <a:lnTo>
                  <a:pt x="314" y="253"/>
                </a:lnTo>
                <a:lnTo>
                  <a:pt x="321" y="262"/>
                </a:lnTo>
                <a:lnTo>
                  <a:pt x="330" y="269"/>
                </a:lnTo>
                <a:lnTo>
                  <a:pt x="326" y="283"/>
                </a:lnTo>
                <a:lnTo>
                  <a:pt x="326" y="291"/>
                </a:lnTo>
                <a:lnTo>
                  <a:pt x="323" y="303"/>
                </a:lnTo>
                <a:lnTo>
                  <a:pt x="316" y="304"/>
                </a:lnTo>
                <a:lnTo>
                  <a:pt x="307" y="313"/>
                </a:lnTo>
                <a:lnTo>
                  <a:pt x="309" y="319"/>
                </a:lnTo>
                <a:lnTo>
                  <a:pt x="317" y="327"/>
                </a:lnTo>
                <a:lnTo>
                  <a:pt x="325" y="332"/>
                </a:lnTo>
                <a:lnTo>
                  <a:pt x="324" y="340"/>
                </a:lnTo>
                <a:lnTo>
                  <a:pt x="309" y="339"/>
                </a:lnTo>
                <a:lnTo>
                  <a:pt x="298" y="338"/>
                </a:lnTo>
                <a:lnTo>
                  <a:pt x="289" y="346"/>
                </a:lnTo>
                <a:lnTo>
                  <a:pt x="287" y="365"/>
                </a:lnTo>
                <a:lnTo>
                  <a:pt x="285" y="379"/>
                </a:lnTo>
                <a:lnTo>
                  <a:pt x="280" y="389"/>
                </a:lnTo>
                <a:lnTo>
                  <a:pt x="265" y="396"/>
                </a:lnTo>
                <a:lnTo>
                  <a:pt x="257" y="412"/>
                </a:lnTo>
                <a:lnTo>
                  <a:pt x="244" y="422"/>
                </a:lnTo>
                <a:lnTo>
                  <a:pt x="241" y="436"/>
                </a:lnTo>
                <a:lnTo>
                  <a:pt x="240" y="425"/>
                </a:lnTo>
                <a:lnTo>
                  <a:pt x="239" y="417"/>
                </a:lnTo>
                <a:lnTo>
                  <a:pt x="231" y="415"/>
                </a:lnTo>
                <a:lnTo>
                  <a:pt x="223" y="414"/>
                </a:lnTo>
                <a:lnTo>
                  <a:pt x="226" y="417"/>
                </a:lnTo>
                <a:lnTo>
                  <a:pt x="208" y="416"/>
                </a:lnTo>
                <a:lnTo>
                  <a:pt x="198" y="414"/>
                </a:lnTo>
                <a:lnTo>
                  <a:pt x="192" y="404"/>
                </a:lnTo>
                <a:lnTo>
                  <a:pt x="194" y="394"/>
                </a:lnTo>
                <a:lnTo>
                  <a:pt x="190" y="389"/>
                </a:lnTo>
                <a:lnTo>
                  <a:pt x="182" y="386"/>
                </a:lnTo>
                <a:lnTo>
                  <a:pt x="172" y="396"/>
                </a:lnTo>
                <a:lnTo>
                  <a:pt x="162" y="407"/>
                </a:lnTo>
                <a:lnTo>
                  <a:pt x="154" y="417"/>
                </a:lnTo>
                <a:lnTo>
                  <a:pt x="145" y="415"/>
                </a:lnTo>
                <a:lnTo>
                  <a:pt x="138" y="404"/>
                </a:lnTo>
                <a:lnTo>
                  <a:pt x="141" y="392"/>
                </a:lnTo>
                <a:lnTo>
                  <a:pt x="147" y="389"/>
                </a:lnTo>
                <a:lnTo>
                  <a:pt x="144" y="378"/>
                </a:lnTo>
                <a:lnTo>
                  <a:pt x="128" y="381"/>
                </a:lnTo>
                <a:lnTo>
                  <a:pt x="118" y="390"/>
                </a:lnTo>
                <a:lnTo>
                  <a:pt x="108" y="396"/>
                </a:lnTo>
                <a:lnTo>
                  <a:pt x="101" y="396"/>
                </a:lnTo>
                <a:lnTo>
                  <a:pt x="92" y="381"/>
                </a:lnTo>
                <a:lnTo>
                  <a:pt x="88" y="371"/>
                </a:lnTo>
                <a:lnTo>
                  <a:pt x="82" y="355"/>
                </a:lnTo>
                <a:lnTo>
                  <a:pt x="79" y="345"/>
                </a:lnTo>
                <a:lnTo>
                  <a:pt x="76" y="332"/>
                </a:lnTo>
                <a:lnTo>
                  <a:pt x="74" y="318"/>
                </a:lnTo>
                <a:lnTo>
                  <a:pt x="76" y="305"/>
                </a:lnTo>
                <a:lnTo>
                  <a:pt x="74" y="296"/>
                </a:lnTo>
                <a:lnTo>
                  <a:pt x="61" y="293"/>
                </a:lnTo>
                <a:lnTo>
                  <a:pt x="52" y="287"/>
                </a:lnTo>
                <a:lnTo>
                  <a:pt x="48" y="280"/>
                </a:lnTo>
                <a:lnTo>
                  <a:pt x="39" y="284"/>
                </a:lnTo>
                <a:lnTo>
                  <a:pt x="36" y="280"/>
                </a:lnTo>
                <a:lnTo>
                  <a:pt x="42" y="268"/>
                </a:lnTo>
                <a:lnTo>
                  <a:pt x="46" y="262"/>
                </a:lnTo>
                <a:lnTo>
                  <a:pt x="56" y="253"/>
                </a:lnTo>
                <a:lnTo>
                  <a:pt x="67" y="244"/>
                </a:lnTo>
                <a:lnTo>
                  <a:pt x="64" y="227"/>
                </a:lnTo>
                <a:lnTo>
                  <a:pt x="65" y="208"/>
                </a:lnTo>
                <a:lnTo>
                  <a:pt x="69" y="194"/>
                </a:lnTo>
                <a:lnTo>
                  <a:pt x="64" y="180"/>
                </a:lnTo>
                <a:lnTo>
                  <a:pt x="54" y="180"/>
                </a:lnTo>
                <a:lnTo>
                  <a:pt x="26" y="185"/>
                </a:lnTo>
                <a:lnTo>
                  <a:pt x="25" y="180"/>
                </a:lnTo>
                <a:lnTo>
                  <a:pt x="23" y="169"/>
                </a:lnTo>
                <a:lnTo>
                  <a:pt x="18" y="154"/>
                </a:lnTo>
                <a:lnTo>
                  <a:pt x="5" y="144"/>
                </a:lnTo>
                <a:lnTo>
                  <a:pt x="0" y="131"/>
                </a:lnTo>
                <a:lnTo>
                  <a:pt x="10" y="124"/>
                </a:lnTo>
                <a:lnTo>
                  <a:pt x="22" y="118"/>
                </a:lnTo>
                <a:lnTo>
                  <a:pt x="27" y="113"/>
                </a:lnTo>
                <a:lnTo>
                  <a:pt x="28" y="95"/>
                </a:lnTo>
                <a:lnTo>
                  <a:pt x="33" y="88"/>
                </a:lnTo>
                <a:lnTo>
                  <a:pt x="43" y="80"/>
                </a:lnTo>
                <a:lnTo>
                  <a:pt x="41" y="64"/>
                </a:lnTo>
                <a:lnTo>
                  <a:pt x="42" y="49"/>
                </a:lnTo>
                <a:lnTo>
                  <a:pt x="52" y="41"/>
                </a:lnTo>
                <a:lnTo>
                  <a:pt x="61" y="48"/>
                </a:lnTo>
                <a:lnTo>
                  <a:pt x="70" y="59"/>
                </a:lnTo>
                <a:lnTo>
                  <a:pt x="82" y="68"/>
                </a:lnTo>
                <a:lnTo>
                  <a:pt x="94" y="62"/>
                </a:lnTo>
                <a:lnTo>
                  <a:pt x="100" y="49"/>
                </a:lnTo>
                <a:lnTo>
                  <a:pt x="99" y="38"/>
                </a:lnTo>
                <a:lnTo>
                  <a:pt x="95" y="32"/>
                </a:lnTo>
                <a:lnTo>
                  <a:pt x="85" y="28"/>
                </a:lnTo>
                <a:lnTo>
                  <a:pt x="78" y="21"/>
                </a:lnTo>
                <a:lnTo>
                  <a:pt x="78" y="10"/>
                </a:lnTo>
                <a:lnTo>
                  <a:pt x="80" y="4"/>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22" name="Freeform 1062"/>
          <p:cNvSpPr>
            <a:spLocks/>
          </p:cNvSpPr>
          <p:nvPr/>
        </p:nvSpPr>
        <p:spPr bwMode="auto">
          <a:xfrm>
            <a:off x="3379295" y="3114367"/>
            <a:ext cx="60176" cy="84738"/>
          </a:xfrm>
          <a:custGeom>
            <a:avLst/>
            <a:gdLst>
              <a:gd name="T0" fmla="*/ 0 w 67"/>
              <a:gd name="T1" fmla="*/ 2147483647 h 93"/>
              <a:gd name="T2" fmla="*/ 2147483647 w 67"/>
              <a:gd name="T3" fmla="*/ 2147483647 h 93"/>
              <a:gd name="T4" fmla="*/ 2147483647 w 67"/>
              <a:gd name="T5" fmla="*/ 2147483647 h 93"/>
              <a:gd name="T6" fmla="*/ 2147483647 w 67"/>
              <a:gd name="T7" fmla="*/ 2147483647 h 93"/>
              <a:gd name="T8" fmla="*/ 2147483647 w 67"/>
              <a:gd name="T9" fmla="*/ 2147483647 h 93"/>
              <a:gd name="T10" fmla="*/ 2147483647 w 67"/>
              <a:gd name="T11" fmla="*/ 2147483647 h 93"/>
              <a:gd name="T12" fmla="*/ 2147483647 w 67"/>
              <a:gd name="T13" fmla="*/ 2147483647 h 93"/>
              <a:gd name="T14" fmla="*/ 2147483647 w 67"/>
              <a:gd name="T15" fmla="*/ 2147483647 h 93"/>
              <a:gd name="T16" fmla="*/ 2147483647 w 67"/>
              <a:gd name="T17" fmla="*/ 2147483647 h 93"/>
              <a:gd name="T18" fmla="*/ 2147483647 w 67"/>
              <a:gd name="T19" fmla="*/ 0 h 93"/>
              <a:gd name="T20" fmla="*/ 2147483647 w 67"/>
              <a:gd name="T21" fmla="*/ 2147483647 h 93"/>
              <a:gd name="T22" fmla="*/ 2147483647 w 67"/>
              <a:gd name="T23" fmla="*/ 2147483647 h 93"/>
              <a:gd name="T24" fmla="*/ 2147483647 w 67"/>
              <a:gd name="T25" fmla="*/ 2147483647 h 93"/>
              <a:gd name="T26" fmla="*/ 2147483647 w 67"/>
              <a:gd name="T27" fmla="*/ 2147483647 h 93"/>
              <a:gd name="T28" fmla="*/ 2147483647 w 67"/>
              <a:gd name="T29" fmla="*/ 2147483647 h 93"/>
              <a:gd name="T30" fmla="*/ 2147483647 w 67"/>
              <a:gd name="T31" fmla="*/ 2147483647 h 93"/>
              <a:gd name="T32" fmla="*/ 2147483647 w 67"/>
              <a:gd name="T33" fmla="*/ 2147483647 h 93"/>
              <a:gd name="T34" fmla="*/ 2147483647 w 67"/>
              <a:gd name="T35" fmla="*/ 2147483647 h 93"/>
              <a:gd name="T36" fmla="*/ 2147483647 w 67"/>
              <a:gd name="T37" fmla="*/ 2147483647 h 93"/>
              <a:gd name="T38" fmla="*/ 2147483647 w 67"/>
              <a:gd name="T39" fmla="*/ 2147483647 h 93"/>
              <a:gd name="T40" fmla="*/ 2147483647 w 67"/>
              <a:gd name="T41" fmla="*/ 2147483647 h 93"/>
              <a:gd name="T42" fmla="*/ 2147483647 w 67"/>
              <a:gd name="T43" fmla="*/ 2147483647 h 93"/>
              <a:gd name="T44" fmla="*/ 2147483647 w 67"/>
              <a:gd name="T45" fmla="*/ 2147483647 h 93"/>
              <a:gd name="T46" fmla="*/ 2147483647 w 67"/>
              <a:gd name="T47" fmla="*/ 2147483647 h 93"/>
              <a:gd name="T48" fmla="*/ 2147483647 w 67"/>
              <a:gd name="T49" fmla="*/ 2147483647 h 93"/>
              <a:gd name="T50" fmla="*/ 2147483647 w 67"/>
              <a:gd name="T51" fmla="*/ 2147483647 h 93"/>
              <a:gd name="T52" fmla="*/ 2147483647 w 67"/>
              <a:gd name="T53" fmla="*/ 2147483647 h 93"/>
              <a:gd name="T54" fmla="*/ 2147483647 w 67"/>
              <a:gd name="T55" fmla="*/ 2147483647 h 93"/>
              <a:gd name="T56" fmla="*/ 2147483647 w 67"/>
              <a:gd name="T57" fmla="*/ 2147483647 h 93"/>
              <a:gd name="T58" fmla="*/ 2147483647 w 67"/>
              <a:gd name="T59" fmla="*/ 2147483647 h 93"/>
              <a:gd name="T60" fmla="*/ 2147483647 w 67"/>
              <a:gd name="T61" fmla="*/ 2147483647 h 93"/>
              <a:gd name="T62" fmla="*/ 2147483647 w 67"/>
              <a:gd name="T63" fmla="*/ 2147483647 h 93"/>
              <a:gd name="T64" fmla="*/ 2147483647 w 67"/>
              <a:gd name="T65" fmla="*/ 2147483647 h 93"/>
              <a:gd name="T66" fmla="*/ 0 w 67"/>
              <a:gd name="T67" fmla="*/ 2147483647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93"/>
              <a:gd name="T104" fmla="*/ 67 w 67"/>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93">
                <a:moveTo>
                  <a:pt x="0" y="76"/>
                </a:moveTo>
                <a:lnTo>
                  <a:pt x="3" y="66"/>
                </a:lnTo>
                <a:lnTo>
                  <a:pt x="6" y="58"/>
                </a:lnTo>
                <a:lnTo>
                  <a:pt x="8" y="46"/>
                </a:lnTo>
                <a:lnTo>
                  <a:pt x="5" y="32"/>
                </a:lnTo>
                <a:lnTo>
                  <a:pt x="3" y="18"/>
                </a:lnTo>
                <a:lnTo>
                  <a:pt x="8" y="11"/>
                </a:lnTo>
                <a:lnTo>
                  <a:pt x="18" y="5"/>
                </a:lnTo>
                <a:lnTo>
                  <a:pt x="29" y="4"/>
                </a:lnTo>
                <a:lnTo>
                  <a:pt x="30" y="0"/>
                </a:lnTo>
                <a:lnTo>
                  <a:pt x="35" y="8"/>
                </a:lnTo>
                <a:lnTo>
                  <a:pt x="43" y="10"/>
                </a:lnTo>
                <a:lnTo>
                  <a:pt x="50" y="16"/>
                </a:lnTo>
                <a:lnTo>
                  <a:pt x="54" y="20"/>
                </a:lnTo>
                <a:lnTo>
                  <a:pt x="52" y="27"/>
                </a:lnTo>
                <a:lnTo>
                  <a:pt x="44" y="27"/>
                </a:lnTo>
                <a:lnTo>
                  <a:pt x="33" y="23"/>
                </a:lnTo>
                <a:lnTo>
                  <a:pt x="26" y="21"/>
                </a:lnTo>
                <a:lnTo>
                  <a:pt x="28" y="28"/>
                </a:lnTo>
                <a:lnTo>
                  <a:pt x="39" y="35"/>
                </a:lnTo>
                <a:lnTo>
                  <a:pt x="50" y="40"/>
                </a:lnTo>
                <a:lnTo>
                  <a:pt x="57" y="48"/>
                </a:lnTo>
                <a:lnTo>
                  <a:pt x="64" y="59"/>
                </a:lnTo>
                <a:lnTo>
                  <a:pt x="65" y="70"/>
                </a:lnTo>
                <a:lnTo>
                  <a:pt x="66" y="78"/>
                </a:lnTo>
                <a:lnTo>
                  <a:pt x="60" y="82"/>
                </a:lnTo>
                <a:lnTo>
                  <a:pt x="51" y="84"/>
                </a:lnTo>
                <a:lnTo>
                  <a:pt x="41" y="86"/>
                </a:lnTo>
                <a:lnTo>
                  <a:pt x="33" y="91"/>
                </a:lnTo>
                <a:lnTo>
                  <a:pt x="32" y="92"/>
                </a:lnTo>
                <a:lnTo>
                  <a:pt x="24" y="92"/>
                </a:lnTo>
                <a:lnTo>
                  <a:pt x="15" y="89"/>
                </a:lnTo>
                <a:lnTo>
                  <a:pt x="8" y="84"/>
                </a:lnTo>
                <a:lnTo>
                  <a:pt x="0" y="76"/>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23" name="Freeform 1063"/>
          <p:cNvSpPr>
            <a:spLocks/>
          </p:cNvSpPr>
          <p:nvPr/>
        </p:nvSpPr>
        <p:spPr bwMode="auto">
          <a:xfrm>
            <a:off x="3223479" y="3181788"/>
            <a:ext cx="237242" cy="283575"/>
          </a:xfrm>
          <a:custGeom>
            <a:avLst/>
            <a:gdLst>
              <a:gd name="T0" fmla="*/ 2147483647 w 269"/>
              <a:gd name="T1" fmla="*/ 2147483647 h 316"/>
              <a:gd name="T2" fmla="*/ 2147483647 w 269"/>
              <a:gd name="T3" fmla="*/ 2147483647 h 316"/>
              <a:gd name="T4" fmla="*/ 2147483647 w 269"/>
              <a:gd name="T5" fmla="*/ 2147483647 h 316"/>
              <a:gd name="T6" fmla="*/ 2147483647 w 269"/>
              <a:gd name="T7" fmla="*/ 2147483647 h 316"/>
              <a:gd name="T8" fmla="*/ 2147483647 w 269"/>
              <a:gd name="T9" fmla="*/ 2147483647 h 316"/>
              <a:gd name="T10" fmla="*/ 2147483647 w 269"/>
              <a:gd name="T11" fmla="*/ 0 h 316"/>
              <a:gd name="T12" fmla="*/ 2147483647 w 269"/>
              <a:gd name="T13" fmla="*/ 2147483647 h 316"/>
              <a:gd name="T14" fmla="*/ 2147483647 w 269"/>
              <a:gd name="T15" fmla="*/ 2147483647 h 316"/>
              <a:gd name="T16" fmla="*/ 2147483647 w 269"/>
              <a:gd name="T17" fmla="*/ 2147483647 h 316"/>
              <a:gd name="T18" fmla="*/ 2147483647 w 269"/>
              <a:gd name="T19" fmla="*/ 2147483647 h 316"/>
              <a:gd name="T20" fmla="*/ 2147483647 w 269"/>
              <a:gd name="T21" fmla="*/ 2147483647 h 316"/>
              <a:gd name="T22" fmla="*/ 2147483647 w 269"/>
              <a:gd name="T23" fmla="*/ 2147483647 h 316"/>
              <a:gd name="T24" fmla="*/ 2147483647 w 269"/>
              <a:gd name="T25" fmla="*/ 2147483647 h 316"/>
              <a:gd name="T26" fmla="*/ 2147483647 w 269"/>
              <a:gd name="T27" fmla="*/ 2147483647 h 316"/>
              <a:gd name="T28" fmla="*/ 2147483647 w 269"/>
              <a:gd name="T29" fmla="*/ 2147483647 h 316"/>
              <a:gd name="T30" fmla="*/ 2147483647 w 269"/>
              <a:gd name="T31" fmla="*/ 2147483647 h 316"/>
              <a:gd name="T32" fmla="*/ 2147483647 w 269"/>
              <a:gd name="T33" fmla="*/ 2147483647 h 316"/>
              <a:gd name="T34" fmla="*/ 2147483647 w 269"/>
              <a:gd name="T35" fmla="*/ 2147483647 h 316"/>
              <a:gd name="T36" fmla="*/ 2147483647 w 269"/>
              <a:gd name="T37" fmla="*/ 2147483647 h 316"/>
              <a:gd name="T38" fmla="*/ 2147483647 w 269"/>
              <a:gd name="T39" fmla="*/ 2147483647 h 316"/>
              <a:gd name="T40" fmla="*/ 2147483647 w 269"/>
              <a:gd name="T41" fmla="*/ 2147483647 h 316"/>
              <a:gd name="T42" fmla="*/ 2147483647 w 269"/>
              <a:gd name="T43" fmla="*/ 2147483647 h 316"/>
              <a:gd name="T44" fmla="*/ 2147483647 w 269"/>
              <a:gd name="T45" fmla="*/ 2147483647 h 316"/>
              <a:gd name="T46" fmla="*/ 2147483647 w 269"/>
              <a:gd name="T47" fmla="*/ 2147483647 h 316"/>
              <a:gd name="T48" fmla="*/ 2147483647 w 269"/>
              <a:gd name="T49" fmla="*/ 2147483647 h 316"/>
              <a:gd name="T50" fmla="*/ 2147483647 w 269"/>
              <a:gd name="T51" fmla="*/ 2147483647 h 316"/>
              <a:gd name="T52" fmla="*/ 2147483647 w 269"/>
              <a:gd name="T53" fmla="*/ 2147483647 h 316"/>
              <a:gd name="T54" fmla="*/ 2147483647 w 269"/>
              <a:gd name="T55" fmla="*/ 2147483647 h 316"/>
              <a:gd name="T56" fmla="*/ 2147483647 w 269"/>
              <a:gd name="T57" fmla="*/ 2147483647 h 316"/>
              <a:gd name="T58" fmla="*/ 2147483647 w 269"/>
              <a:gd name="T59" fmla="*/ 2147483647 h 316"/>
              <a:gd name="T60" fmla="*/ 2147483647 w 269"/>
              <a:gd name="T61" fmla="*/ 2147483647 h 316"/>
              <a:gd name="T62" fmla="*/ 2147483647 w 269"/>
              <a:gd name="T63" fmla="*/ 2147483647 h 316"/>
              <a:gd name="T64" fmla="*/ 2147483647 w 269"/>
              <a:gd name="T65" fmla="*/ 2147483647 h 316"/>
              <a:gd name="T66" fmla="*/ 2147483647 w 269"/>
              <a:gd name="T67" fmla="*/ 2147483647 h 316"/>
              <a:gd name="T68" fmla="*/ 2147483647 w 269"/>
              <a:gd name="T69" fmla="*/ 2147483647 h 316"/>
              <a:gd name="T70" fmla="*/ 2147483647 w 269"/>
              <a:gd name="T71" fmla="*/ 2147483647 h 316"/>
              <a:gd name="T72" fmla="*/ 2147483647 w 269"/>
              <a:gd name="T73" fmla="*/ 2147483647 h 316"/>
              <a:gd name="T74" fmla="*/ 2147483647 w 269"/>
              <a:gd name="T75" fmla="*/ 2147483647 h 316"/>
              <a:gd name="T76" fmla="*/ 2147483647 w 269"/>
              <a:gd name="T77" fmla="*/ 2147483647 h 316"/>
              <a:gd name="T78" fmla="*/ 2147483647 w 269"/>
              <a:gd name="T79" fmla="*/ 2147483647 h 316"/>
              <a:gd name="T80" fmla="*/ 2147483647 w 269"/>
              <a:gd name="T81" fmla="*/ 2147483647 h 316"/>
              <a:gd name="T82" fmla="*/ 2147483647 w 269"/>
              <a:gd name="T83" fmla="*/ 2147483647 h 316"/>
              <a:gd name="T84" fmla="*/ 2147483647 w 269"/>
              <a:gd name="T85" fmla="*/ 2147483647 h 316"/>
              <a:gd name="T86" fmla="*/ 2147483647 w 269"/>
              <a:gd name="T87" fmla="*/ 2147483647 h 316"/>
              <a:gd name="T88" fmla="*/ 2147483647 w 269"/>
              <a:gd name="T89" fmla="*/ 2147483647 h 316"/>
              <a:gd name="T90" fmla="*/ 2147483647 w 269"/>
              <a:gd name="T91" fmla="*/ 2147483647 h 316"/>
              <a:gd name="T92" fmla="*/ 2147483647 w 269"/>
              <a:gd name="T93" fmla="*/ 2147483647 h 316"/>
              <a:gd name="T94" fmla="*/ 2147483647 w 269"/>
              <a:gd name="T95" fmla="*/ 2147483647 h 316"/>
              <a:gd name="T96" fmla="*/ 2147483647 w 269"/>
              <a:gd name="T97" fmla="*/ 2147483647 h 316"/>
              <a:gd name="T98" fmla="*/ 2147483647 w 269"/>
              <a:gd name="T99" fmla="*/ 2147483647 h 316"/>
              <a:gd name="T100" fmla="*/ 2147483647 w 269"/>
              <a:gd name="T101" fmla="*/ 2147483647 h 316"/>
              <a:gd name="T102" fmla="*/ 2147483647 w 269"/>
              <a:gd name="T103" fmla="*/ 2147483647 h 316"/>
              <a:gd name="T104" fmla="*/ 2147483647 w 269"/>
              <a:gd name="T105" fmla="*/ 2147483647 h 316"/>
              <a:gd name="T106" fmla="*/ 2147483647 w 269"/>
              <a:gd name="T107" fmla="*/ 2147483647 h 316"/>
              <a:gd name="T108" fmla="*/ 2147483647 w 269"/>
              <a:gd name="T109" fmla="*/ 2147483647 h 316"/>
              <a:gd name="T110" fmla="*/ 2147483647 w 269"/>
              <a:gd name="T111" fmla="*/ 2147483647 h 3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
              <a:gd name="T169" fmla="*/ 0 h 316"/>
              <a:gd name="T170" fmla="*/ 269 w 269"/>
              <a:gd name="T171" fmla="*/ 316 h 3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 h="316">
                <a:moveTo>
                  <a:pt x="210" y="17"/>
                </a:moveTo>
                <a:lnTo>
                  <a:pt x="202" y="17"/>
                </a:lnTo>
                <a:lnTo>
                  <a:pt x="193" y="14"/>
                </a:lnTo>
                <a:lnTo>
                  <a:pt x="186" y="9"/>
                </a:lnTo>
                <a:lnTo>
                  <a:pt x="178" y="1"/>
                </a:lnTo>
                <a:lnTo>
                  <a:pt x="174" y="6"/>
                </a:lnTo>
                <a:lnTo>
                  <a:pt x="163" y="16"/>
                </a:lnTo>
                <a:lnTo>
                  <a:pt x="155" y="18"/>
                </a:lnTo>
                <a:lnTo>
                  <a:pt x="145" y="18"/>
                </a:lnTo>
                <a:lnTo>
                  <a:pt x="136" y="13"/>
                </a:lnTo>
                <a:lnTo>
                  <a:pt x="118" y="2"/>
                </a:lnTo>
                <a:lnTo>
                  <a:pt x="106" y="0"/>
                </a:lnTo>
                <a:lnTo>
                  <a:pt x="92" y="0"/>
                </a:lnTo>
                <a:lnTo>
                  <a:pt x="88" y="14"/>
                </a:lnTo>
                <a:lnTo>
                  <a:pt x="88" y="22"/>
                </a:lnTo>
                <a:lnTo>
                  <a:pt x="85" y="34"/>
                </a:lnTo>
                <a:lnTo>
                  <a:pt x="78" y="35"/>
                </a:lnTo>
                <a:lnTo>
                  <a:pt x="69" y="44"/>
                </a:lnTo>
                <a:lnTo>
                  <a:pt x="71" y="50"/>
                </a:lnTo>
                <a:lnTo>
                  <a:pt x="79" y="58"/>
                </a:lnTo>
                <a:lnTo>
                  <a:pt x="87" y="63"/>
                </a:lnTo>
                <a:lnTo>
                  <a:pt x="86" y="71"/>
                </a:lnTo>
                <a:lnTo>
                  <a:pt x="71" y="70"/>
                </a:lnTo>
                <a:lnTo>
                  <a:pt x="60" y="69"/>
                </a:lnTo>
                <a:lnTo>
                  <a:pt x="51" y="77"/>
                </a:lnTo>
                <a:lnTo>
                  <a:pt x="49" y="96"/>
                </a:lnTo>
                <a:lnTo>
                  <a:pt x="47" y="110"/>
                </a:lnTo>
                <a:lnTo>
                  <a:pt x="42" y="120"/>
                </a:lnTo>
                <a:lnTo>
                  <a:pt x="27" y="127"/>
                </a:lnTo>
                <a:lnTo>
                  <a:pt x="19" y="143"/>
                </a:lnTo>
                <a:lnTo>
                  <a:pt x="6" y="153"/>
                </a:lnTo>
                <a:lnTo>
                  <a:pt x="3" y="167"/>
                </a:lnTo>
                <a:lnTo>
                  <a:pt x="0" y="179"/>
                </a:lnTo>
                <a:lnTo>
                  <a:pt x="7" y="187"/>
                </a:lnTo>
                <a:lnTo>
                  <a:pt x="15" y="197"/>
                </a:lnTo>
                <a:lnTo>
                  <a:pt x="21" y="200"/>
                </a:lnTo>
                <a:lnTo>
                  <a:pt x="26" y="213"/>
                </a:lnTo>
                <a:lnTo>
                  <a:pt x="34" y="215"/>
                </a:lnTo>
                <a:lnTo>
                  <a:pt x="34" y="222"/>
                </a:lnTo>
                <a:lnTo>
                  <a:pt x="29" y="234"/>
                </a:lnTo>
                <a:lnTo>
                  <a:pt x="27" y="244"/>
                </a:lnTo>
                <a:lnTo>
                  <a:pt x="38" y="241"/>
                </a:lnTo>
                <a:lnTo>
                  <a:pt x="49" y="240"/>
                </a:lnTo>
                <a:lnTo>
                  <a:pt x="56" y="242"/>
                </a:lnTo>
                <a:lnTo>
                  <a:pt x="58" y="251"/>
                </a:lnTo>
                <a:lnTo>
                  <a:pt x="60" y="266"/>
                </a:lnTo>
                <a:lnTo>
                  <a:pt x="62" y="275"/>
                </a:lnTo>
                <a:lnTo>
                  <a:pt x="69" y="289"/>
                </a:lnTo>
                <a:lnTo>
                  <a:pt x="78" y="296"/>
                </a:lnTo>
                <a:lnTo>
                  <a:pt x="90" y="296"/>
                </a:lnTo>
                <a:lnTo>
                  <a:pt x="103" y="300"/>
                </a:lnTo>
                <a:lnTo>
                  <a:pt x="111" y="293"/>
                </a:lnTo>
                <a:lnTo>
                  <a:pt x="112" y="282"/>
                </a:lnTo>
                <a:lnTo>
                  <a:pt x="117" y="277"/>
                </a:lnTo>
                <a:lnTo>
                  <a:pt x="124" y="282"/>
                </a:lnTo>
                <a:lnTo>
                  <a:pt x="129" y="294"/>
                </a:lnTo>
                <a:lnTo>
                  <a:pt x="134" y="304"/>
                </a:lnTo>
                <a:lnTo>
                  <a:pt x="150" y="308"/>
                </a:lnTo>
                <a:lnTo>
                  <a:pt x="163" y="306"/>
                </a:lnTo>
                <a:lnTo>
                  <a:pt x="176" y="307"/>
                </a:lnTo>
                <a:lnTo>
                  <a:pt x="181" y="315"/>
                </a:lnTo>
                <a:lnTo>
                  <a:pt x="188" y="309"/>
                </a:lnTo>
                <a:lnTo>
                  <a:pt x="191" y="298"/>
                </a:lnTo>
                <a:lnTo>
                  <a:pt x="191" y="287"/>
                </a:lnTo>
                <a:lnTo>
                  <a:pt x="192" y="278"/>
                </a:lnTo>
                <a:lnTo>
                  <a:pt x="198" y="271"/>
                </a:lnTo>
                <a:lnTo>
                  <a:pt x="202" y="267"/>
                </a:lnTo>
                <a:lnTo>
                  <a:pt x="203" y="263"/>
                </a:lnTo>
                <a:lnTo>
                  <a:pt x="199" y="258"/>
                </a:lnTo>
                <a:lnTo>
                  <a:pt x="193" y="256"/>
                </a:lnTo>
                <a:lnTo>
                  <a:pt x="189" y="246"/>
                </a:lnTo>
                <a:lnTo>
                  <a:pt x="203" y="246"/>
                </a:lnTo>
                <a:lnTo>
                  <a:pt x="211" y="240"/>
                </a:lnTo>
                <a:lnTo>
                  <a:pt x="216" y="227"/>
                </a:lnTo>
                <a:lnTo>
                  <a:pt x="220" y="216"/>
                </a:lnTo>
                <a:lnTo>
                  <a:pt x="226" y="212"/>
                </a:lnTo>
                <a:lnTo>
                  <a:pt x="229" y="222"/>
                </a:lnTo>
                <a:lnTo>
                  <a:pt x="240" y="226"/>
                </a:lnTo>
                <a:lnTo>
                  <a:pt x="243" y="222"/>
                </a:lnTo>
                <a:lnTo>
                  <a:pt x="252" y="222"/>
                </a:lnTo>
                <a:lnTo>
                  <a:pt x="254" y="210"/>
                </a:lnTo>
                <a:lnTo>
                  <a:pt x="249" y="201"/>
                </a:lnTo>
                <a:lnTo>
                  <a:pt x="246" y="188"/>
                </a:lnTo>
                <a:lnTo>
                  <a:pt x="249" y="174"/>
                </a:lnTo>
                <a:lnTo>
                  <a:pt x="254" y="160"/>
                </a:lnTo>
                <a:lnTo>
                  <a:pt x="250" y="154"/>
                </a:lnTo>
                <a:lnTo>
                  <a:pt x="242" y="148"/>
                </a:lnTo>
                <a:lnTo>
                  <a:pt x="245" y="138"/>
                </a:lnTo>
                <a:lnTo>
                  <a:pt x="261" y="128"/>
                </a:lnTo>
                <a:lnTo>
                  <a:pt x="264" y="120"/>
                </a:lnTo>
                <a:lnTo>
                  <a:pt x="257" y="108"/>
                </a:lnTo>
                <a:lnTo>
                  <a:pt x="260" y="97"/>
                </a:lnTo>
                <a:lnTo>
                  <a:pt x="268" y="89"/>
                </a:lnTo>
                <a:lnTo>
                  <a:pt x="261" y="86"/>
                </a:lnTo>
                <a:lnTo>
                  <a:pt x="248" y="81"/>
                </a:lnTo>
                <a:lnTo>
                  <a:pt x="229" y="73"/>
                </a:lnTo>
                <a:lnTo>
                  <a:pt x="222" y="58"/>
                </a:lnTo>
                <a:lnTo>
                  <a:pt x="214" y="54"/>
                </a:lnTo>
                <a:lnTo>
                  <a:pt x="203" y="61"/>
                </a:lnTo>
                <a:lnTo>
                  <a:pt x="194" y="69"/>
                </a:lnTo>
                <a:lnTo>
                  <a:pt x="185" y="80"/>
                </a:lnTo>
                <a:lnTo>
                  <a:pt x="174" y="78"/>
                </a:lnTo>
                <a:lnTo>
                  <a:pt x="164" y="71"/>
                </a:lnTo>
                <a:lnTo>
                  <a:pt x="152" y="70"/>
                </a:lnTo>
                <a:lnTo>
                  <a:pt x="152" y="57"/>
                </a:lnTo>
                <a:lnTo>
                  <a:pt x="163" y="53"/>
                </a:lnTo>
                <a:lnTo>
                  <a:pt x="176" y="53"/>
                </a:lnTo>
                <a:lnTo>
                  <a:pt x="182" y="45"/>
                </a:lnTo>
                <a:lnTo>
                  <a:pt x="186" y="38"/>
                </a:lnTo>
                <a:lnTo>
                  <a:pt x="193" y="37"/>
                </a:lnTo>
                <a:lnTo>
                  <a:pt x="201" y="32"/>
                </a:lnTo>
                <a:lnTo>
                  <a:pt x="210" y="17"/>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24" name="Freeform 1064"/>
          <p:cNvSpPr>
            <a:spLocks/>
          </p:cNvSpPr>
          <p:nvPr/>
        </p:nvSpPr>
        <p:spPr bwMode="auto">
          <a:xfrm>
            <a:off x="2955074" y="3279338"/>
            <a:ext cx="298562" cy="410616"/>
          </a:xfrm>
          <a:custGeom>
            <a:avLst/>
            <a:gdLst>
              <a:gd name="T0" fmla="*/ 2147483647 w 338"/>
              <a:gd name="T1" fmla="*/ 2147483647 h 461"/>
              <a:gd name="T2" fmla="*/ 2147483647 w 338"/>
              <a:gd name="T3" fmla="*/ 2147483647 h 461"/>
              <a:gd name="T4" fmla="*/ 2147483647 w 338"/>
              <a:gd name="T5" fmla="*/ 2147483647 h 461"/>
              <a:gd name="T6" fmla="*/ 2147483647 w 338"/>
              <a:gd name="T7" fmla="*/ 2147483647 h 461"/>
              <a:gd name="T8" fmla="*/ 2147483647 w 338"/>
              <a:gd name="T9" fmla="*/ 2147483647 h 461"/>
              <a:gd name="T10" fmla="*/ 2147483647 w 338"/>
              <a:gd name="T11" fmla="*/ 2147483647 h 461"/>
              <a:gd name="T12" fmla="*/ 2147483647 w 338"/>
              <a:gd name="T13" fmla="*/ 2147483647 h 461"/>
              <a:gd name="T14" fmla="*/ 2147483647 w 338"/>
              <a:gd name="T15" fmla="*/ 2147483647 h 461"/>
              <a:gd name="T16" fmla="*/ 2147483647 w 338"/>
              <a:gd name="T17" fmla="*/ 2147483647 h 461"/>
              <a:gd name="T18" fmla="*/ 2147483647 w 338"/>
              <a:gd name="T19" fmla="*/ 2147483647 h 461"/>
              <a:gd name="T20" fmla="*/ 2147483647 w 338"/>
              <a:gd name="T21" fmla="*/ 2147483647 h 461"/>
              <a:gd name="T22" fmla="*/ 2147483647 w 338"/>
              <a:gd name="T23" fmla="*/ 2147483647 h 461"/>
              <a:gd name="T24" fmla="*/ 2147483647 w 338"/>
              <a:gd name="T25" fmla="*/ 2147483647 h 461"/>
              <a:gd name="T26" fmla="*/ 2147483647 w 338"/>
              <a:gd name="T27" fmla="*/ 2147483647 h 461"/>
              <a:gd name="T28" fmla="*/ 2147483647 w 338"/>
              <a:gd name="T29" fmla="*/ 2147483647 h 461"/>
              <a:gd name="T30" fmla="*/ 2147483647 w 338"/>
              <a:gd name="T31" fmla="*/ 2147483647 h 461"/>
              <a:gd name="T32" fmla="*/ 2147483647 w 338"/>
              <a:gd name="T33" fmla="*/ 2147483647 h 461"/>
              <a:gd name="T34" fmla="*/ 2147483647 w 338"/>
              <a:gd name="T35" fmla="*/ 2147483647 h 461"/>
              <a:gd name="T36" fmla="*/ 2147483647 w 338"/>
              <a:gd name="T37" fmla="*/ 2147483647 h 461"/>
              <a:gd name="T38" fmla="*/ 2147483647 w 338"/>
              <a:gd name="T39" fmla="*/ 2147483647 h 461"/>
              <a:gd name="T40" fmla="*/ 2147483647 w 338"/>
              <a:gd name="T41" fmla="*/ 2147483647 h 461"/>
              <a:gd name="T42" fmla="*/ 2147483647 w 338"/>
              <a:gd name="T43" fmla="*/ 2147483647 h 461"/>
              <a:gd name="T44" fmla="*/ 2147483647 w 338"/>
              <a:gd name="T45" fmla="*/ 2147483647 h 461"/>
              <a:gd name="T46" fmla="*/ 2147483647 w 338"/>
              <a:gd name="T47" fmla="*/ 2147483647 h 461"/>
              <a:gd name="T48" fmla="*/ 2147483647 w 338"/>
              <a:gd name="T49" fmla="*/ 2147483647 h 461"/>
              <a:gd name="T50" fmla="*/ 2147483647 w 338"/>
              <a:gd name="T51" fmla="*/ 2147483647 h 461"/>
              <a:gd name="T52" fmla="*/ 2147483647 w 338"/>
              <a:gd name="T53" fmla="*/ 2147483647 h 461"/>
              <a:gd name="T54" fmla="*/ 2147483647 w 338"/>
              <a:gd name="T55" fmla="*/ 2147483647 h 461"/>
              <a:gd name="T56" fmla="*/ 2147483647 w 338"/>
              <a:gd name="T57" fmla="*/ 2147483647 h 461"/>
              <a:gd name="T58" fmla="*/ 2147483647 w 338"/>
              <a:gd name="T59" fmla="*/ 2147483647 h 461"/>
              <a:gd name="T60" fmla="*/ 2147483647 w 338"/>
              <a:gd name="T61" fmla="*/ 2147483647 h 461"/>
              <a:gd name="T62" fmla="*/ 2147483647 w 338"/>
              <a:gd name="T63" fmla="*/ 2147483647 h 461"/>
              <a:gd name="T64" fmla="*/ 2147483647 w 338"/>
              <a:gd name="T65" fmla="*/ 2147483647 h 461"/>
              <a:gd name="T66" fmla="*/ 2147483647 w 338"/>
              <a:gd name="T67" fmla="*/ 2147483647 h 461"/>
              <a:gd name="T68" fmla="*/ 2147483647 w 338"/>
              <a:gd name="T69" fmla="*/ 2147483647 h 461"/>
              <a:gd name="T70" fmla="*/ 2147483647 w 338"/>
              <a:gd name="T71" fmla="*/ 2147483647 h 461"/>
              <a:gd name="T72" fmla="*/ 2147483647 w 338"/>
              <a:gd name="T73" fmla="*/ 2147483647 h 461"/>
              <a:gd name="T74" fmla="*/ 0 w 338"/>
              <a:gd name="T75" fmla="*/ 2147483647 h 461"/>
              <a:gd name="T76" fmla="*/ 2147483647 w 338"/>
              <a:gd name="T77" fmla="*/ 2147483647 h 461"/>
              <a:gd name="T78" fmla="*/ 2147483647 w 338"/>
              <a:gd name="T79" fmla="*/ 2147483647 h 461"/>
              <a:gd name="T80" fmla="*/ 2147483647 w 338"/>
              <a:gd name="T81" fmla="*/ 2147483647 h 461"/>
              <a:gd name="T82" fmla="*/ 2147483647 w 338"/>
              <a:gd name="T83" fmla="*/ 2147483647 h 461"/>
              <a:gd name="T84" fmla="*/ 2147483647 w 338"/>
              <a:gd name="T85" fmla="*/ 2147483647 h 461"/>
              <a:gd name="T86" fmla="*/ 2147483647 w 338"/>
              <a:gd name="T87" fmla="*/ 2147483647 h 461"/>
              <a:gd name="T88" fmla="*/ 2147483647 w 338"/>
              <a:gd name="T89" fmla="*/ 2147483647 h 461"/>
              <a:gd name="T90" fmla="*/ 2147483647 w 338"/>
              <a:gd name="T91" fmla="*/ 2147483647 h 461"/>
              <a:gd name="T92" fmla="*/ 2147483647 w 338"/>
              <a:gd name="T93" fmla="*/ 2147483647 h 461"/>
              <a:gd name="T94" fmla="*/ 2147483647 w 338"/>
              <a:gd name="T95" fmla="*/ 2147483647 h 461"/>
              <a:gd name="T96" fmla="*/ 2147483647 w 338"/>
              <a:gd name="T97" fmla="*/ 2147483647 h 461"/>
              <a:gd name="T98" fmla="*/ 2147483647 w 338"/>
              <a:gd name="T99" fmla="*/ 2147483647 h 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461"/>
              <a:gd name="T152" fmla="*/ 338 w 338"/>
              <a:gd name="T153" fmla="*/ 461 h 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461">
                <a:moveTo>
                  <a:pt x="166" y="18"/>
                </a:moveTo>
                <a:lnTo>
                  <a:pt x="173" y="18"/>
                </a:lnTo>
                <a:lnTo>
                  <a:pt x="183" y="12"/>
                </a:lnTo>
                <a:lnTo>
                  <a:pt x="193" y="3"/>
                </a:lnTo>
                <a:lnTo>
                  <a:pt x="209" y="0"/>
                </a:lnTo>
                <a:lnTo>
                  <a:pt x="212" y="11"/>
                </a:lnTo>
                <a:lnTo>
                  <a:pt x="206" y="14"/>
                </a:lnTo>
                <a:lnTo>
                  <a:pt x="203" y="26"/>
                </a:lnTo>
                <a:lnTo>
                  <a:pt x="210" y="37"/>
                </a:lnTo>
                <a:lnTo>
                  <a:pt x="219" y="39"/>
                </a:lnTo>
                <a:lnTo>
                  <a:pt x="227" y="29"/>
                </a:lnTo>
                <a:lnTo>
                  <a:pt x="237" y="18"/>
                </a:lnTo>
                <a:lnTo>
                  <a:pt x="247" y="8"/>
                </a:lnTo>
                <a:lnTo>
                  <a:pt x="255" y="11"/>
                </a:lnTo>
                <a:lnTo>
                  <a:pt x="259" y="16"/>
                </a:lnTo>
                <a:lnTo>
                  <a:pt x="257" y="26"/>
                </a:lnTo>
                <a:lnTo>
                  <a:pt x="263" y="36"/>
                </a:lnTo>
                <a:lnTo>
                  <a:pt x="273" y="38"/>
                </a:lnTo>
                <a:lnTo>
                  <a:pt x="291" y="39"/>
                </a:lnTo>
                <a:lnTo>
                  <a:pt x="288" y="36"/>
                </a:lnTo>
                <a:lnTo>
                  <a:pt x="296" y="37"/>
                </a:lnTo>
                <a:lnTo>
                  <a:pt x="304" y="39"/>
                </a:lnTo>
                <a:lnTo>
                  <a:pt x="305" y="47"/>
                </a:lnTo>
                <a:lnTo>
                  <a:pt x="306" y="58"/>
                </a:lnTo>
                <a:lnTo>
                  <a:pt x="303" y="70"/>
                </a:lnTo>
                <a:lnTo>
                  <a:pt x="310" y="78"/>
                </a:lnTo>
                <a:lnTo>
                  <a:pt x="318" y="88"/>
                </a:lnTo>
                <a:lnTo>
                  <a:pt x="324" y="91"/>
                </a:lnTo>
                <a:lnTo>
                  <a:pt x="329" y="104"/>
                </a:lnTo>
                <a:lnTo>
                  <a:pt x="337" y="106"/>
                </a:lnTo>
                <a:lnTo>
                  <a:pt x="337" y="113"/>
                </a:lnTo>
                <a:lnTo>
                  <a:pt x="332" y="125"/>
                </a:lnTo>
                <a:lnTo>
                  <a:pt x="330" y="135"/>
                </a:lnTo>
                <a:lnTo>
                  <a:pt x="331" y="142"/>
                </a:lnTo>
                <a:lnTo>
                  <a:pt x="329" y="155"/>
                </a:lnTo>
                <a:lnTo>
                  <a:pt x="322" y="156"/>
                </a:lnTo>
                <a:lnTo>
                  <a:pt x="309" y="160"/>
                </a:lnTo>
                <a:lnTo>
                  <a:pt x="300" y="164"/>
                </a:lnTo>
                <a:lnTo>
                  <a:pt x="294" y="173"/>
                </a:lnTo>
                <a:lnTo>
                  <a:pt x="288" y="180"/>
                </a:lnTo>
                <a:lnTo>
                  <a:pt x="280" y="182"/>
                </a:lnTo>
                <a:lnTo>
                  <a:pt x="276" y="176"/>
                </a:lnTo>
                <a:lnTo>
                  <a:pt x="268" y="174"/>
                </a:lnTo>
                <a:lnTo>
                  <a:pt x="259" y="185"/>
                </a:lnTo>
                <a:lnTo>
                  <a:pt x="248" y="193"/>
                </a:lnTo>
                <a:lnTo>
                  <a:pt x="242" y="204"/>
                </a:lnTo>
                <a:lnTo>
                  <a:pt x="244" y="215"/>
                </a:lnTo>
                <a:lnTo>
                  <a:pt x="250" y="219"/>
                </a:lnTo>
                <a:lnTo>
                  <a:pt x="254" y="229"/>
                </a:lnTo>
                <a:lnTo>
                  <a:pt x="248" y="238"/>
                </a:lnTo>
                <a:lnTo>
                  <a:pt x="232" y="241"/>
                </a:lnTo>
                <a:lnTo>
                  <a:pt x="226" y="248"/>
                </a:lnTo>
                <a:lnTo>
                  <a:pt x="218" y="255"/>
                </a:lnTo>
                <a:lnTo>
                  <a:pt x="214" y="273"/>
                </a:lnTo>
                <a:lnTo>
                  <a:pt x="213" y="286"/>
                </a:lnTo>
                <a:lnTo>
                  <a:pt x="212" y="297"/>
                </a:lnTo>
                <a:lnTo>
                  <a:pt x="209" y="309"/>
                </a:lnTo>
                <a:lnTo>
                  <a:pt x="203" y="321"/>
                </a:lnTo>
                <a:lnTo>
                  <a:pt x="195" y="331"/>
                </a:lnTo>
                <a:lnTo>
                  <a:pt x="188" y="345"/>
                </a:lnTo>
                <a:lnTo>
                  <a:pt x="184" y="365"/>
                </a:lnTo>
                <a:lnTo>
                  <a:pt x="180" y="381"/>
                </a:lnTo>
                <a:lnTo>
                  <a:pt x="177" y="402"/>
                </a:lnTo>
                <a:lnTo>
                  <a:pt x="175" y="425"/>
                </a:lnTo>
                <a:lnTo>
                  <a:pt x="174" y="429"/>
                </a:lnTo>
                <a:lnTo>
                  <a:pt x="170" y="432"/>
                </a:lnTo>
                <a:lnTo>
                  <a:pt x="170" y="445"/>
                </a:lnTo>
                <a:lnTo>
                  <a:pt x="165" y="450"/>
                </a:lnTo>
                <a:lnTo>
                  <a:pt x="150" y="446"/>
                </a:lnTo>
                <a:lnTo>
                  <a:pt x="135" y="443"/>
                </a:lnTo>
                <a:lnTo>
                  <a:pt x="124" y="447"/>
                </a:lnTo>
                <a:lnTo>
                  <a:pt x="103" y="456"/>
                </a:lnTo>
                <a:lnTo>
                  <a:pt x="93" y="453"/>
                </a:lnTo>
                <a:lnTo>
                  <a:pt x="84" y="452"/>
                </a:lnTo>
                <a:lnTo>
                  <a:pt x="69" y="460"/>
                </a:lnTo>
                <a:lnTo>
                  <a:pt x="61" y="451"/>
                </a:lnTo>
                <a:lnTo>
                  <a:pt x="65" y="435"/>
                </a:lnTo>
                <a:lnTo>
                  <a:pt x="75" y="419"/>
                </a:lnTo>
                <a:lnTo>
                  <a:pt x="82" y="405"/>
                </a:lnTo>
                <a:lnTo>
                  <a:pt x="83" y="393"/>
                </a:lnTo>
                <a:lnTo>
                  <a:pt x="70" y="396"/>
                </a:lnTo>
                <a:lnTo>
                  <a:pt x="57" y="400"/>
                </a:lnTo>
                <a:lnTo>
                  <a:pt x="45" y="401"/>
                </a:lnTo>
                <a:lnTo>
                  <a:pt x="35" y="394"/>
                </a:lnTo>
                <a:lnTo>
                  <a:pt x="39" y="391"/>
                </a:lnTo>
                <a:lnTo>
                  <a:pt x="39" y="389"/>
                </a:lnTo>
                <a:lnTo>
                  <a:pt x="39" y="384"/>
                </a:lnTo>
                <a:lnTo>
                  <a:pt x="37" y="377"/>
                </a:lnTo>
                <a:lnTo>
                  <a:pt x="36" y="371"/>
                </a:lnTo>
                <a:lnTo>
                  <a:pt x="37" y="365"/>
                </a:lnTo>
                <a:lnTo>
                  <a:pt x="39" y="359"/>
                </a:lnTo>
                <a:lnTo>
                  <a:pt x="38" y="351"/>
                </a:lnTo>
                <a:lnTo>
                  <a:pt x="41" y="343"/>
                </a:lnTo>
                <a:lnTo>
                  <a:pt x="42" y="337"/>
                </a:lnTo>
                <a:lnTo>
                  <a:pt x="42" y="330"/>
                </a:lnTo>
                <a:lnTo>
                  <a:pt x="38" y="327"/>
                </a:lnTo>
                <a:lnTo>
                  <a:pt x="34" y="322"/>
                </a:lnTo>
                <a:lnTo>
                  <a:pt x="33" y="312"/>
                </a:lnTo>
                <a:lnTo>
                  <a:pt x="33" y="306"/>
                </a:lnTo>
                <a:lnTo>
                  <a:pt x="31" y="301"/>
                </a:lnTo>
                <a:lnTo>
                  <a:pt x="25" y="300"/>
                </a:lnTo>
                <a:lnTo>
                  <a:pt x="22" y="293"/>
                </a:lnTo>
                <a:lnTo>
                  <a:pt x="21" y="285"/>
                </a:lnTo>
                <a:lnTo>
                  <a:pt x="21" y="278"/>
                </a:lnTo>
                <a:lnTo>
                  <a:pt x="21" y="270"/>
                </a:lnTo>
                <a:lnTo>
                  <a:pt x="21" y="263"/>
                </a:lnTo>
                <a:lnTo>
                  <a:pt x="21" y="259"/>
                </a:lnTo>
                <a:lnTo>
                  <a:pt x="21" y="250"/>
                </a:lnTo>
                <a:lnTo>
                  <a:pt x="20" y="245"/>
                </a:lnTo>
                <a:lnTo>
                  <a:pt x="18" y="240"/>
                </a:lnTo>
                <a:lnTo>
                  <a:pt x="12" y="237"/>
                </a:lnTo>
                <a:lnTo>
                  <a:pt x="8" y="238"/>
                </a:lnTo>
                <a:lnTo>
                  <a:pt x="3" y="238"/>
                </a:lnTo>
                <a:lnTo>
                  <a:pt x="0" y="230"/>
                </a:lnTo>
                <a:lnTo>
                  <a:pt x="0" y="223"/>
                </a:lnTo>
                <a:lnTo>
                  <a:pt x="1" y="216"/>
                </a:lnTo>
                <a:lnTo>
                  <a:pt x="4" y="208"/>
                </a:lnTo>
                <a:lnTo>
                  <a:pt x="6" y="201"/>
                </a:lnTo>
                <a:lnTo>
                  <a:pt x="9" y="192"/>
                </a:lnTo>
                <a:lnTo>
                  <a:pt x="10" y="184"/>
                </a:lnTo>
                <a:lnTo>
                  <a:pt x="13" y="178"/>
                </a:lnTo>
                <a:lnTo>
                  <a:pt x="18" y="170"/>
                </a:lnTo>
                <a:lnTo>
                  <a:pt x="25" y="165"/>
                </a:lnTo>
                <a:lnTo>
                  <a:pt x="33" y="162"/>
                </a:lnTo>
                <a:lnTo>
                  <a:pt x="39" y="155"/>
                </a:lnTo>
                <a:lnTo>
                  <a:pt x="41" y="148"/>
                </a:lnTo>
                <a:lnTo>
                  <a:pt x="41" y="140"/>
                </a:lnTo>
                <a:lnTo>
                  <a:pt x="41" y="134"/>
                </a:lnTo>
                <a:lnTo>
                  <a:pt x="38" y="129"/>
                </a:lnTo>
                <a:lnTo>
                  <a:pt x="34" y="121"/>
                </a:lnTo>
                <a:lnTo>
                  <a:pt x="29" y="116"/>
                </a:lnTo>
                <a:lnTo>
                  <a:pt x="23" y="111"/>
                </a:lnTo>
                <a:lnTo>
                  <a:pt x="19" y="105"/>
                </a:lnTo>
                <a:lnTo>
                  <a:pt x="13" y="100"/>
                </a:lnTo>
                <a:lnTo>
                  <a:pt x="13" y="98"/>
                </a:lnTo>
                <a:lnTo>
                  <a:pt x="12" y="95"/>
                </a:lnTo>
                <a:lnTo>
                  <a:pt x="24" y="88"/>
                </a:lnTo>
                <a:lnTo>
                  <a:pt x="35" y="73"/>
                </a:lnTo>
                <a:lnTo>
                  <a:pt x="47" y="63"/>
                </a:lnTo>
                <a:lnTo>
                  <a:pt x="57" y="67"/>
                </a:lnTo>
                <a:lnTo>
                  <a:pt x="74" y="62"/>
                </a:lnTo>
                <a:lnTo>
                  <a:pt x="90" y="56"/>
                </a:lnTo>
                <a:lnTo>
                  <a:pt x="103" y="49"/>
                </a:lnTo>
                <a:lnTo>
                  <a:pt x="110" y="34"/>
                </a:lnTo>
                <a:lnTo>
                  <a:pt x="120" y="24"/>
                </a:lnTo>
                <a:lnTo>
                  <a:pt x="130" y="25"/>
                </a:lnTo>
                <a:lnTo>
                  <a:pt x="140" y="29"/>
                </a:lnTo>
                <a:lnTo>
                  <a:pt x="156" y="29"/>
                </a:lnTo>
                <a:lnTo>
                  <a:pt x="167" y="23"/>
                </a:lnTo>
                <a:lnTo>
                  <a:pt x="166" y="18"/>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25" name="Freeform 1065"/>
          <p:cNvSpPr>
            <a:spLocks/>
          </p:cNvSpPr>
          <p:nvPr/>
        </p:nvSpPr>
        <p:spPr bwMode="auto">
          <a:xfrm>
            <a:off x="3169195" y="1516637"/>
            <a:ext cx="686594" cy="664699"/>
          </a:xfrm>
          <a:custGeom>
            <a:avLst/>
            <a:gdLst>
              <a:gd name="T0" fmla="*/ 2147483647 w 775"/>
              <a:gd name="T1" fmla="*/ 2147483647 h 746"/>
              <a:gd name="T2" fmla="*/ 2147483647 w 775"/>
              <a:gd name="T3" fmla="*/ 2147483647 h 746"/>
              <a:gd name="T4" fmla="*/ 2147483647 w 775"/>
              <a:gd name="T5" fmla="*/ 2147483647 h 746"/>
              <a:gd name="T6" fmla="*/ 2147483647 w 775"/>
              <a:gd name="T7" fmla="*/ 2147483647 h 746"/>
              <a:gd name="T8" fmla="*/ 2147483647 w 775"/>
              <a:gd name="T9" fmla="*/ 2147483647 h 746"/>
              <a:gd name="T10" fmla="*/ 2147483647 w 775"/>
              <a:gd name="T11" fmla="*/ 2147483647 h 746"/>
              <a:gd name="T12" fmla="*/ 2147483647 w 775"/>
              <a:gd name="T13" fmla="*/ 2147483647 h 746"/>
              <a:gd name="T14" fmla="*/ 2147483647 w 775"/>
              <a:gd name="T15" fmla="*/ 2147483647 h 746"/>
              <a:gd name="T16" fmla="*/ 2147483647 w 775"/>
              <a:gd name="T17" fmla="*/ 2147483647 h 746"/>
              <a:gd name="T18" fmla="*/ 2147483647 w 775"/>
              <a:gd name="T19" fmla="*/ 2147483647 h 746"/>
              <a:gd name="T20" fmla="*/ 2147483647 w 775"/>
              <a:gd name="T21" fmla="*/ 2147483647 h 746"/>
              <a:gd name="T22" fmla="*/ 2147483647 w 775"/>
              <a:gd name="T23" fmla="*/ 2147483647 h 746"/>
              <a:gd name="T24" fmla="*/ 2147483647 w 775"/>
              <a:gd name="T25" fmla="*/ 2147483647 h 746"/>
              <a:gd name="T26" fmla="*/ 2147483647 w 775"/>
              <a:gd name="T27" fmla="*/ 2147483647 h 746"/>
              <a:gd name="T28" fmla="*/ 2147483647 w 775"/>
              <a:gd name="T29" fmla="*/ 2147483647 h 746"/>
              <a:gd name="T30" fmla="*/ 2147483647 w 775"/>
              <a:gd name="T31" fmla="*/ 2147483647 h 746"/>
              <a:gd name="T32" fmla="*/ 2147483647 w 775"/>
              <a:gd name="T33" fmla="*/ 2147483647 h 746"/>
              <a:gd name="T34" fmla="*/ 2147483647 w 775"/>
              <a:gd name="T35" fmla="*/ 2147483647 h 746"/>
              <a:gd name="T36" fmla="*/ 2147483647 w 775"/>
              <a:gd name="T37" fmla="*/ 2147483647 h 746"/>
              <a:gd name="T38" fmla="*/ 2147483647 w 775"/>
              <a:gd name="T39" fmla="*/ 2147483647 h 746"/>
              <a:gd name="T40" fmla="*/ 2147483647 w 775"/>
              <a:gd name="T41" fmla="*/ 2147483647 h 746"/>
              <a:gd name="T42" fmla="*/ 2147483647 w 775"/>
              <a:gd name="T43" fmla="*/ 2147483647 h 746"/>
              <a:gd name="T44" fmla="*/ 2147483647 w 775"/>
              <a:gd name="T45" fmla="*/ 2147483647 h 746"/>
              <a:gd name="T46" fmla="*/ 2147483647 w 775"/>
              <a:gd name="T47" fmla="*/ 2147483647 h 746"/>
              <a:gd name="T48" fmla="*/ 2147483647 w 775"/>
              <a:gd name="T49" fmla="*/ 2147483647 h 746"/>
              <a:gd name="T50" fmla="*/ 2147483647 w 775"/>
              <a:gd name="T51" fmla="*/ 2147483647 h 746"/>
              <a:gd name="T52" fmla="*/ 2147483647 w 775"/>
              <a:gd name="T53" fmla="*/ 2147483647 h 746"/>
              <a:gd name="T54" fmla="*/ 2147483647 w 775"/>
              <a:gd name="T55" fmla="*/ 2147483647 h 746"/>
              <a:gd name="T56" fmla="*/ 2147483647 w 775"/>
              <a:gd name="T57" fmla="*/ 2147483647 h 746"/>
              <a:gd name="T58" fmla="*/ 2147483647 w 775"/>
              <a:gd name="T59" fmla="*/ 2147483647 h 746"/>
              <a:gd name="T60" fmla="*/ 2147483647 w 775"/>
              <a:gd name="T61" fmla="*/ 2147483647 h 746"/>
              <a:gd name="T62" fmla="*/ 2147483647 w 775"/>
              <a:gd name="T63" fmla="*/ 2147483647 h 746"/>
              <a:gd name="T64" fmla="*/ 2147483647 w 775"/>
              <a:gd name="T65" fmla="*/ 2147483647 h 746"/>
              <a:gd name="T66" fmla="*/ 2147483647 w 775"/>
              <a:gd name="T67" fmla="*/ 2147483647 h 746"/>
              <a:gd name="T68" fmla="*/ 2147483647 w 775"/>
              <a:gd name="T69" fmla="*/ 2147483647 h 746"/>
              <a:gd name="T70" fmla="*/ 2147483647 w 775"/>
              <a:gd name="T71" fmla="*/ 2147483647 h 746"/>
              <a:gd name="T72" fmla="*/ 2147483647 w 775"/>
              <a:gd name="T73" fmla="*/ 2147483647 h 746"/>
              <a:gd name="T74" fmla="*/ 2147483647 w 775"/>
              <a:gd name="T75" fmla="*/ 2147483647 h 746"/>
              <a:gd name="T76" fmla="*/ 2147483647 w 775"/>
              <a:gd name="T77" fmla="*/ 2147483647 h 746"/>
              <a:gd name="T78" fmla="*/ 2147483647 w 775"/>
              <a:gd name="T79" fmla="*/ 2147483647 h 746"/>
              <a:gd name="T80" fmla="*/ 2147483647 w 775"/>
              <a:gd name="T81" fmla="*/ 2147483647 h 746"/>
              <a:gd name="T82" fmla="*/ 2147483647 w 775"/>
              <a:gd name="T83" fmla="*/ 2147483647 h 746"/>
              <a:gd name="T84" fmla="*/ 2147483647 w 775"/>
              <a:gd name="T85" fmla="*/ 2147483647 h 746"/>
              <a:gd name="T86" fmla="*/ 2147483647 w 775"/>
              <a:gd name="T87" fmla="*/ 2147483647 h 746"/>
              <a:gd name="T88" fmla="*/ 2147483647 w 775"/>
              <a:gd name="T89" fmla="*/ 2147483647 h 746"/>
              <a:gd name="T90" fmla="*/ 2147483647 w 775"/>
              <a:gd name="T91" fmla="*/ 2147483647 h 746"/>
              <a:gd name="T92" fmla="*/ 2147483647 w 775"/>
              <a:gd name="T93" fmla="*/ 2147483647 h 746"/>
              <a:gd name="T94" fmla="*/ 2147483647 w 775"/>
              <a:gd name="T95" fmla="*/ 2147483647 h 746"/>
              <a:gd name="T96" fmla="*/ 2147483647 w 775"/>
              <a:gd name="T97" fmla="*/ 2147483647 h 746"/>
              <a:gd name="T98" fmla="*/ 2147483647 w 775"/>
              <a:gd name="T99" fmla="*/ 2147483647 h 746"/>
              <a:gd name="T100" fmla="*/ 2147483647 w 775"/>
              <a:gd name="T101" fmla="*/ 2147483647 h 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5"/>
              <a:gd name="T154" fmla="*/ 0 h 746"/>
              <a:gd name="T155" fmla="*/ 775 w 775"/>
              <a:gd name="T156" fmla="*/ 746 h 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5" h="746">
                <a:moveTo>
                  <a:pt x="5" y="28"/>
                </a:moveTo>
                <a:lnTo>
                  <a:pt x="11" y="36"/>
                </a:lnTo>
                <a:lnTo>
                  <a:pt x="16" y="42"/>
                </a:lnTo>
                <a:lnTo>
                  <a:pt x="20" y="56"/>
                </a:lnTo>
                <a:lnTo>
                  <a:pt x="16" y="69"/>
                </a:lnTo>
                <a:lnTo>
                  <a:pt x="7" y="81"/>
                </a:lnTo>
                <a:lnTo>
                  <a:pt x="0" y="95"/>
                </a:lnTo>
                <a:lnTo>
                  <a:pt x="5" y="105"/>
                </a:lnTo>
                <a:lnTo>
                  <a:pt x="17" y="110"/>
                </a:lnTo>
                <a:lnTo>
                  <a:pt x="36" y="118"/>
                </a:lnTo>
                <a:lnTo>
                  <a:pt x="47" y="117"/>
                </a:lnTo>
                <a:lnTo>
                  <a:pt x="53" y="104"/>
                </a:lnTo>
                <a:lnTo>
                  <a:pt x="60" y="104"/>
                </a:lnTo>
                <a:lnTo>
                  <a:pt x="74" y="122"/>
                </a:lnTo>
                <a:lnTo>
                  <a:pt x="85" y="134"/>
                </a:lnTo>
                <a:lnTo>
                  <a:pt x="96" y="149"/>
                </a:lnTo>
                <a:lnTo>
                  <a:pt x="105" y="168"/>
                </a:lnTo>
                <a:lnTo>
                  <a:pt x="119" y="188"/>
                </a:lnTo>
                <a:lnTo>
                  <a:pt x="129" y="191"/>
                </a:lnTo>
                <a:lnTo>
                  <a:pt x="141" y="180"/>
                </a:lnTo>
                <a:lnTo>
                  <a:pt x="153" y="173"/>
                </a:lnTo>
                <a:lnTo>
                  <a:pt x="166" y="173"/>
                </a:lnTo>
                <a:lnTo>
                  <a:pt x="175" y="161"/>
                </a:lnTo>
                <a:lnTo>
                  <a:pt x="195" y="156"/>
                </a:lnTo>
                <a:lnTo>
                  <a:pt x="201" y="144"/>
                </a:lnTo>
                <a:lnTo>
                  <a:pt x="213" y="144"/>
                </a:lnTo>
                <a:lnTo>
                  <a:pt x="226" y="157"/>
                </a:lnTo>
                <a:lnTo>
                  <a:pt x="242" y="167"/>
                </a:lnTo>
                <a:lnTo>
                  <a:pt x="255" y="182"/>
                </a:lnTo>
                <a:lnTo>
                  <a:pt x="263" y="195"/>
                </a:lnTo>
                <a:lnTo>
                  <a:pt x="254" y="219"/>
                </a:lnTo>
                <a:lnTo>
                  <a:pt x="244" y="239"/>
                </a:lnTo>
                <a:lnTo>
                  <a:pt x="242" y="265"/>
                </a:lnTo>
                <a:lnTo>
                  <a:pt x="240" y="293"/>
                </a:lnTo>
                <a:lnTo>
                  <a:pt x="251" y="311"/>
                </a:lnTo>
                <a:lnTo>
                  <a:pt x="242" y="336"/>
                </a:lnTo>
                <a:lnTo>
                  <a:pt x="237" y="355"/>
                </a:lnTo>
                <a:lnTo>
                  <a:pt x="233" y="377"/>
                </a:lnTo>
                <a:lnTo>
                  <a:pt x="231" y="404"/>
                </a:lnTo>
                <a:lnTo>
                  <a:pt x="225" y="424"/>
                </a:lnTo>
                <a:lnTo>
                  <a:pt x="216" y="411"/>
                </a:lnTo>
                <a:lnTo>
                  <a:pt x="213" y="396"/>
                </a:lnTo>
                <a:lnTo>
                  <a:pt x="199" y="403"/>
                </a:lnTo>
                <a:lnTo>
                  <a:pt x="196" y="420"/>
                </a:lnTo>
                <a:lnTo>
                  <a:pt x="191" y="436"/>
                </a:lnTo>
                <a:lnTo>
                  <a:pt x="178" y="447"/>
                </a:lnTo>
                <a:lnTo>
                  <a:pt x="175" y="462"/>
                </a:lnTo>
                <a:lnTo>
                  <a:pt x="157" y="471"/>
                </a:lnTo>
                <a:lnTo>
                  <a:pt x="152" y="488"/>
                </a:lnTo>
                <a:lnTo>
                  <a:pt x="150" y="511"/>
                </a:lnTo>
                <a:lnTo>
                  <a:pt x="157" y="527"/>
                </a:lnTo>
                <a:lnTo>
                  <a:pt x="180" y="535"/>
                </a:lnTo>
                <a:lnTo>
                  <a:pt x="196" y="547"/>
                </a:lnTo>
                <a:lnTo>
                  <a:pt x="183" y="556"/>
                </a:lnTo>
                <a:lnTo>
                  <a:pt x="186" y="573"/>
                </a:lnTo>
                <a:lnTo>
                  <a:pt x="191" y="583"/>
                </a:lnTo>
                <a:lnTo>
                  <a:pt x="205" y="581"/>
                </a:lnTo>
                <a:lnTo>
                  <a:pt x="216" y="580"/>
                </a:lnTo>
                <a:lnTo>
                  <a:pt x="229" y="586"/>
                </a:lnTo>
                <a:lnTo>
                  <a:pt x="240" y="596"/>
                </a:lnTo>
                <a:lnTo>
                  <a:pt x="250" y="609"/>
                </a:lnTo>
                <a:lnTo>
                  <a:pt x="251" y="621"/>
                </a:lnTo>
                <a:lnTo>
                  <a:pt x="261" y="632"/>
                </a:lnTo>
                <a:lnTo>
                  <a:pt x="267" y="639"/>
                </a:lnTo>
                <a:lnTo>
                  <a:pt x="278" y="643"/>
                </a:lnTo>
                <a:lnTo>
                  <a:pt x="301" y="639"/>
                </a:lnTo>
                <a:lnTo>
                  <a:pt x="311" y="635"/>
                </a:lnTo>
                <a:lnTo>
                  <a:pt x="324" y="631"/>
                </a:lnTo>
                <a:lnTo>
                  <a:pt x="333" y="625"/>
                </a:lnTo>
                <a:lnTo>
                  <a:pt x="347" y="626"/>
                </a:lnTo>
                <a:lnTo>
                  <a:pt x="358" y="635"/>
                </a:lnTo>
                <a:lnTo>
                  <a:pt x="368" y="640"/>
                </a:lnTo>
                <a:lnTo>
                  <a:pt x="378" y="640"/>
                </a:lnTo>
                <a:lnTo>
                  <a:pt x="386" y="638"/>
                </a:lnTo>
                <a:lnTo>
                  <a:pt x="397" y="635"/>
                </a:lnTo>
                <a:lnTo>
                  <a:pt x="407" y="642"/>
                </a:lnTo>
                <a:lnTo>
                  <a:pt x="411" y="651"/>
                </a:lnTo>
                <a:lnTo>
                  <a:pt x="420" y="659"/>
                </a:lnTo>
                <a:lnTo>
                  <a:pt x="425" y="667"/>
                </a:lnTo>
                <a:lnTo>
                  <a:pt x="427" y="679"/>
                </a:lnTo>
                <a:lnTo>
                  <a:pt x="432" y="683"/>
                </a:lnTo>
                <a:lnTo>
                  <a:pt x="441" y="679"/>
                </a:lnTo>
                <a:lnTo>
                  <a:pt x="450" y="683"/>
                </a:lnTo>
                <a:lnTo>
                  <a:pt x="456" y="695"/>
                </a:lnTo>
                <a:lnTo>
                  <a:pt x="464" y="702"/>
                </a:lnTo>
                <a:lnTo>
                  <a:pt x="473" y="705"/>
                </a:lnTo>
                <a:lnTo>
                  <a:pt x="480" y="715"/>
                </a:lnTo>
                <a:lnTo>
                  <a:pt x="495" y="712"/>
                </a:lnTo>
                <a:lnTo>
                  <a:pt x="496" y="704"/>
                </a:lnTo>
                <a:lnTo>
                  <a:pt x="493" y="694"/>
                </a:lnTo>
                <a:lnTo>
                  <a:pt x="489" y="681"/>
                </a:lnTo>
                <a:lnTo>
                  <a:pt x="485" y="672"/>
                </a:lnTo>
                <a:lnTo>
                  <a:pt x="494" y="664"/>
                </a:lnTo>
                <a:lnTo>
                  <a:pt x="504" y="668"/>
                </a:lnTo>
                <a:lnTo>
                  <a:pt x="509" y="683"/>
                </a:lnTo>
                <a:lnTo>
                  <a:pt x="514" y="694"/>
                </a:lnTo>
                <a:lnTo>
                  <a:pt x="520" y="705"/>
                </a:lnTo>
                <a:lnTo>
                  <a:pt x="532" y="716"/>
                </a:lnTo>
                <a:lnTo>
                  <a:pt x="537" y="728"/>
                </a:lnTo>
                <a:lnTo>
                  <a:pt x="549" y="744"/>
                </a:lnTo>
                <a:lnTo>
                  <a:pt x="560" y="745"/>
                </a:lnTo>
                <a:lnTo>
                  <a:pt x="571" y="738"/>
                </a:lnTo>
                <a:lnTo>
                  <a:pt x="575" y="728"/>
                </a:lnTo>
                <a:lnTo>
                  <a:pt x="581" y="719"/>
                </a:lnTo>
                <a:lnTo>
                  <a:pt x="588" y="716"/>
                </a:lnTo>
                <a:lnTo>
                  <a:pt x="596" y="714"/>
                </a:lnTo>
                <a:lnTo>
                  <a:pt x="602" y="705"/>
                </a:lnTo>
                <a:lnTo>
                  <a:pt x="607" y="697"/>
                </a:lnTo>
                <a:lnTo>
                  <a:pt x="615" y="700"/>
                </a:lnTo>
                <a:lnTo>
                  <a:pt x="621" y="704"/>
                </a:lnTo>
                <a:lnTo>
                  <a:pt x="624" y="700"/>
                </a:lnTo>
                <a:lnTo>
                  <a:pt x="625" y="690"/>
                </a:lnTo>
                <a:lnTo>
                  <a:pt x="631" y="693"/>
                </a:lnTo>
                <a:lnTo>
                  <a:pt x="638" y="707"/>
                </a:lnTo>
                <a:lnTo>
                  <a:pt x="643" y="720"/>
                </a:lnTo>
                <a:lnTo>
                  <a:pt x="651" y="721"/>
                </a:lnTo>
                <a:lnTo>
                  <a:pt x="662" y="720"/>
                </a:lnTo>
                <a:lnTo>
                  <a:pt x="671" y="718"/>
                </a:lnTo>
                <a:lnTo>
                  <a:pt x="679" y="717"/>
                </a:lnTo>
                <a:lnTo>
                  <a:pt x="687" y="720"/>
                </a:lnTo>
                <a:lnTo>
                  <a:pt x="687" y="706"/>
                </a:lnTo>
                <a:lnTo>
                  <a:pt x="683" y="692"/>
                </a:lnTo>
                <a:lnTo>
                  <a:pt x="679" y="679"/>
                </a:lnTo>
                <a:lnTo>
                  <a:pt x="679" y="666"/>
                </a:lnTo>
                <a:lnTo>
                  <a:pt x="672" y="655"/>
                </a:lnTo>
                <a:lnTo>
                  <a:pt x="665" y="637"/>
                </a:lnTo>
                <a:lnTo>
                  <a:pt x="663" y="625"/>
                </a:lnTo>
                <a:lnTo>
                  <a:pt x="658" y="616"/>
                </a:lnTo>
                <a:lnTo>
                  <a:pt x="656" y="605"/>
                </a:lnTo>
                <a:lnTo>
                  <a:pt x="661" y="596"/>
                </a:lnTo>
                <a:lnTo>
                  <a:pt x="670" y="589"/>
                </a:lnTo>
                <a:lnTo>
                  <a:pt x="675" y="580"/>
                </a:lnTo>
                <a:lnTo>
                  <a:pt x="676" y="570"/>
                </a:lnTo>
                <a:lnTo>
                  <a:pt x="685" y="567"/>
                </a:lnTo>
                <a:lnTo>
                  <a:pt x="697" y="566"/>
                </a:lnTo>
                <a:lnTo>
                  <a:pt x="710" y="567"/>
                </a:lnTo>
                <a:lnTo>
                  <a:pt x="723" y="571"/>
                </a:lnTo>
                <a:lnTo>
                  <a:pt x="736" y="568"/>
                </a:lnTo>
                <a:lnTo>
                  <a:pt x="747" y="563"/>
                </a:lnTo>
                <a:lnTo>
                  <a:pt x="754" y="550"/>
                </a:lnTo>
                <a:lnTo>
                  <a:pt x="758" y="538"/>
                </a:lnTo>
                <a:lnTo>
                  <a:pt x="759" y="524"/>
                </a:lnTo>
                <a:lnTo>
                  <a:pt x="759" y="507"/>
                </a:lnTo>
                <a:lnTo>
                  <a:pt x="759" y="495"/>
                </a:lnTo>
                <a:lnTo>
                  <a:pt x="761" y="482"/>
                </a:lnTo>
                <a:lnTo>
                  <a:pt x="764" y="467"/>
                </a:lnTo>
                <a:lnTo>
                  <a:pt x="766" y="455"/>
                </a:lnTo>
                <a:lnTo>
                  <a:pt x="766" y="442"/>
                </a:lnTo>
                <a:lnTo>
                  <a:pt x="764" y="428"/>
                </a:lnTo>
                <a:lnTo>
                  <a:pt x="763" y="414"/>
                </a:lnTo>
                <a:lnTo>
                  <a:pt x="763" y="396"/>
                </a:lnTo>
                <a:lnTo>
                  <a:pt x="759" y="375"/>
                </a:lnTo>
                <a:lnTo>
                  <a:pt x="759" y="357"/>
                </a:lnTo>
                <a:lnTo>
                  <a:pt x="766" y="345"/>
                </a:lnTo>
                <a:lnTo>
                  <a:pt x="772" y="332"/>
                </a:lnTo>
                <a:lnTo>
                  <a:pt x="774" y="324"/>
                </a:lnTo>
                <a:lnTo>
                  <a:pt x="774" y="312"/>
                </a:lnTo>
                <a:lnTo>
                  <a:pt x="768" y="304"/>
                </a:lnTo>
                <a:lnTo>
                  <a:pt x="766" y="296"/>
                </a:lnTo>
                <a:lnTo>
                  <a:pt x="764" y="289"/>
                </a:lnTo>
                <a:lnTo>
                  <a:pt x="766" y="278"/>
                </a:lnTo>
                <a:lnTo>
                  <a:pt x="769" y="267"/>
                </a:lnTo>
                <a:lnTo>
                  <a:pt x="764" y="262"/>
                </a:lnTo>
                <a:lnTo>
                  <a:pt x="753" y="264"/>
                </a:lnTo>
                <a:lnTo>
                  <a:pt x="741" y="267"/>
                </a:lnTo>
                <a:lnTo>
                  <a:pt x="729" y="275"/>
                </a:lnTo>
                <a:lnTo>
                  <a:pt x="719" y="284"/>
                </a:lnTo>
                <a:lnTo>
                  <a:pt x="709" y="296"/>
                </a:lnTo>
                <a:lnTo>
                  <a:pt x="700" y="301"/>
                </a:lnTo>
                <a:lnTo>
                  <a:pt x="692" y="309"/>
                </a:lnTo>
                <a:lnTo>
                  <a:pt x="687" y="318"/>
                </a:lnTo>
                <a:lnTo>
                  <a:pt x="682" y="321"/>
                </a:lnTo>
                <a:lnTo>
                  <a:pt x="677" y="322"/>
                </a:lnTo>
                <a:lnTo>
                  <a:pt x="669" y="331"/>
                </a:lnTo>
                <a:lnTo>
                  <a:pt x="664" y="342"/>
                </a:lnTo>
                <a:lnTo>
                  <a:pt x="666" y="351"/>
                </a:lnTo>
                <a:lnTo>
                  <a:pt x="657" y="358"/>
                </a:lnTo>
                <a:lnTo>
                  <a:pt x="653" y="360"/>
                </a:lnTo>
                <a:lnTo>
                  <a:pt x="645" y="360"/>
                </a:lnTo>
                <a:lnTo>
                  <a:pt x="637" y="367"/>
                </a:lnTo>
                <a:lnTo>
                  <a:pt x="630" y="368"/>
                </a:lnTo>
                <a:lnTo>
                  <a:pt x="625" y="368"/>
                </a:lnTo>
                <a:lnTo>
                  <a:pt x="617" y="370"/>
                </a:lnTo>
                <a:lnTo>
                  <a:pt x="605" y="375"/>
                </a:lnTo>
                <a:lnTo>
                  <a:pt x="599" y="369"/>
                </a:lnTo>
                <a:lnTo>
                  <a:pt x="590" y="365"/>
                </a:lnTo>
                <a:lnTo>
                  <a:pt x="586" y="368"/>
                </a:lnTo>
                <a:lnTo>
                  <a:pt x="580" y="367"/>
                </a:lnTo>
                <a:lnTo>
                  <a:pt x="571" y="361"/>
                </a:lnTo>
                <a:lnTo>
                  <a:pt x="566" y="352"/>
                </a:lnTo>
                <a:lnTo>
                  <a:pt x="559" y="336"/>
                </a:lnTo>
                <a:lnTo>
                  <a:pt x="555" y="323"/>
                </a:lnTo>
                <a:lnTo>
                  <a:pt x="549" y="313"/>
                </a:lnTo>
                <a:lnTo>
                  <a:pt x="543" y="307"/>
                </a:lnTo>
                <a:lnTo>
                  <a:pt x="539" y="304"/>
                </a:lnTo>
                <a:lnTo>
                  <a:pt x="537" y="296"/>
                </a:lnTo>
                <a:lnTo>
                  <a:pt x="535" y="286"/>
                </a:lnTo>
                <a:lnTo>
                  <a:pt x="532" y="289"/>
                </a:lnTo>
                <a:lnTo>
                  <a:pt x="517" y="293"/>
                </a:lnTo>
                <a:lnTo>
                  <a:pt x="505" y="291"/>
                </a:lnTo>
                <a:lnTo>
                  <a:pt x="495" y="288"/>
                </a:lnTo>
                <a:lnTo>
                  <a:pt x="484" y="283"/>
                </a:lnTo>
                <a:lnTo>
                  <a:pt x="471" y="276"/>
                </a:lnTo>
                <a:lnTo>
                  <a:pt x="461" y="270"/>
                </a:lnTo>
                <a:lnTo>
                  <a:pt x="445" y="264"/>
                </a:lnTo>
                <a:lnTo>
                  <a:pt x="437" y="264"/>
                </a:lnTo>
                <a:lnTo>
                  <a:pt x="429" y="267"/>
                </a:lnTo>
                <a:lnTo>
                  <a:pt x="419" y="273"/>
                </a:lnTo>
                <a:lnTo>
                  <a:pt x="410" y="273"/>
                </a:lnTo>
                <a:lnTo>
                  <a:pt x="399" y="268"/>
                </a:lnTo>
                <a:lnTo>
                  <a:pt x="392" y="270"/>
                </a:lnTo>
                <a:lnTo>
                  <a:pt x="385" y="273"/>
                </a:lnTo>
                <a:lnTo>
                  <a:pt x="377" y="270"/>
                </a:lnTo>
                <a:lnTo>
                  <a:pt x="368" y="265"/>
                </a:lnTo>
                <a:lnTo>
                  <a:pt x="363" y="252"/>
                </a:lnTo>
                <a:lnTo>
                  <a:pt x="359" y="244"/>
                </a:lnTo>
                <a:lnTo>
                  <a:pt x="357" y="231"/>
                </a:lnTo>
                <a:lnTo>
                  <a:pt x="351" y="219"/>
                </a:lnTo>
                <a:lnTo>
                  <a:pt x="348" y="207"/>
                </a:lnTo>
                <a:lnTo>
                  <a:pt x="343" y="198"/>
                </a:lnTo>
                <a:lnTo>
                  <a:pt x="338" y="189"/>
                </a:lnTo>
                <a:lnTo>
                  <a:pt x="332" y="180"/>
                </a:lnTo>
                <a:lnTo>
                  <a:pt x="324" y="172"/>
                </a:lnTo>
                <a:lnTo>
                  <a:pt x="317" y="164"/>
                </a:lnTo>
                <a:lnTo>
                  <a:pt x="310" y="153"/>
                </a:lnTo>
                <a:lnTo>
                  <a:pt x="298" y="144"/>
                </a:lnTo>
                <a:lnTo>
                  <a:pt x="295" y="136"/>
                </a:lnTo>
                <a:lnTo>
                  <a:pt x="291" y="127"/>
                </a:lnTo>
                <a:lnTo>
                  <a:pt x="286" y="118"/>
                </a:lnTo>
                <a:lnTo>
                  <a:pt x="281" y="110"/>
                </a:lnTo>
                <a:lnTo>
                  <a:pt x="276" y="101"/>
                </a:lnTo>
                <a:lnTo>
                  <a:pt x="270" y="91"/>
                </a:lnTo>
                <a:lnTo>
                  <a:pt x="263" y="81"/>
                </a:lnTo>
                <a:lnTo>
                  <a:pt x="260" y="71"/>
                </a:lnTo>
                <a:lnTo>
                  <a:pt x="255" y="60"/>
                </a:lnTo>
                <a:lnTo>
                  <a:pt x="247" y="56"/>
                </a:lnTo>
                <a:lnTo>
                  <a:pt x="240" y="53"/>
                </a:lnTo>
                <a:lnTo>
                  <a:pt x="233" y="46"/>
                </a:lnTo>
                <a:lnTo>
                  <a:pt x="224" y="34"/>
                </a:lnTo>
                <a:lnTo>
                  <a:pt x="216" y="28"/>
                </a:lnTo>
                <a:lnTo>
                  <a:pt x="199" y="23"/>
                </a:lnTo>
                <a:lnTo>
                  <a:pt x="184" y="14"/>
                </a:lnTo>
                <a:lnTo>
                  <a:pt x="170" y="13"/>
                </a:lnTo>
                <a:lnTo>
                  <a:pt x="162" y="20"/>
                </a:lnTo>
                <a:lnTo>
                  <a:pt x="157" y="24"/>
                </a:lnTo>
                <a:lnTo>
                  <a:pt x="145" y="24"/>
                </a:lnTo>
                <a:lnTo>
                  <a:pt x="133" y="20"/>
                </a:lnTo>
                <a:lnTo>
                  <a:pt x="122" y="13"/>
                </a:lnTo>
                <a:lnTo>
                  <a:pt x="112" y="8"/>
                </a:lnTo>
                <a:lnTo>
                  <a:pt x="98" y="1"/>
                </a:lnTo>
                <a:lnTo>
                  <a:pt x="89" y="0"/>
                </a:lnTo>
                <a:lnTo>
                  <a:pt x="75" y="10"/>
                </a:lnTo>
                <a:lnTo>
                  <a:pt x="67" y="17"/>
                </a:lnTo>
                <a:lnTo>
                  <a:pt x="60" y="20"/>
                </a:lnTo>
                <a:lnTo>
                  <a:pt x="42" y="23"/>
                </a:lnTo>
                <a:lnTo>
                  <a:pt x="24" y="24"/>
                </a:lnTo>
                <a:lnTo>
                  <a:pt x="5" y="28"/>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26" name="Freeform 1066"/>
          <p:cNvSpPr>
            <a:spLocks/>
          </p:cNvSpPr>
          <p:nvPr/>
        </p:nvSpPr>
        <p:spPr bwMode="auto">
          <a:xfrm>
            <a:off x="3278592" y="2032430"/>
            <a:ext cx="505968" cy="381932"/>
          </a:xfrm>
          <a:custGeom>
            <a:avLst/>
            <a:gdLst>
              <a:gd name="T0" fmla="*/ 2147483647 w 572"/>
              <a:gd name="T1" fmla="*/ 2147483647 h 426"/>
              <a:gd name="T2" fmla="*/ 2147483647 w 572"/>
              <a:gd name="T3" fmla="*/ 2147483647 h 426"/>
              <a:gd name="T4" fmla="*/ 2147483647 w 572"/>
              <a:gd name="T5" fmla="*/ 2147483647 h 426"/>
              <a:gd name="T6" fmla="*/ 2147483647 w 572"/>
              <a:gd name="T7" fmla="*/ 2147483647 h 426"/>
              <a:gd name="T8" fmla="*/ 2147483647 w 572"/>
              <a:gd name="T9" fmla="*/ 2147483647 h 426"/>
              <a:gd name="T10" fmla="*/ 2147483647 w 572"/>
              <a:gd name="T11" fmla="*/ 2147483647 h 426"/>
              <a:gd name="T12" fmla="*/ 2147483647 w 572"/>
              <a:gd name="T13" fmla="*/ 2147483647 h 426"/>
              <a:gd name="T14" fmla="*/ 2147483647 w 572"/>
              <a:gd name="T15" fmla="*/ 2147483647 h 426"/>
              <a:gd name="T16" fmla="*/ 2147483647 w 572"/>
              <a:gd name="T17" fmla="*/ 2147483647 h 426"/>
              <a:gd name="T18" fmla="*/ 2147483647 w 572"/>
              <a:gd name="T19" fmla="*/ 2147483647 h 426"/>
              <a:gd name="T20" fmla="*/ 2147483647 w 572"/>
              <a:gd name="T21" fmla="*/ 2147483647 h 426"/>
              <a:gd name="T22" fmla="*/ 2147483647 w 572"/>
              <a:gd name="T23" fmla="*/ 2147483647 h 426"/>
              <a:gd name="T24" fmla="*/ 2147483647 w 572"/>
              <a:gd name="T25" fmla="*/ 2147483647 h 426"/>
              <a:gd name="T26" fmla="*/ 2147483647 w 572"/>
              <a:gd name="T27" fmla="*/ 2147483647 h 426"/>
              <a:gd name="T28" fmla="*/ 2147483647 w 572"/>
              <a:gd name="T29" fmla="*/ 2147483647 h 426"/>
              <a:gd name="T30" fmla="*/ 2147483647 w 572"/>
              <a:gd name="T31" fmla="*/ 2147483647 h 426"/>
              <a:gd name="T32" fmla="*/ 2147483647 w 572"/>
              <a:gd name="T33" fmla="*/ 2147483647 h 426"/>
              <a:gd name="T34" fmla="*/ 2147483647 w 572"/>
              <a:gd name="T35" fmla="*/ 2147483647 h 426"/>
              <a:gd name="T36" fmla="*/ 2147483647 w 572"/>
              <a:gd name="T37" fmla="*/ 2147483647 h 426"/>
              <a:gd name="T38" fmla="*/ 2147483647 w 572"/>
              <a:gd name="T39" fmla="*/ 2147483647 h 426"/>
              <a:gd name="T40" fmla="*/ 2147483647 w 572"/>
              <a:gd name="T41" fmla="*/ 0 h 426"/>
              <a:gd name="T42" fmla="*/ 2147483647 w 572"/>
              <a:gd name="T43" fmla="*/ 2147483647 h 426"/>
              <a:gd name="T44" fmla="*/ 2147483647 w 572"/>
              <a:gd name="T45" fmla="*/ 2147483647 h 426"/>
              <a:gd name="T46" fmla="*/ 0 w 572"/>
              <a:gd name="T47" fmla="*/ 2147483647 h 426"/>
              <a:gd name="T48" fmla="*/ 2147483647 w 572"/>
              <a:gd name="T49" fmla="*/ 2147483647 h 426"/>
              <a:gd name="T50" fmla="*/ 2147483647 w 572"/>
              <a:gd name="T51" fmla="*/ 2147483647 h 426"/>
              <a:gd name="T52" fmla="*/ 2147483647 w 572"/>
              <a:gd name="T53" fmla="*/ 2147483647 h 426"/>
              <a:gd name="T54" fmla="*/ 2147483647 w 572"/>
              <a:gd name="T55" fmla="*/ 2147483647 h 426"/>
              <a:gd name="T56" fmla="*/ 2147483647 w 572"/>
              <a:gd name="T57" fmla="*/ 2147483647 h 426"/>
              <a:gd name="T58" fmla="*/ 2147483647 w 572"/>
              <a:gd name="T59" fmla="*/ 2147483647 h 426"/>
              <a:gd name="T60" fmla="*/ 2147483647 w 572"/>
              <a:gd name="T61" fmla="*/ 2147483647 h 426"/>
              <a:gd name="T62" fmla="*/ 2147483647 w 572"/>
              <a:gd name="T63" fmla="*/ 2147483647 h 426"/>
              <a:gd name="T64" fmla="*/ 2147483647 w 572"/>
              <a:gd name="T65" fmla="*/ 2147483647 h 426"/>
              <a:gd name="T66" fmla="*/ 2147483647 w 572"/>
              <a:gd name="T67" fmla="*/ 2147483647 h 426"/>
              <a:gd name="T68" fmla="*/ 2147483647 w 572"/>
              <a:gd name="T69" fmla="*/ 2147483647 h 426"/>
              <a:gd name="T70" fmla="*/ 2147483647 w 572"/>
              <a:gd name="T71" fmla="*/ 2147483647 h 426"/>
              <a:gd name="T72" fmla="*/ 2147483647 w 572"/>
              <a:gd name="T73" fmla="*/ 2147483647 h 426"/>
              <a:gd name="T74" fmla="*/ 2147483647 w 572"/>
              <a:gd name="T75" fmla="*/ 2147483647 h 426"/>
              <a:gd name="T76" fmla="*/ 2147483647 w 572"/>
              <a:gd name="T77" fmla="*/ 2147483647 h 426"/>
              <a:gd name="T78" fmla="*/ 2147483647 w 572"/>
              <a:gd name="T79" fmla="*/ 2147483647 h 426"/>
              <a:gd name="T80" fmla="*/ 2147483647 w 572"/>
              <a:gd name="T81" fmla="*/ 2147483647 h 426"/>
              <a:gd name="T82" fmla="*/ 2147483647 w 572"/>
              <a:gd name="T83" fmla="*/ 2147483647 h 426"/>
              <a:gd name="T84" fmla="*/ 2147483647 w 572"/>
              <a:gd name="T85" fmla="*/ 2147483647 h 426"/>
              <a:gd name="T86" fmla="*/ 2147483647 w 572"/>
              <a:gd name="T87" fmla="*/ 2147483647 h 426"/>
              <a:gd name="T88" fmla="*/ 2147483647 w 572"/>
              <a:gd name="T89" fmla="*/ 2147483647 h 426"/>
              <a:gd name="T90" fmla="*/ 2147483647 w 572"/>
              <a:gd name="T91" fmla="*/ 2147483647 h 426"/>
              <a:gd name="T92" fmla="*/ 2147483647 w 572"/>
              <a:gd name="T93" fmla="*/ 2147483647 h 426"/>
              <a:gd name="T94" fmla="*/ 2147483647 w 572"/>
              <a:gd name="T95" fmla="*/ 2147483647 h 426"/>
              <a:gd name="T96" fmla="*/ 2147483647 w 572"/>
              <a:gd name="T97" fmla="*/ 2147483647 h 426"/>
              <a:gd name="T98" fmla="*/ 2147483647 w 572"/>
              <a:gd name="T99" fmla="*/ 2147483647 h 426"/>
              <a:gd name="T100" fmla="*/ 2147483647 w 572"/>
              <a:gd name="T101" fmla="*/ 2147483647 h 426"/>
              <a:gd name="T102" fmla="*/ 2147483647 w 572"/>
              <a:gd name="T103" fmla="*/ 2147483647 h 426"/>
              <a:gd name="T104" fmla="*/ 2147483647 w 572"/>
              <a:gd name="T105" fmla="*/ 2147483647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2"/>
              <a:gd name="T160" fmla="*/ 0 h 426"/>
              <a:gd name="T161" fmla="*/ 572 w 572"/>
              <a:gd name="T162" fmla="*/ 426 h 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2" h="426">
                <a:moveTo>
                  <a:pt x="565" y="140"/>
                </a:moveTo>
                <a:lnTo>
                  <a:pt x="557" y="137"/>
                </a:lnTo>
                <a:lnTo>
                  <a:pt x="549" y="138"/>
                </a:lnTo>
                <a:lnTo>
                  <a:pt x="540" y="140"/>
                </a:lnTo>
                <a:lnTo>
                  <a:pt x="529" y="141"/>
                </a:lnTo>
                <a:lnTo>
                  <a:pt x="521" y="140"/>
                </a:lnTo>
                <a:lnTo>
                  <a:pt x="516" y="127"/>
                </a:lnTo>
                <a:lnTo>
                  <a:pt x="509" y="113"/>
                </a:lnTo>
                <a:lnTo>
                  <a:pt x="503" y="110"/>
                </a:lnTo>
                <a:lnTo>
                  <a:pt x="502" y="120"/>
                </a:lnTo>
                <a:lnTo>
                  <a:pt x="499" y="124"/>
                </a:lnTo>
                <a:lnTo>
                  <a:pt x="493" y="120"/>
                </a:lnTo>
                <a:lnTo>
                  <a:pt x="485" y="117"/>
                </a:lnTo>
                <a:lnTo>
                  <a:pt x="480" y="125"/>
                </a:lnTo>
                <a:lnTo>
                  <a:pt x="474" y="134"/>
                </a:lnTo>
                <a:lnTo>
                  <a:pt x="466" y="136"/>
                </a:lnTo>
                <a:lnTo>
                  <a:pt x="459" y="139"/>
                </a:lnTo>
                <a:lnTo>
                  <a:pt x="453" y="148"/>
                </a:lnTo>
                <a:lnTo>
                  <a:pt x="449" y="158"/>
                </a:lnTo>
                <a:lnTo>
                  <a:pt x="438" y="165"/>
                </a:lnTo>
                <a:lnTo>
                  <a:pt x="427" y="164"/>
                </a:lnTo>
                <a:lnTo>
                  <a:pt x="415" y="148"/>
                </a:lnTo>
                <a:lnTo>
                  <a:pt x="410" y="136"/>
                </a:lnTo>
                <a:lnTo>
                  <a:pt x="398" y="125"/>
                </a:lnTo>
                <a:lnTo>
                  <a:pt x="392" y="114"/>
                </a:lnTo>
                <a:lnTo>
                  <a:pt x="387" y="103"/>
                </a:lnTo>
                <a:lnTo>
                  <a:pt x="382" y="88"/>
                </a:lnTo>
                <a:lnTo>
                  <a:pt x="372" y="84"/>
                </a:lnTo>
                <a:lnTo>
                  <a:pt x="363" y="92"/>
                </a:lnTo>
                <a:lnTo>
                  <a:pt x="367" y="101"/>
                </a:lnTo>
                <a:lnTo>
                  <a:pt x="371" y="114"/>
                </a:lnTo>
                <a:lnTo>
                  <a:pt x="374" y="124"/>
                </a:lnTo>
                <a:lnTo>
                  <a:pt x="373" y="132"/>
                </a:lnTo>
                <a:lnTo>
                  <a:pt x="358" y="135"/>
                </a:lnTo>
                <a:lnTo>
                  <a:pt x="351" y="125"/>
                </a:lnTo>
                <a:lnTo>
                  <a:pt x="342" y="122"/>
                </a:lnTo>
                <a:lnTo>
                  <a:pt x="334" y="115"/>
                </a:lnTo>
                <a:lnTo>
                  <a:pt x="328" y="103"/>
                </a:lnTo>
                <a:lnTo>
                  <a:pt x="319" y="99"/>
                </a:lnTo>
                <a:lnTo>
                  <a:pt x="310" y="103"/>
                </a:lnTo>
                <a:lnTo>
                  <a:pt x="305" y="99"/>
                </a:lnTo>
                <a:lnTo>
                  <a:pt x="303" y="87"/>
                </a:lnTo>
                <a:lnTo>
                  <a:pt x="298" y="79"/>
                </a:lnTo>
                <a:lnTo>
                  <a:pt x="289" y="71"/>
                </a:lnTo>
                <a:lnTo>
                  <a:pt x="285" y="62"/>
                </a:lnTo>
                <a:lnTo>
                  <a:pt x="275" y="55"/>
                </a:lnTo>
                <a:lnTo>
                  <a:pt x="264" y="58"/>
                </a:lnTo>
                <a:lnTo>
                  <a:pt x="256" y="60"/>
                </a:lnTo>
                <a:lnTo>
                  <a:pt x="246" y="60"/>
                </a:lnTo>
                <a:lnTo>
                  <a:pt x="236" y="55"/>
                </a:lnTo>
                <a:lnTo>
                  <a:pt x="225" y="46"/>
                </a:lnTo>
                <a:lnTo>
                  <a:pt x="211" y="45"/>
                </a:lnTo>
                <a:lnTo>
                  <a:pt x="202" y="51"/>
                </a:lnTo>
                <a:lnTo>
                  <a:pt x="189" y="55"/>
                </a:lnTo>
                <a:lnTo>
                  <a:pt x="179" y="59"/>
                </a:lnTo>
                <a:lnTo>
                  <a:pt x="156" y="63"/>
                </a:lnTo>
                <a:lnTo>
                  <a:pt x="145" y="59"/>
                </a:lnTo>
                <a:lnTo>
                  <a:pt x="139" y="52"/>
                </a:lnTo>
                <a:lnTo>
                  <a:pt x="129" y="41"/>
                </a:lnTo>
                <a:lnTo>
                  <a:pt x="128" y="29"/>
                </a:lnTo>
                <a:lnTo>
                  <a:pt x="118" y="16"/>
                </a:lnTo>
                <a:lnTo>
                  <a:pt x="107" y="6"/>
                </a:lnTo>
                <a:lnTo>
                  <a:pt x="94" y="0"/>
                </a:lnTo>
                <a:lnTo>
                  <a:pt x="83" y="1"/>
                </a:lnTo>
                <a:lnTo>
                  <a:pt x="69" y="3"/>
                </a:lnTo>
                <a:lnTo>
                  <a:pt x="65" y="12"/>
                </a:lnTo>
                <a:lnTo>
                  <a:pt x="53" y="21"/>
                </a:lnTo>
                <a:lnTo>
                  <a:pt x="43" y="35"/>
                </a:lnTo>
                <a:lnTo>
                  <a:pt x="26" y="49"/>
                </a:lnTo>
                <a:lnTo>
                  <a:pt x="12" y="48"/>
                </a:lnTo>
                <a:lnTo>
                  <a:pt x="1" y="55"/>
                </a:lnTo>
                <a:lnTo>
                  <a:pt x="0" y="69"/>
                </a:lnTo>
                <a:lnTo>
                  <a:pt x="12" y="73"/>
                </a:lnTo>
                <a:lnTo>
                  <a:pt x="17" y="71"/>
                </a:lnTo>
                <a:lnTo>
                  <a:pt x="26" y="81"/>
                </a:lnTo>
                <a:lnTo>
                  <a:pt x="29" y="89"/>
                </a:lnTo>
                <a:lnTo>
                  <a:pt x="33" y="109"/>
                </a:lnTo>
                <a:lnTo>
                  <a:pt x="34" y="124"/>
                </a:lnTo>
                <a:lnTo>
                  <a:pt x="43" y="158"/>
                </a:lnTo>
                <a:lnTo>
                  <a:pt x="46" y="175"/>
                </a:lnTo>
                <a:lnTo>
                  <a:pt x="54" y="182"/>
                </a:lnTo>
                <a:lnTo>
                  <a:pt x="64" y="173"/>
                </a:lnTo>
                <a:lnTo>
                  <a:pt x="79" y="168"/>
                </a:lnTo>
                <a:lnTo>
                  <a:pt x="94" y="158"/>
                </a:lnTo>
                <a:lnTo>
                  <a:pt x="105" y="159"/>
                </a:lnTo>
                <a:lnTo>
                  <a:pt x="112" y="169"/>
                </a:lnTo>
                <a:lnTo>
                  <a:pt x="114" y="181"/>
                </a:lnTo>
                <a:lnTo>
                  <a:pt x="125" y="207"/>
                </a:lnTo>
                <a:lnTo>
                  <a:pt x="133" y="226"/>
                </a:lnTo>
                <a:lnTo>
                  <a:pt x="137" y="238"/>
                </a:lnTo>
                <a:lnTo>
                  <a:pt x="142" y="228"/>
                </a:lnTo>
                <a:lnTo>
                  <a:pt x="153" y="227"/>
                </a:lnTo>
                <a:lnTo>
                  <a:pt x="162" y="233"/>
                </a:lnTo>
                <a:lnTo>
                  <a:pt x="172" y="238"/>
                </a:lnTo>
                <a:lnTo>
                  <a:pt x="178" y="251"/>
                </a:lnTo>
                <a:lnTo>
                  <a:pt x="185" y="264"/>
                </a:lnTo>
                <a:lnTo>
                  <a:pt x="190" y="278"/>
                </a:lnTo>
                <a:lnTo>
                  <a:pt x="199" y="279"/>
                </a:lnTo>
                <a:lnTo>
                  <a:pt x="205" y="265"/>
                </a:lnTo>
                <a:lnTo>
                  <a:pt x="208" y="254"/>
                </a:lnTo>
                <a:lnTo>
                  <a:pt x="218" y="250"/>
                </a:lnTo>
                <a:lnTo>
                  <a:pt x="223" y="263"/>
                </a:lnTo>
                <a:lnTo>
                  <a:pt x="223" y="280"/>
                </a:lnTo>
                <a:lnTo>
                  <a:pt x="231" y="288"/>
                </a:lnTo>
                <a:lnTo>
                  <a:pt x="244" y="302"/>
                </a:lnTo>
                <a:lnTo>
                  <a:pt x="256" y="320"/>
                </a:lnTo>
                <a:lnTo>
                  <a:pt x="261" y="331"/>
                </a:lnTo>
                <a:lnTo>
                  <a:pt x="253" y="343"/>
                </a:lnTo>
                <a:lnTo>
                  <a:pt x="264" y="360"/>
                </a:lnTo>
                <a:lnTo>
                  <a:pt x="278" y="379"/>
                </a:lnTo>
                <a:lnTo>
                  <a:pt x="286" y="397"/>
                </a:lnTo>
                <a:lnTo>
                  <a:pt x="289" y="409"/>
                </a:lnTo>
                <a:lnTo>
                  <a:pt x="292" y="425"/>
                </a:lnTo>
                <a:lnTo>
                  <a:pt x="298" y="415"/>
                </a:lnTo>
                <a:lnTo>
                  <a:pt x="307" y="406"/>
                </a:lnTo>
                <a:lnTo>
                  <a:pt x="314" y="397"/>
                </a:lnTo>
                <a:lnTo>
                  <a:pt x="326" y="392"/>
                </a:lnTo>
                <a:lnTo>
                  <a:pt x="337" y="372"/>
                </a:lnTo>
                <a:lnTo>
                  <a:pt x="342" y="358"/>
                </a:lnTo>
                <a:lnTo>
                  <a:pt x="346" y="339"/>
                </a:lnTo>
                <a:lnTo>
                  <a:pt x="354" y="331"/>
                </a:lnTo>
                <a:lnTo>
                  <a:pt x="367" y="340"/>
                </a:lnTo>
                <a:lnTo>
                  <a:pt x="369" y="352"/>
                </a:lnTo>
                <a:lnTo>
                  <a:pt x="381" y="359"/>
                </a:lnTo>
                <a:lnTo>
                  <a:pt x="390" y="356"/>
                </a:lnTo>
                <a:lnTo>
                  <a:pt x="403" y="354"/>
                </a:lnTo>
                <a:lnTo>
                  <a:pt x="411" y="356"/>
                </a:lnTo>
                <a:lnTo>
                  <a:pt x="423" y="353"/>
                </a:lnTo>
                <a:lnTo>
                  <a:pt x="434" y="345"/>
                </a:lnTo>
                <a:lnTo>
                  <a:pt x="436" y="336"/>
                </a:lnTo>
                <a:lnTo>
                  <a:pt x="435" y="323"/>
                </a:lnTo>
                <a:lnTo>
                  <a:pt x="427" y="317"/>
                </a:lnTo>
                <a:lnTo>
                  <a:pt x="419" y="305"/>
                </a:lnTo>
                <a:lnTo>
                  <a:pt x="425" y="296"/>
                </a:lnTo>
                <a:lnTo>
                  <a:pt x="440" y="293"/>
                </a:lnTo>
                <a:lnTo>
                  <a:pt x="450" y="288"/>
                </a:lnTo>
                <a:lnTo>
                  <a:pt x="469" y="283"/>
                </a:lnTo>
                <a:lnTo>
                  <a:pt x="476" y="276"/>
                </a:lnTo>
                <a:lnTo>
                  <a:pt x="482" y="259"/>
                </a:lnTo>
                <a:lnTo>
                  <a:pt x="486" y="246"/>
                </a:lnTo>
                <a:lnTo>
                  <a:pt x="495" y="238"/>
                </a:lnTo>
                <a:lnTo>
                  <a:pt x="503" y="230"/>
                </a:lnTo>
                <a:lnTo>
                  <a:pt x="506" y="221"/>
                </a:lnTo>
                <a:lnTo>
                  <a:pt x="504" y="210"/>
                </a:lnTo>
                <a:lnTo>
                  <a:pt x="509" y="197"/>
                </a:lnTo>
                <a:lnTo>
                  <a:pt x="519" y="197"/>
                </a:lnTo>
                <a:lnTo>
                  <a:pt x="526" y="204"/>
                </a:lnTo>
                <a:lnTo>
                  <a:pt x="529" y="215"/>
                </a:lnTo>
                <a:lnTo>
                  <a:pt x="539" y="219"/>
                </a:lnTo>
                <a:lnTo>
                  <a:pt x="550" y="224"/>
                </a:lnTo>
                <a:lnTo>
                  <a:pt x="553" y="217"/>
                </a:lnTo>
                <a:lnTo>
                  <a:pt x="549" y="207"/>
                </a:lnTo>
                <a:lnTo>
                  <a:pt x="546" y="197"/>
                </a:lnTo>
                <a:lnTo>
                  <a:pt x="554" y="189"/>
                </a:lnTo>
                <a:lnTo>
                  <a:pt x="565" y="186"/>
                </a:lnTo>
                <a:lnTo>
                  <a:pt x="571" y="179"/>
                </a:lnTo>
                <a:lnTo>
                  <a:pt x="570" y="169"/>
                </a:lnTo>
                <a:lnTo>
                  <a:pt x="569" y="160"/>
                </a:lnTo>
                <a:lnTo>
                  <a:pt x="567" y="151"/>
                </a:lnTo>
                <a:lnTo>
                  <a:pt x="565" y="140"/>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27" name="Freeform 1067"/>
          <p:cNvSpPr>
            <a:spLocks/>
          </p:cNvSpPr>
          <p:nvPr/>
        </p:nvSpPr>
        <p:spPr bwMode="auto">
          <a:xfrm>
            <a:off x="3181257" y="2235783"/>
            <a:ext cx="355863" cy="351633"/>
          </a:xfrm>
          <a:custGeom>
            <a:avLst/>
            <a:gdLst>
              <a:gd name="T0" fmla="*/ 2147483647 w 402"/>
              <a:gd name="T1" fmla="*/ 2147483647 h 395"/>
              <a:gd name="T2" fmla="*/ 2147483647 w 402"/>
              <a:gd name="T3" fmla="*/ 2147483647 h 395"/>
              <a:gd name="T4" fmla="*/ 2147483647 w 402"/>
              <a:gd name="T5" fmla="*/ 2147483647 h 395"/>
              <a:gd name="T6" fmla="*/ 2147483647 w 402"/>
              <a:gd name="T7" fmla="*/ 2147483647 h 395"/>
              <a:gd name="T8" fmla="*/ 2147483647 w 402"/>
              <a:gd name="T9" fmla="*/ 2147483647 h 395"/>
              <a:gd name="T10" fmla="*/ 2147483647 w 402"/>
              <a:gd name="T11" fmla="*/ 2147483647 h 395"/>
              <a:gd name="T12" fmla="*/ 2147483647 w 402"/>
              <a:gd name="T13" fmla="*/ 2147483647 h 395"/>
              <a:gd name="T14" fmla="*/ 2147483647 w 402"/>
              <a:gd name="T15" fmla="*/ 2147483647 h 395"/>
              <a:gd name="T16" fmla="*/ 2147483647 w 402"/>
              <a:gd name="T17" fmla="*/ 2147483647 h 395"/>
              <a:gd name="T18" fmla="*/ 2147483647 w 402"/>
              <a:gd name="T19" fmla="*/ 2147483647 h 395"/>
              <a:gd name="T20" fmla="*/ 2147483647 w 402"/>
              <a:gd name="T21" fmla="*/ 0 h 395"/>
              <a:gd name="T22" fmla="*/ 2147483647 w 402"/>
              <a:gd name="T23" fmla="*/ 2147483647 h 395"/>
              <a:gd name="T24" fmla="*/ 2147483647 w 402"/>
              <a:gd name="T25" fmla="*/ 2147483647 h 395"/>
              <a:gd name="T26" fmla="*/ 2147483647 w 402"/>
              <a:gd name="T27" fmla="*/ 2147483647 h 395"/>
              <a:gd name="T28" fmla="*/ 2147483647 w 402"/>
              <a:gd name="T29" fmla="*/ 2147483647 h 395"/>
              <a:gd name="T30" fmla="*/ 2147483647 w 402"/>
              <a:gd name="T31" fmla="*/ 2147483647 h 395"/>
              <a:gd name="T32" fmla="*/ 2147483647 w 402"/>
              <a:gd name="T33" fmla="*/ 2147483647 h 395"/>
              <a:gd name="T34" fmla="*/ 2147483647 w 402"/>
              <a:gd name="T35" fmla="*/ 2147483647 h 395"/>
              <a:gd name="T36" fmla="*/ 2147483647 w 402"/>
              <a:gd name="T37" fmla="*/ 2147483647 h 395"/>
              <a:gd name="T38" fmla="*/ 2147483647 w 402"/>
              <a:gd name="T39" fmla="*/ 2147483647 h 395"/>
              <a:gd name="T40" fmla="*/ 2147483647 w 402"/>
              <a:gd name="T41" fmla="*/ 2147483647 h 395"/>
              <a:gd name="T42" fmla="*/ 2147483647 w 402"/>
              <a:gd name="T43" fmla="*/ 2147483647 h 395"/>
              <a:gd name="T44" fmla="*/ 2147483647 w 402"/>
              <a:gd name="T45" fmla="*/ 2147483647 h 395"/>
              <a:gd name="T46" fmla="*/ 2147483647 w 402"/>
              <a:gd name="T47" fmla="*/ 2147483647 h 395"/>
              <a:gd name="T48" fmla="*/ 2147483647 w 402"/>
              <a:gd name="T49" fmla="*/ 2147483647 h 395"/>
              <a:gd name="T50" fmla="*/ 2147483647 w 402"/>
              <a:gd name="T51" fmla="*/ 2147483647 h 395"/>
              <a:gd name="T52" fmla="*/ 2147483647 w 402"/>
              <a:gd name="T53" fmla="*/ 2147483647 h 395"/>
              <a:gd name="T54" fmla="*/ 0 w 402"/>
              <a:gd name="T55" fmla="*/ 2147483647 h 395"/>
              <a:gd name="T56" fmla="*/ 2147483647 w 402"/>
              <a:gd name="T57" fmla="*/ 2147483647 h 395"/>
              <a:gd name="T58" fmla="*/ 2147483647 w 402"/>
              <a:gd name="T59" fmla="*/ 2147483647 h 395"/>
              <a:gd name="T60" fmla="*/ 2147483647 w 402"/>
              <a:gd name="T61" fmla="*/ 2147483647 h 395"/>
              <a:gd name="T62" fmla="*/ 2147483647 w 402"/>
              <a:gd name="T63" fmla="*/ 2147483647 h 395"/>
              <a:gd name="T64" fmla="*/ 2147483647 w 402"/>
              <a:gd name="T65" fmla="*/ 2147483647 h 395"/>
              <a:gd name="T66" fmla="*/ 2147483647 w 402"/>
              <a:gd name="T67" fmla="*/ 2147483647 h 395"/>
              <a:gd name="T68" fmla="*/ 2147483647 w 402"/>
              <a:gd name="T69" fmla="*/ 2147483647 h 395"/>
              <a:gd name="T70" fmla="*/ 2147483647 w 402"/>
              <a:gd name="T71" fmla="*/ 2147483647 h 395"/>
              <a:gd name="T72" fmla="*/ 2147483647 w 402"/>
              <a:gd name="T73" fmla="*/ 2147483647 h 395"/>
              <a:gd name="T74" fmla="*/ 2147483647 w 402"/>
              <a:gd name="T75" fmla="*/ 2147483647 h 395"/>
              <a:gd name="T76" fmla="*/ 2147483647 w 402"/>
              <a:gd name="T77" fmla="*/ 2147483647 h 395"/>
              <a:gd name="T78" fmla="*/ 2147483647 w 402"/>
              <a:gd name="T79" fmla="*/ 2147483647 h 395"/>
              <a:gd name="T80" fmla="*/ 2147483647 w 402"/>
              <a:gd name="T81" fmla="*/ 2147483647 h 395"/>
              <a:gd name="T82" fmla="*/ 2147483647 w 402"/>
              <a:gd name="T83" fmla="*/ 2147483647 h 395"/>
              <a:gd name="T84" fmla="*/ 2147483647 w 402"/>
              <a:gd name="T85" fmla="*/ 2147483647 h 395"/>
              <a:gd name="T86" fmla="*/ 2147483647 w 402"/>
              <a:gd name="T87" fmla="*/ 2147483647 h 395"/>
              <a:gd name="T88" fmla="*/ 2147483647 w 402"/>
              <a:gd name="T89" fmla="*/ 2147483647 h 395"/>
              <a:gd name="T90" fmla="*/ 2147483647 w 402"/>
              <a:gd name="T91" fmla="*/ 2147483647 h 395"/>
              <a:gd name="T92" fmla="*/ 2147483647 w 402"/>
              <a:gd name="T93" fmla="*/ 2147483647 h 395"/>
              <a:gd name="T94" fmla="*/ 2147483647 w 402"/>
              <a:gd name="T95" fmla="*/ 2147483647 h 395"/>
              <a:gd name="T96" fmla="*/ 2147483647 w 402"/>
              <a:gd name="T97" fmla="*/ 2147483647 h 395"/>
              <a:gd name="T98" fmla="*/ 2147483647 w 402"/>
              <a:gd name="T99" fmla="*/ 2147483647 h 395"/>
              <a:gd name="T100" fmla="*/ 2147483647 w 402"/>
              <a:gd name="T101" fmla="*/ 2147483647 h 395"/>
              <a:gd name="T102" fmla="*/ 2147483647 w 402"/>
              <a:gd name="T103" fmla="*/ 2147483647 h 395"/>
              <a:gd name="T104" fmla="*/ 2147483647 w 402"/>
              <a:gd name="T105" fmla="*/ 2147483647 h 395"/>
              <a:gd name="T106" fmla="*/ 2147483647 w 402"/>
              <a:gd name="T107" fmla="*/ 2147483647 h 395"/>
              <a:gd name="T108" fmla="*/ 2147483647 w 402"/>
              <a:gd name="T109" fmla="*/ 2147483647 h 395"/>
              <a:gd name="T110" fmla="*/ 2147483647 w 402"/>
              <a:gd name="T111" fmla="*/ 2147483647 h 395"/>
              <a:gd name="T112" fmla="*/ 2147483647 w 402"/>
              <a:gd name="T113" fmla="*/ 2147483647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395"/>
              <a:gd name="T173" fmla="*/ 402 w 402"/>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395">
                <a:moveTo>
                  <a:pt x="401" y="198"/>
                </a:moveTo>
                <a:lnTo>
                  <a:pt x="398" y="182"/>
                </a:lnTo>
                <a:lnTo>
                  <a:pt x="395" y="170"/>
                </a:lnTo>
                <a:lnTo>
                  <a:pt x="387" y="152"/>
                </a:lnTo>
                <a:lnTo>
                  <a:pt x="373" y="133"/>
                </a:lnTo>
                <a:lnTo>
                  <a:pt x="362" y="116"/>
                </a:lnTo>
                <a:lnTo>
                  <a:pt x="370" y="104"/>
                </a:lnTo>
                <a:lnTo>
                  <a:pt x="365" y="93"/>
                </a:lnTo>
                <a:lnTo>
                  <a:pt x="353" y="75"/>
                </a:lnTo>
                <a:lnTo>
                  <a:pt x="340" y="61"/>
                </a:lnTo>
                <a:lnTo>
                  <a:pt x="332" y="53"/>
                </a:lnTo>
                <a:lnTo>
                  <a:pt x="332" y="36"/>
                </a:lnTo>
                <a:lnTo>
                  <a:pt x="327" y="23"/>
                </a:lnTo>
                <a:lnTo>
                  <a:pt x="317" y="27"/>
                </a:lnTo>
                <a:lnTo>
                  <a:pt x="314" y="38"/>
                </a:lnTo>
                <a:lnTo>
                  <a:pt x="308" y="52"/>
                </a:lnTo>
                <a:lnTo>
                  <a:pt x="299" y="51"/>
                </a:lnTo>
                <a:lnTo>
                  <a:pt x="294" y="37"/>
                </a:lnTo>
                <a:lnTo>
                  <a:pt x="287" y="24"/>
                </a:lnTo>
                <a:lnTo>
                  <a:pt x="281" y="11"/>
                </a:lnTo>
                <a:lnTo>
                  <a:pt x="271" y="6"/>
                </a:lnTo>
                <a:lnTo>
                  <a:pt x="262" y="0"/>
                </a:lnTo>
                <a:lnTo>
                  <a:pt x="251" y="1"/>
                </a:lnTo>
                <a:lnTo>
                  <a:pt x="246" y="11"/>
                </a:lnTo>
                <a:lnTo>
                  <a:pt x="244" y="29"/>
                </a:lnTo>
                <a:lnTo>
                  <a:pt x="234" y="40"/>
                </a:lnTo>
                <a:lnTo>
                  <a:pt x="221" y="57"/>
                </a:lnTo>
                <a:lnTo>
                  <a:pt x="206" y="66"/>
                </a:lnTo>
                <a:lnTo>
                  <a:pt x="198" y="65"/>
                </a:lnTo>
                <a:lnTo>
                  <a:pt x="187" y="68"/>
                </a:lnTo>
                <a:lnTo>
                  <a:pt x="183" y="78"/>
                </a:lnTo>
                <a:lnTo>
                  <a:pt x="170" y="75"/>
                </a:lnTo>
                <a:lnTo>
                  <a:pt x="160" y="91"/>
                </a:lnTo>
                <a:lnTo>
                  <a:pt x="152" y="103"/>
                </a:lnTo>
                <a:lnTo>
                  <a:pt x="138" y="105"/>
                </a:lnTo>
                <a:lnTo>
                  <a:pt x="125" y="114"/>
                </a:lnTo>
                <a:lnTo>
                  <a:pt x="115" y="132"/>
                </a:lnTo>
                <a:lnTo>
                  <a:pt x="108" y="135"/>
                </a:lnTo>
                <a:lnTo>
                  <a:pt x="96" y="137"/>
                </a:lnTo>
                <a:lnTo>
                  <a:pt x="86" y="140"/>
                </a:lnTo>
                <a:lnTo>
                  <a:pt x="80" y="154"/>
                </a:lnTo>
                <a:lnTo>
                  <a:pt x="74" y="170"/>
                </a:lnTo>
                <a:lnTo>
                  <a:pt x="58" y="173"/>
                </a:lnTo>
                <a:lnTo>
                  <a:pt x="53" y="159"/>
                </a:lnTo>
                <a:lnTo>
                  <a:pt x="44" y="142"/>
                </a:lnTo>
                <a:lnTo>
                  <a:pt x="34" y="130"/>
                </a:lnTo>
                <a:lnTo>
                  <a:pt x="18" y="131"/>
                </a:lnTo>
                <a:lnTo>
                  <a:pt x="11" y="143"/>
                </a:lnTo>
                <a:lnTo>
                  <a:pt x="5" y="162"/>
                </a:lnTo>
                <a:lnTo>
                  <a:pt x="11" y="175"/>
                </a:lnTo>
                <a:lnTo>
                  <a:pt x="13" y="191"/>
                </a:lnTo>
                <a:lnTo>
                  <a:pt x="16" y="205"/>
                </a:lnTo>
                <a:lnTo>
                  <a:pt x="13" y="219"/>
                </a:lnTo>
                <a:lnTo>
                  <a:pt x="7" y="238"/>
                </a:lnTo>
                <a:lnTo>
                  <a:pt x="0" y="248"/>
                </a:lnTo>
                <a:lnTo>
                  <a:pt x="0" y="262"/>
                </a:lnTo>
                <a:lnTo>
                  <a:pt x="4" y="277"/>
                </a:lnTo>
                <a:lnTo>
                  <a:pt x="18" y="286"/>
                </a:lnTo>
                <a:lnTo>
                  <a:pt x="30" y="287"/>
                </a:lnTo>
                <a:lnTo>
                  <a:pt x="42" y="291"/>
                </a:lnTo>
                <a:lnTo>
                  <a:pt x="51" y="302"/>
                </a:lnTo>
                <a:lnTo>
                  <a:pt x="59" y="310"/>
                </a:lnTo>
                <a:lnTo>
                  <a:pt x="69" y="322"/>
                </a:lnTo>
                <a:lnTo>
                  <a:pt x="83" y="312"/>
                </a:lnTo>
                <a:lnTo>
                  <a:pt x="95" y="302"/>
                </a:lnTo>
                <a:lnTo>
                  <a:pt x="105" y="289"/>
                </a:lnTo>
                <a:lnTo>
                  <a:pt x="114" y="281"/>
                </a:lnTo>
                <a:lnTo>
                  <a:pt x="121" y="268"/>
                </a:lnTo>
                <a:lnTo>
                  <a:pt x="121" y="253"/>
                </a:lnTo>
                <a:lnTo>
                  <a:pt x="126" y="243"/>
                </a:lnTo>
                <a:lnTo>
                  <a:pt x="143" y="239"/>
                </a:lnTo>
                <a:lnTo>
                  <a:pt x="155" y="238"/>
                </a:lnTo>
                <a:lnTo>
                  <a:pt x="160" y="233"/>
                </a:lnTo>
                <a:lnTo>
                  <a:pt x="169" y="228"/>
                </a:lnTo>
                <a:lnTo>
                  <a:pt x="175" y="227"/>
                </a:lnTo>
                <a:lnTo>
                  <a:pt x="180" y="231"/>
                </a:lnTo>
                <a:lnTo>
                  <a:pt x="180" y="241"/>
                </a:lnTo>
                <a:lnTo>
                  <a:pt x="185" y="246"/>
                </a:lnTo>
                <a:lnTo>
                  <a:pt x="194" y="248"/>
                </a:lnTo>
                <a:lnTo>
                  <a:pt x="197" y="263"/>
                </a:lnTo>
                <a:lnTo>
                  <a:pt x="196" y="280"/>
                </a:lnTo>
                <a:lnTo>
                  <a:pt x="195" y="299"/>
                </a:lnTo>
                <a:lnTo>
                  <a:pt x="187" y="312"/>
                </a:lnTo>
                <a:lnTo>
                  <a:pt x="178" y="330"/>
                </a:lnTo>
                <a:lnTo>
                  <a:pt x="172" y="349"/>
                </a:lnTo>
                <a:lnTo>
                  <a:pt x="180" y="358"/>
                </a:lnTo>
                <a:lnTo>
                  <a:pt x="196" y="361"/>
                </a:lnTo>
                <a:lnTo>
                  <a:pt x="195" y="371"/>
                </a:lnTo>
                <a:lnTo>
                  <a:pt x="182" y="380"/>
                </a:lnTo>
                <a:lnTo>
                  <a:pt x="171" y="390"/>
                </a:lnTo>
                <a:lnTo>
                  <a:pt x="178" y="394"/>
                </a:lnTo>
                <a:lnTo>
                  <a:pt x="199" y="388"/>
                </a:lnTo>
                <a:lnTo>
                  <a:pt x="208" y="376"/>
                </a:lnTo>
                <a:lnTo>
                  <a:pt x="224" y="372"/>
                </a:lnTo>
                <a:lnTo>
                  <a:pt x="229" y="360"/>
                </a:lnTo>
                <a:lnTo>
                  <a:pt x="237" y="343"/>
                </a:lnTo>
                <a:lnTo>
                  <a:pt x="250" y="340"/>
                </a:lnTo>
                <a:lnTo>
                  <a:pt x="263" y="327"/>
                </a:lnTo>
                <a:lnTo>
                  <a:pt x="268" y="320"/>
                </a:lnTo>
                <a:lnTo>
                  <a:pt x="278" y="308"/>
                </a:lnTo>
                <a:lnTo>
                  <a:pt x="287" y="307"/>
                </a:lnTo>
                <a:lnTo>
                  <a:pt x="293" y="296"/>
                </a:lnTo>
                <a:lnTo>
                  <a:pt x="306" y="299"/>
                </a:lnTo>
                <a:lnTo>
                  <a:pt x="319" y="295"/>
                </a:lnTo>
                <a:lnTo>
                  <a:pt x="327" y="291"/>
                </a:lnTo>
                <a:lnTo>
                  <a:pt x="340" y="284"/>
                </a:lnTo>
                <a:lnTo>
                  <a:pt x="342" y="269"/>
                </a:lnTo>
                <a:lnTo>
                  <a:pt x="352" y="257"/>
                </a:lnTo>
                <a:lnTo>
                  <a:pt x="360" y="248"/>
                </a:lnTo>
                <a:lnTo>
                  <a:pt x="367" y="231"/>
                </a:lnTo>
                <a:lnTo>
                  <a:pt x="377" y="223"/>
                </a:lnTo>
                <a:lnTo>
                  <a:pt x="386" y="213"/>
                </a:lnTo>
                <a:lnTo>
                  <a:pt x="395" y="208"/>
                </a:lnTo>
                <a:lnTo>
                  <a:pt x="401" y="198"/>
                </a:lnTo>
              </a:path>
            </a:pathLst>
          </a:custGeom>
          <a:solidFill>
            <a:schemeClr val="accent6"/>
          </a:solidFill>
          <a:ln w="12700" cap="rnd">
            <a:solidFill>
              <a:schemeClr val="bg1"/>
            </a:solidFill>
            <a:round/>
            <a:headEnd type="none" w="sm" len="sm"/>
            <a:tailEnd type="none" w="sm" len="sm"/>
          </a:ln>
        </p:spPr>
        <p:txBody>
          <a:bodyPr/>
          <a:lstStyle/>
          <a:p>
            <a:endParaRPr lang="en-US" dirty="0"/>
          </a:p>
        </p:txBody>
      </p:sp>
      <p:sp>
        <p:nvSpPr>
          <p:cNvPr id="128" name="Freeform 1068"/>
          <p:cNvSpPr>
            <a:spLocks/>
          </p:cNvSpPr>
          <p:nvPr/>
        </p:nvSpPr>
        <p:spPr bwMode="auto">
          <a:xfrm>
            <a:off x="2906485" y="2346818"/>
            <a:ext cx="336493" cy="494915"/>
          </a:xfrm>
          <a:custGeom>
            <a:avLst/>
            <a:gdLst>
              <a:gd name="T0" fmla="*/ 2147483647 w 381"/>
              <a:gd name="T1" fmla="*/ 2147483647 h 553"/>
              <a:gd name="T2" fmla="*/ 2147483647 w 381"/>
              <a:gd name="T3" fmla="*/ 2147483647 h 553"/>
              <a:gd name="T4" fmla="*/ 2147483647 w 381"/>
              <a:gd name="T5" fmla="*/ 2147483647 h 553"/>
              <a:gd name="T6" fmla="*/ 2147483647 w 381"/>
              <a:gd name="T7" fmla="*/ 2147483647 h 553"/>
              <a:gd name="T8" fmla="*/ 2147483647 w 381"/>
              <a:gd name="T9" fmla="*/ 2147483647 h 553"/>
              <a:gd name="T10" fmla="*/ 2147483647 w 381"/>
              <a:gd name="T11" fmla="*/ 2147483647 h 553"/>
              <a:gd name="T12" fmla="*/ 2147483647 w 381"/>
              <a:gd name="T13" fmla="*/ 2147483647 h 553"/>
              <a:gd name="T14" fmla="*/ 2147483647 w 381"/>
              <a:gd name="T15" fmla="*/ 2147483647 h 553"/>
              <a:gd name="T16" fmla="*/ 2147483647 w 381"/>
              <a:gd name="T17" fmla="*/ 2147483647 h 553"/>
              <a:gd name="T18" fmla="*/ 2147483647 w 381"/>
              <a:gd name="T19" fmla="*/ 2147483647 h 553"/>
              <a:gd name="T20" fmla="*/ 2147483647 w 381"/>
              <a:gd name="T21" fmla="*/ 2147483647 h 553"/>
              <a:gd name="T22" fmla="*/ 2147483647 w 381"/>
              <a:gd name="T23" fmla="*/ 2147483647 h 553"/>
              <a:gd name="T24" fmla="*/ 2147483647 w 381"/>
              <a:gd name="T25" fmla="*/ 2147483647 h 553"/>
              <a:gd name="T26" fmla="*/ 2147483647 w 381"/>
              <a:gd name="T27" fmla="*/ 2147483647 h 553"/>
              <a:gd name="T28" fmla="*/ 2147483647 w 381"/>
              <a:gd name="T29" fmla="*/ 2147483647 h 553"/>
              <a:gd name="T30" fmla="*/ 2147483647 w 381"/>
              <a:gd name="T31" fmla="*/ 2147483647 h 553"/>
              <a:gd name="T32" fmla="*/ 2147483647 w 381"/>
              <a:gd name="T33" fmla="*/ 2147483647 h 553"/>
              <a:gd name="T34" fmla="*/ 2147483647 w 381"/>
              <a:gd name="T35" fmla="*/ 2147483647 h 553"/>
              <a:gd name="T36" fmla="*/ 2147483647 w 381"/>
              <a:gd name="T37" fmla="*/ 2147483647 h 553"/>
              <a:gd name="T38" fmla="*/ 2147483647 w 381"/>
              <a:gd name="T39" fmla="*/ 2147483647 h 553"/>
              <a:gd name="T40" fmla="*/ 2147483647 w 381"/>
              <a:gd name="T41" fmla="*/ 2147483647 h 553"/>
              <a:gd name="T42" fmla="*/ 2147483647 w 381"/>
              <a:gd name="T43" fmla="*/ 2147483647 h 553"/>
              <a:gd name="T44" fmla="*/ 2147483647 w 381"/>
              <a:gd name="T45" fmla="*/ 2147483647 h 553"/>
              <a:gd name="T46" fmla="*/ 2147483647 w 381"/>
              <a:gd name="T47" fmla="*/ 2147483647 h 553"/>
              <a:gd name="T48" fmla="*/ 2147483647 w 381"/>
              <a:gd name="T49" fmla="*/ 2147483647 h 553"/>
              <a:gd name="T50" fmla="*/ 2147483647 w 381"/>
              <a:gd name="T51" fmla="*/ 2147483647 h 553"/>
              <a:gd name="T52" fmla="*/ 2147483647 w 381"/>
              <a:gd name="T53" fmla="*/ 2147483647 h 553"/>
              <a:gd name="T54" fmla="*/ 2147483647 w 381"/>
              <a:gd name="T55" fmla="*/ 2147483647 h 553"/>
              <a:gd name="T56" fmla="*/ 2147483647 w 381"/>
              <a:gd name="T57" fmla="*/ 2147483647 h 553"/>
              <a:gd name="T58" fmla="*/ 2147483647 w 381"/>
              <a:gd name="T59" fmla="*/ 2147483647 h 553"/>
              <a:gd name="T60" fmla="*/ 2147483647 w 381"/>
              <a:gd name="T61" fmla="*/ 2147483647 h 553"/>
              <a:gd name="T62" fmla="*/ 2147483647 w 381"/>
              <a:gd name="T63" fmla="*/ 2147483647 h 553"/>
              <a:gd name="T64" fmla="*/ 2147483647 w 381"/>
              <a:gd name="T65" fmla="*/ 2147483647 h 553"/>
              <a:gd name="T66" fmla="*/ 2147483647 w 381"/>
              <a:gd name="T67" fmla="*/ 2147483647 h 553"/>
              <a:gd name="T68" fmla="*/ 2147483647 w 381"/>
              <a:gd name="T69" fmla="*/ 2147483647 h 553"/>
              <a:gd name="T70" fmla="*/ 2147483647 w 381"/>
              <a:gd name="T71" fmla="*/ 2147483647 h 553"/>
              <a:gd name="T72" fmla="*/ 2147483647 w 381"/>
              <a:gd name="T73" fmla="*/ 2147483647 h 553"/>
              <a:gd name="T74" fmla="*/ 2147483647 w 381"/>
              <a:gd name="T75" fmla="*/ 2147483647 h 553"/>
              <a:gd name="T76" fmla="*/ 2147483647 w 381"/>
              <a:gd name="T77" fmla="*/ 2147483647 h 553"/>
              <a:gd name="T78" fmla="*/ 2147483647 w 381"/>
              <a:gd name="T79" fmla="*/ 2147483647 h 553"/>
              <a:gd name="T80" fmla="*/ 2147483647 w 381"/>
              <a:gd name="T81" fmla="*/ 2147483647 h 553"/>
              <a:gd name="T82" fmla="*/ 2147483647 w 381"/>
              <a:gd name="T83" fmla="*/ 2147483647 h 553"/>
              <a:gd name="T84" fmla="*/ 2147483647 w 381"/>
              <a:gd name="T85" fmla="*/ 2147483647 h 553"/>
              <a:gd name="T86" fmla="*/ 2147483647 w 381"/>
              <a:gd name="T87" fmla="*/ 2147483647 h 553"/>
              <a:gd name="T88" fmla="*/ 2147483647 w 381"/>
              <a:gd name="T89" fmla="*/ 2147483647 h 553"/>
              <a:gd name="T90" fmla="*/ 2147483647 w 381"/>
              <a:gd name="T91" fmla="*/ 2147483647 h 553"/>
              <a:gd name="T92" fmla="*/ 2147483647 w 381"/>
              <a:gd name="T93" fmla="*/ 2147483647 h 553"/>
              <a:gd name="T94" fmla="*/ 2147483647 w 381"/>
              <a:gd name="T95" fmla="*/ 2147483647 h 553"/>
              <a:gd name="T96" fmla="*/ 2147483647 w 381"/>
              <a:gd name="T97" fmla="*/ 2147483647 h 553"/>
              <a:gd name="T98" fmla="*/ 2147483647 w 381"/>
              <a:gd name="T99" fmla="*/ 2147483647 h 553"/>
              <a:gd name="T100" fmla="*/ 2147483647 w 381"/>
              <a:gd name="T101" fmla="*/ 2147483647 h 5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1"/>
              <a:gd name="T154" fmla="*/ 0 h 553"/>
              <a:gd name="T155" fmla="*/ 381 w 381"/>
              <a:gd name="T156" fmla="*/ 553 h 5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1" h="553">
                <a:moveTo>
                  <a:pt x="324" y="93"/>
                </a:moveTo>
                <a:lnTo>
                  <a:pt x="311" y="91"/>
                </a:lnTo>
                <a:lnTo>
                  <a:pt x="298" y="95"/>
                </a:lnTo>
                <a:lnTo>
                  <a:pt x="283" y="94"/>
                </a:lnTo>
                <a:lnTo>
                  <a:pt x="273" y="91"/>
                </a:lnTo>
                <a:lnTo>
                  <a:pt x="271" y="83"/>
                </a:lnTo>
                <a:lnTo>
                  <a:pt x="270" y="78"/>
                </a:lnTo>
                <a:lnTo>
                  <a:pt x="262" y="74"/>
                </a:lnTo>
                <a:lnTo>
                  <a:pt x="257" y="65"/>
                </a:lnTo>
                <a:lnTo>
                  <a:pt x="262" y="59"/>
                </a:lnTo>
                <a:lnTo>
                  <a:pt x="267" y="55"/>
                </a:lnTo>
                <a:lnTo>
                  <a:pt x="264" y="47"/>
                </a:lnTo>
                <a:lnTo>
                  <a:pt x="256" y="41"/>
                </a:lnTo>
                <a:lnTo>
                  <a:pt x="246" y="29"/>
                </a:lnTo>
                <a:lnTo>
                  <a:pt x="242" y="18"/>
                </a:lnTo>
                <a:lnTo>
                  <a:pt x="236" y="5"/>
                </a:lnTo>
                <a:lnTo>
                  <a:pt x="219" y="0"/>
                </a:lnTo>
                <a:lnTo>
                  <a:pt x="208" y="2"/>
                </a:lnTo>
                <a:lnTo>
                  <a:pt x="197" y="8"/>
                </a:lnTo>
                <a:lnTo>
                  <a:pt x="188" y="9"/>
                </a:lnTo>
                <a:lnTo>
                  <a:pt x="180" y="21"/>
                </a:lnTo>
                <a:lnTo>
                  <a:pt x="181" y="31"/>
                </a:lnTo>
                <a:lnTo>
                  <a:pt x="184" y="43"/>
                </a:lnTo>
                <a:lnTo>
                  <a:pt x="179" y="53"/>
                </a:lnTo>
                <a:lnTo>
                  <a:pt x="165" y="56"/>
                </a:lnTo>
                <a:lnTo>
                  <a:pt x="161" y="54"/>
                </a:lnTo>
                <a:lnTo>
                  <a:pt x="149" y="51"/>
                </a:lnTo>
                <a:lnTo>
                  <a:pt x="142" y="56"/>
                </a:lnTo>
                <a:lnTo>
                  <a:pt x="139" y="65"/>
                </a:lnTo>
                <a:lnTo>
                  <a:pt x="133" y="73"/>
                </a:lnTo>
                <a:lnTo>
                  <a:pt x="126" y="68"/>
                </a:lnTo>
                <a:lnTo>
                  <a:pt x="117" y="66"/>
                </a:lnTo>
                <a:lnTo>
                  <a:pt x="103" y="76"/>
                </a:lnTo>
                <a:lnTo>
                  <a:pt x="91" y="86"/>
                </a:lnTo>
                <a:lnTo>
                  <a:pt x="72" y="91"/>
                </a:lnTo>
                <a:lnTo>
                  <a:pt x="65" y="88"/>
                </a:lnTo>
                <a:lnTo>
                  <a:pt x="67" y="77"/>
                </a:lnTo>
                <a:lnTo>
                  <a:pt x="69" y="65"/>
                </a:lnTo>
                <a:lnTo>
                  <a:pt x="60" y="48"/>
                </a:lnTo>
                <a:lnTo>
                  <a:pt x="47" y="49"/>
                </a:lnTo>
                <a:lnTo>
                  <a:pt x="39" y="57"/>
                </a:lnTo>
                <a:lnTo>
                  <a:pt x="31" y="70"/>
                </a:lnTo>
                <a:lnTo>
                  <a:pt x="22" y="91"/>
                </a:lnTo>
                <a:lnTo>
                  <a:pt x="22" y="99"/>
                </a:lnTo>
                <a:lnTo>
                  <a:pt x="15" y="107"/>
                </a:lnTo>
                <a:lnTo>
                  <a:pt x="11" y="119"/>
                </a:lnTo>
                <a:lnTo>
                  <a:pt x="6" y="129"/>
                </a:lnTo>
                <a:lnTo>
                  <a:pt x="10" y="139"/>
                </a:lnTo>
                <a:lnTo>
                  <a:pt x="11" y="148"/>
                </a:lnTo>
                <a:lnTo>
                  <a:pt x="15" y="164"/>
                </a:lnTo>
                <a:lnTo>
                  <a:pt x="20" y="173"/>
                </a:lnTo>
                <a:lnTo>
                  <a:pt x="30" y="182"/>
                </a:lnTo>
                <a:lnTo>
                  <a:pt x="36" y="189"/>
                </a:lnTo>
                <a:lnTo>
                  <a:pt x="41" y="201"/>
                </a:lnTo>
                <a:lnTo>
                  <a:pt x="44" y="215"/>
                </a:lnTo>
                <a:lnTo>
                  <a:pt x="31" y="217"/>
                </a:lnTo>
                <a:lnTo>
                  <a:pt x="21" y="225"/>
                </a:lnTo>
                <a:lnTo>
                  <a:pt x="18" y="235"/>
                </a:lnTo>
                <a:lnTo>
                  <a:pt x="23" y="243"/>
                </a:lnTo>
                <a:lnTo>
                  <a:pt x="36" y="245"/>
                </a:lnTo>
                <a:lnTo>
                  <a:pt x="43" y="248"/>
                </a:lnTo>
                <a:lnTo>
                  <a:pt x="45" y="260"/>
                </a:lnTo>
                <a:lnTo>
                  <a:pt x="44" y="271"/>
                </a:lnTo>
                <a:lnTo>
                  <a:pt x="47" y="283"/>
                </a:lnTo>
                <a:lnTo>
                  <a:pt x="47" y="291"/>
                </a:lnTo>
                <a:lnTo>
                  <a:pt x="48" y="303"/>
                </a:lnTo>
                <a:lnTo>
                  <a:pt x="45" y="309"/>
                </a:lnTo>
                <a:lnTo>
                  <a:pt x="38" y="310"/>
                </a:lnTo>
                <a:lnTo>
                  <a:pt x="26" y="309"/>
                </a:lnTo>
                <a:lnTo>
                  <a:pt x="18" y="317"/>
                </a:lnTo>
                <a:lnTo>
                  <a:pt x="16" y="329"/>
                </a:lnTo>
                <a:lnTo>
                  <a:pt x="11" y="340"/>
                </a:lnTo>
                <a:lnTo>
                  <a:pt x="5" y="350"/>
                </a:lnTo>
                <a:lnTo>
                  <a:pt x="0" y="365"/>
                </a:lnTo>
                <a:lnTo>
                  <a:pt x="3" y="379"/>
                </a:lnTo>
                <a:lnTo>
                  <a:pt x="11" y="390"/>
                </a:lnTo>
                <a:lnTo>
                  <a:pt x="21" y="400"/>
                </a:lnTo>
                <a:lnTo>
                  <a:pt x="28" y="405"/>
                </a:lnTo>
                <a:lnTo>
                  <a:pt x="32" y="418"/>
                </a:lnTo>
                <a:lnTo>
                  <a:pt x="34" y="434"/>
                </a:lnTo>
                <a:lnTo>
                  <a:pt x="31" y="447"/>
                </a:lnTo>
                <a:lnTo>
                  <a:pt x="26" y="457"/>
                </a:lnTo>
                <a:lnTo>
                  <a:pt x="20" y="471"/>
                </a:lnTo>
                <a:lnTo>
                  <a:pt x="10" y="481"/>
                </a:lnTo>
                <a:lnTo>
                  <a:pt x="8" y="492"/>
                </a:lnTo>
                <a:lnTo>
                  <a:pt x="5" y="500"/>
                </a:lnTo>
                <a:lnTo>
                  <a:pt x="13" y="512"/>
                </a:lnTo>
                <a:lnTo>
                  <a:pt x="16" y="526"/>
                </a:lnTo>
                <a:lnTo>
                  <a:pt x="19" y="536"/>
                </a:lnTo>
                <a:lnTo>
                  <a:pt x="26" y="546"/>
                </a:lnTo>
                <a:lnTo>
                  <a:pt x="36" y="544"/>
                </a:lnTo>
                <a:lnTo>
                  <a:pt x="52" y="539"/>
                </a:lnTo>
                <a:lnTo>
                  <a:pt x="62" y="544"/>
                </a:lnTo>
                <a:lnTo>
                  <a:pt x="67" y="552"/>
                </a:lnTo>
                <a:lnTo>
                  <a:pt x="77" y="549"/>
                </a:lnTo>
                <a:lnTo>
                  <a:pt x="89" y="549"/>
                </a:lnTo>
                <a:lnTo>
                  <a:pt x="101" y="552"/>
                </a:lnTo>
                <a:lnTo>
                  <a:pt x="111" y="546"/>
                </a:lnTo>
                <a:lnTo>
                  <a:pt x="120" y="545"/>
                </a:lnTo>
                <a:lnTo>
                  <a:pt x="124" y="539"/>
                </a:lnTo>
                <a:lnTo>
                  <a:pt x="126" y="526"/>
                </a:lnTo>
                <a:lnTo>
                  <a:pt x="131" y="511"/>
                </a:lnTo>
                <a:lnTo>
                  <a:pt x="137" y="505"/>
                </a:lnTo>
                <a:lnTo>
                  <a:pt x="141" y="491"/>
                </a:lnTo>
                <a:lnTo>
                  <a:pt x="144" y="481"/>
                </a:lnTo>
                <a:lnTo>
                  <a:pt x="149" y="462"/>
                </a:lnTo>
                <a:lnTo>
                  <a:pt x="152" y="450"/>
                </a:lnTo>
                <a:lnTo>
                  <a:pt x="176" y="435"/>
                </a:lnTo>
                <a:lnTo>
                  <a:pt x="193" y="423"/>
                </a:lnTo>
                <a:lnTo>
                  <a:pt x="205" y="418"/>
                </a:lnTo>
                <a:lnTo>
                  <a:pt x="214" y="409"/>
                </a:lnTo>
                <a:lnTo>
                  <a:pt x="219" y="394"/>
                </a:lnTo>
                <a:lnTo>
                  <a:pt x="227" y="392"/>
                </a:lnTo>
                <a:lnTo>
                  <a:pt x="240" y="393"/>
                </a:lnTo>
                <a:lnTo>
                  <a:pt x="252" y="385"/>
                </a:lnTo>
                <a:lnTo>
                  <a:pt x="257" y="376"/>
                </a:lnTo>
                <a:lnTo>
                  <a:pt x="265" y="365"/>
                </a:lnTo>
                <a:lnTo>
                  <a:pt x="270" y="358"/>
                </a:lnTo>
                <a:lnTo>
                  <a:pt x="270" y="354"/>
                </a:lnTo>
                <a:lnTo>
                  <a:pt x="264" y="343"/>
                </a:lnTo>
                <a:lnTo>
                  <a:pt x="257" y="338"/>
                </a:lnTo>
                <a:lnTo>
                  <a:pt x="255" y="328"/>
                </a:lnTo>
                <a:lnTo>
                  <a:pt x="250" y="322"/>
                </a:lnTo>
                <a:lnTo>
                  <a:pt x="242" y="326"/>
                </a:lnTo>
                <a:lnTo>
                  <a:pt x="234" y="331"/>
                </a:lnTo>
                <a:lnTo>
                  <a:pt x="224" y="333"/>
                </a:lnTo>
                <a:lnTo>
                  <a:pt x="221" y="320"/>
                </a:lnTo>
                <a:lnTo>
                  <a:pt x="212" y="317"/>
                </a:lnTo>
                <a:lnTo>
                  <a:pt x="203" y="312"/>
                </a:lnTo>
                <a:lnTo>
                  <a:pt x="198" y="303"/>
                </a:lnTo>
                <a:lnTo>
                  <a:pt x="201" y="294"/>
                </a:lnTo>
                <a:lnTo>
                  <a:pt x="207" y="284"/>
                </a:lnTo>
                <a:lnTo>
                  <a:pt x="212" y="276"/>
                </a:lnTo>
                <a:lnTo>
                  <a:pt x="211" y="268"/>
                </a:lnTo>
                <a:lnTo>
                  <a:pt x="204" y="263"/>
                </a:lnTo>
                <a:lnTo>
                  <a:pt x="189" y="265"/>
                </a:lnTo>
                <a:lnTo>
                  <a:pt x="180" y="262"/>
                </a:lnTo>
                <a:lnTo>
                  <a:pt x="178" y="258"/>
                </a:lnTo>
                <a:lnTo>
                  <a:pt x="173" y="255"/>
                </a:lnTo>
                <a:lnTo>
                  <a:pt x="164" y="258"/>
                </a:lnTo>
                <a:lnTo>
                  <a:pt x="149" y="263"/>
                </a:lnTo>
                <a:lnTo>
                  <a:pt x="138" y="266"/>
                </a:lnTo>
                <a:lnTo>
                  <a:pt x="126" y="261"/>
                </a:lnTo>
                <a:lnTo>
                  <a:pt x="116" y="250"/>
                </a:lnTo>
                <a:lnTo>
                  <a:pt x="115" y="237"/>
                </a:lnTo>
                <a:lnTo>
                  <a:pt x="117" y="225"/>
                </a:lnTo>
                <a:lnTo>
                  <a:pt x="121" y="217"/>
                </a:lnTo>
                <a:lnTo>
                  <a:pt x="131" y="209"/>
                </a:lnTo>
                <a:lnTo>
                  <a:pt x="137" y="202"/>
                </a:lnTo>
                <a:lnTo>
                  <a:pt x="138" y="196"/>
                </a:lnTo>
                <a:lnTo>
                  <a:pt x="129" y="189"/>
                </a:lnTo>
                <a:lnTo>
                  <a:pt x="129" y="182"/>
                </a:lnTo>
                <a:lnTo>
                  <a:pt x="133" y="173"/>
                </a:lnTo>
                <a:lnTo>
                  <a:pt x="144" y="171"/>
                </a:lnTo>
                <a:lnTo>
                  <a:pt x="146" y="162"/>
                </a:lnTo>
                <a:lnTo>
                  <a:pt x="149" y="154"/>
                </a:lnTo>
                <a:lnTo>
                  <a:pt x="157" y="154"/>
                </a:lnTo>
                <a:lnTo>
                  <a:pt x="163" y="147"/>
                </a:lnTo>
                <a:lnTo>
                  <a:pt x="165" y="141"/>
                </a:lnTo>
                <a:lnTo>
                  <a:pt x="172" y="135"/>
                </a:lnTo>
                <a:lnTo>
                  <a:pt x="179" y="138"/>
                </a:lnTo>
                <a:lnTo>
                  <a:pt x="185" y="151"/>
                </a:lnTo>
                <a:lnTo>
                  <a:pt x="191" y="158"/>
                </a:lnTo>
                <a:lnTo>
                  <a:pt x="204" y="161"/>
                </a:lnTo>
                <a:lnTo>
                  <a:pt x="216" y="167"/>
                </a:lnTo>
                <a:lnTo>
                  <a:pt x="221" y="169"/>
                </a:lnTo>
                <a:lnTo>
                  <a:pt x="214" y="179"/>
                </a:lnTo>
                <a:lnTo>
                  <a:pt x="215" y="188"/>
                </a:lnTo>
                <a:lnTo>
                  <a:pt x="220" y="196"/>
                </a:lnTo>
                <a:lnTo>
                  <a:pt x="225" y="202"/>
                </a:lnTo>
                <a:lnTo>
                  <a:pt x="226" y="210"/>
                </a:lnTo>
                <a:lnTo>
                  <a:pt x="224" y="219"/>
                </a:lnTo>
                <a:lnTo>
                  <a:pt x="230" y="225"/>
                </a:lnTo>
                <a:lnTo>
                  <a:pt x="237" y="233"/>
                </a:lnTo>
                <a:lnTo>
                  <a:pt x="246" y="243"/>
                </a:lnTo>
                <a:lnTo>
                  <a:pt x="249" y="248"/>
                </a:lnTo>
                <a:lnTo>
                  <a:pt x="260" y="251"/>
                </a:lnTo>
                <a:lnTo>
                  <a:pt x="263" y="248"/>
                </a:lnTo>
                <a:lnTo>
                  <a:pt x="268" y="240"/>
                </a:lnTo>
                <a:lnTo>
                  <a:pt x="272" y="245"/>
                </a:lnTo>
                <a:lnTo>
                  <a:pt x="276" y="253"/>
                </a:lnTo>
                <a:lnTo>
                  <a:pt x="277" y="263"/>
                </a:lnTo>
                <a:lnTo>
                  <a:pt x="280" y="275"/>
                </a:lnTo>
                <a:lnTo>
                  <a:pt x="293" y="281"/>
                </a:lnTo>
                <a:lnTo>
                  <a:pt x="302" y="281"/>
                </a:lnTo>
                <a:lnTo>
                  <a:pt x="309" y="278"/>
                </a:lnTo>
                <a:lnTo>
                  <a:pt x="317" y="275"/>
                </a:lnTo>
                <a:lnTo>
                  <a:pt x="332" y="271"/>
                </a:lnTo>
                <a:lnTo>
                  <a:pt x="346" y="261"/>
                </a:lnTo>
                <a:lnTo>
                  <a:pt x="350" y="245"/>
                </a:lnTo>
                <a:lnTo>
                  <a:pt x="353" y="235"/>
                </a:lnTo>
                <a:lnTo>
                  <a:pt x="362" y="225"/>
                </a:lnTo>
                <a:lnTo>
                  <a:pt x="371" y="212"/>
                </a:lnTo>
                <a:lnTo>
                  <a:pt x="380" y="196"/>
                </a:lnTo>
                <a:lnTo>
                  <a:pt x="370" y="184"/>
                </a:lnTo>
                <a:lnTo>
                  <a:pt x="362" y="176"/>
                </a:lnTo>
                <a:lnTo>
                  <a:pt x="353" y="165"/>
                </a:lnTo>
                <a:lnTo>
                  <a:pt x="341" y="161"/>
                </a:lnTo>
                <a:lnTo>
                  <a:pt x="329" y="160"/>
                </a:lnTo>
                <a:lnTo>
                  <a:pt x="315" y="151"/>
                </a:lnTo>
                <a:lnTo>
                  <a:pt x="311" y="136"/>
                </a:lnTo>
                <a:lnTo>
                  <a:pt x="311" y="122"/>
                </a:lnTo>
                <a:lnTo>
                  <a:pt x="318" y="112"/>
                </a:lnTo>
                <a:lnTo>
                  <a:pt x="324" y="93"/>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29" name="Freeform 1069"/>
          <p:cNvSpPr>
            <a:spLocks/>
          </p:cNvSpPr>
          <p:nvPr/>
        </p:nvSpPr>
        <p:spPr bwMode="auto">
          <a:xfrm>
            <a:off x="3007187" y="2468397"/>
            <a:ext cx="99474" cy="116668"/>
          </a:xfrm>
          <a:custGeom>
            <a:avLst/>
            <a:gdLst>
              <a:gd name="T0" fmla="*/ 2147483647 w 112"/>
              <a:gd name="T1" fmla="*/ 2147483647 h 132"/>
              <a:gd name="T2" fmla="*/ 2147483647 w 112"/>
              <a:gd name="T3" fmla="*/ 2147483647 h 132"/>
              <a:gd name="T4" fmla="*/ 2147483647 w 112"/>
              <a:gd name="T5" fmla="*/ 2147483647 h 132"/>
              <a:gd name="T6" fmla="*/ 2147483647 w 112"/>
              <a:gd name="T7" fmla="*/ 2147483647 h 132"/>
              <a:gd name="T8" fmla="*/ 2147483647 w 112"/>
              <a:gd name="T9" fmla="*/ 2147483647 h 132"/>
              <a:gd name="T10" fmla="*/ 2147483647 w 112"/>
              <a:gd name="T11" fmla="*/ 2147483647 h 132"/>
              <a:gd name="T12" fmla="*/ 2147483647 w 112"/>
              <a:gd name="T13" fmla="*/ 2147483647 h 132"/>
              <a:gd name="T14" fmla="*/ 2147483647 w 112"/>
              <a:gd name="T15" fmla="*/ 2147483647 h 132"/>
              <a:gd name="T16" fmla="*/ 2147483647 w 112"/>
              <a:gd name="T17" fmla="*/ 2147483647 h 132"/>
              <a:gd name="T18" fmla="*/ 2147483647 w 112"/>
              <a:gd name="T19" fmla="*/ 2147483647 h 132"/>
              <a:gd name="T20" fmla="*/ 2147483647 w 112"/>
              <a:gd name="T21" fmla="*/ 2147483647 h 132"/>
              <a:gd name="T22" fmla="*/ 2147483647 w 112"/>
              <a:gd name="T23" fmla="*/ 2147483647 h 132"/>
              <a:gd name="T24" fmla="*/ 2147483647 w 112"/>
              <a:gd name="T25" fmla="*/ 2147483647 h 132"/>
              <a:gd name="T26" fmla="*/ 2147483647 w 112"/>
              <a:gd name="T27" fmla="*/ 2147483647 h 132"/>
              <a:gd name="T28" fmla="*/ 2147483647 w 112"/>
              <a:gd name="T29" fmla="*/ 2147483647 h 132"/>
              <a:gd name="T30" fmla="*/ 2147483647 w 112"/>
              <a:gd name="T31" fmla="*/ 2147483647 h 132"/>
              <a:gd name="T32" fmla="*/ 2147483647 w 112"/>
              <a:gd name="T33" fmla="*/ 2147483647 h 132"/>
              <a:gd name="T34" fmla="*/ 2147483647 w 112"/>
              <a:gd name="T35" fmla="*/ 2147483647 h 132"/>
              <a:gd name="T36" fmla="*/ 2147483647 w 112"/>
              <a:gd name="T37" fmla="*/ 2147483647 h 132"/>
              <a:gd name="T38" fmla="*/ 2147483647 w 112"/>
              <a:gd name="T39" fmla="*/ 0 h 132"/>
              <a:gd name="T40" fmla="*/ 2147483647 w 112"/>
              <a:gd name="T41" fmla="*/ 2147483647 h 132"/>
              <a:gd name="T42" fmla="*/ 2147483647 w 112"/>
              <a:gd name="T43" fmla="*/ 2147483647 h 132"/>
              <a:gd name="T44" fmla="*/ 2147483647 w 112"/>
              <a:gd name="T45" fmla="*/ 2147483647 h 132"/>
              <a:gd name="T46" fmla="*/ 2147483647 w 112"/>
              <a:gd name="T47" fmla="*/ 2147483647 h 132"/>
              <a:gd name="T48" fmla="*/ 2147483647 w 112"/>
              <a:gd name="T49" fmla="*/ 2147483647 h 132"/>
              <a:gd name="T50" fmla="*/ 2147483647 w 112"/>
              <a:gd name="T51" fmla="*/ 2147483647 h 132"/>
              <a:gd name="T52" fmla="*/ 2147483647 w 112"/>
              <a:gd name="T53" fmla="*/ 2147483647 h 132"/>
              <a:gd name="T54" fmla="*/ 2147483647 w 112"/>
              <a:gd name="T55" fmla="*/ 2147483647 h 132"/>
              <a:gd name="T56" fmla="*/ 2147483647 w 112"/>
              <a:gd name="T57" fmla="*/ 2147483647 h 132"/>
              <a:gd name="T58" fmla="*/ 2147483647 w 112"/>
              <a:gd name="T59" fmla="*/ 2147483647 h 132"/>
              <a:gd name="T60" fmla="*/ 2147483647 w 112"/>
              <a:gd name="T61" fmla="*/ 2147483647 h 132"/>
              <a:gd name="T62" fmla="*/ 2147483647 w 112"/>
              <a:gd name="T63" fmla="*/ 2147483647 h 132"/>
              <a:gd name="T64" fmla="*/ 2147483647 w 112"/>
              <a:gd name="T65" fmla="*/ 2147483647 h 132"/>
              <a:gd name="T66" fmla="*/ 2147483647 w 112"/>
              <a:gd name="T67" fmla="*/ 2147483647 h 132"/>
              <a:gd name="T68" fmla="*/ 0 w 112"/>
              <a:gd name="T69" fmla="*/ 2147483647 h 132"/>
              <a:gd name="T70" fmla="*/ 2147483647 w 112"/>
              <a:gd name="T71" fmla="*/ 2147483647 h 132"/>
              <a:gd name="T72" fmla="*/ 2147483647 w 112"/>
              <a:gd name="T73" fmla="*/ 2147483647 h 132"/>
              <a:gd name="T74" fmla="*/ 2147483647 w 112"/>
              <a:gd name="T75" fmla="*/ 2147483647 h 132"/>
              <a:gd name="T76" fmla="*/ 2147483647 w 112"/>
              <a:gd name="T77" fmla="*/ 2147483647 h 132"/>
              <a:gd name="T78" fmla="*/ 2147483647 w 112"/>
              <a:gd name="T79" fmla="*/ 2147483647 h 132"/>
              <a:gd name="T80" fmla="*/ 2147483647 w 112"/>
              <a:gd name="T81" fmla="*/ 2147483647 h 132"/>
              <a:gd name="T82" fmla="*/ 2147483647 w 112"/>
              <a:gd name="T83" fmla="*/ 2147483647 h 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32"/>
              <a:gd name="T128" fmla="*/ 112 w 112"/>
              <a:gd name="T129" fmla="*/ 132 h 1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32">
                <a:moveTo>
                  <a:pt x="63" y="123"/>
                </a:moveTo>
                <a:lnTo>
                  <a:pt x="65" y="115"/>
                </a:lnTo>
                <a:lnTo>
                  <a:pt x="74" y="113"/>
                </a:lnTo>
                <a:lnTo>
                  <a:pt x="83" y="108"/>
                </a:lnTo>
                <a:lnTo>
                  <a:pt x="90" y="100"/>
                </a:lnTo>
                <a:lnTo>
                  <a:pt x="96" y="91"/>
                </a:lnTo>
                <a:lnTo>
                  <a:pt x="105" y="85"/>
                </a:lnTo>
                <a:lnTo>
                  <a:pt x="109" y="84"/>
                </a:lnTo>
                <a:lnTo>
                  <a:pt x="111" y="75"/>
                </a:lnTo>
                <a:lnTo>
                  <a:pt x="110" y="67"/>
                </a:lnTo>
                <a:lnTo>
                  <a:pt x="105" y="61"/>
                </a:lnTo>
                <a:lnTo>
                  <a:pt x="100" y="53"/>
                </a:lnTo>
                <a:lnTo>
                  <a:pt x="99" y="44"/>
                </a:lnTo>
                <a:lnTo>
                  <a:pt x="106" y="34"/>
                </a:lnTo>
                <a:lnTo>
                  <a:pt x="101" y="32"/>
                </a:lnTo>
                <a:lnTo>
                  <a:pt x="89" y="26"/>
                </a:lnTo>
                <a:lnTo>
                  <a:pt x="76" y="23"/>
                </a:lnTo>
                <a:lnTo>
                  <a:pt x="70" y="16"/>
                </a:lnTo>
                <a:lnTo>
                  <a:pt x="64" y="3"/>
                </a:lnTo>
                <a:lnTo>
                  <a:pt x="57" y="0"/>
                </a:lnTo>
                <a:lnTo>
                  <a:pt x="50" y="6"/>
                </a:lnTo>
                <a:lnTo>
                  <a:pt x="48" y="12"/>
                </a:lnTo>
                <a:lnTo>
                  <a:pt x="42" y="19"/>
                </a:lnTo>
                <a:lnTo>
                  <a:pt x="34" y="19"/>
                </a:lnTo>
                <a:lnTo>
                  <a:pt x="31" y="27"/>
                </a:lnTo>
                <a:lnTo>
                  <a:pt x="29" y="36"/>
                </a:lnTo>
                <a:lnTo>
                  <a:pt x="18" y="38"/>
                </a:lnTo>
                <a:lnTo>
                  <a:pt x="14" y="47"/>
                </a:lnTo>
                <a:lnTo>
                  <a:pt x="14" y="54"/>
                </a:lnTo>
                <a:lnTo>
                  <a:pt x="23" y="61"/>
                </a:lnTo>
                <a:lnTo>
                  <a:pt x="22" y="67"/>
                </a:lnTo>
                <a:lnTo>
                  <a:pt x="16" y="74"/>
                </a:lnTo>
                <a:lnTo>
                  <a:pt x="6" y="82"/>
                </a:lnTo>
                <a:lnTo>
                  <a:pt x="2" y="90"/>
                </a:lnTo>
                <a:lnTo>
                  <a:pt x="0" y="102"/>
                </a:lnTo>
                <a:lnTo>
                  <a:pt x="1" y="115"/>
                </a:lnTo>
                <a:lnTo>
                  <a:pt x="11" y="126"/>
                </a:lnTo>
                <a:lnTo>
                  <a:pt x="23" y="131"/>
                </a:lnTo>
                <a:lnTo>
                  <a:pt x="34" y="128"/>
                </a:lnTo>
                <a:lnTo>
                  <a:pt x="49" y="123"/>
                </a:lnTo>
                <a:lnTo>
                  <a:pt x="58" y="120"/>
                </a:lnTo>
                <a:lnTo>
                  <a:pt x="63" y="123"/>
                </a:lnTo>
              </a:path>
            </a:pathLst>
          </a:custGeom>
          <a:solidFill>
            <a:schemeClr val="bg1">
              <a:lumMod val="75000"/>
            </a:schemeClr>
          </a:solidFill>
          <a:ln w="12700" cap="rnd">
            <a:solidFill>
              <a:schemeClr val="bg1"/>
            </a:solidFill>
            <a:round/>
            <a:headEnd type="none" w="sm" len="sm"/>
            <a:tailEnd type="none" w="sm" len="sm"/>
          </a:ln>
        </p:spPr>
        <p:txBody>
          <a:bodyPr/>
          <a:lstStyle/>
          <a:p>
            <a:pPr>
              <a:defRPr/>
            </a:pPr>
            <a:endParaRPr lang="zh-CN" altLang="en-US" sz="800">
              <a:latin typeface="+mn-lt"/>
            </a:endParaRPr>
          </a:p>
        </p:txBody>
      </p:sp>
      <p:sp>
        <p:nvSpPr>
          <p:cNvPr id="132" name="TextBox 108"/>
          <p:cNvSpPr txBox="1">
            <a:spLocks noChangeArrowheads="1"/>
          </p:cNvSpPr>
          <p:nvPr/>
        </p:nvSpPr>
        <p:spPr bwMode="auto">
          <a:xfrm>
            <a:off x="546534" y="874201"/>
            <a:ext cx="36599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smtClean="0">
                <a:solidFill>
                  <a:srgbClr val="FF671F"/>
                </a:solidFill>
              </a:rPr>
              <a:t>Market potential driven by</a:t>
            </a:r>
          </a:p>
          <a:p>
            <a:pPr algn="ctr" eaLnBrk="1" hangingPunct="1"/>
            <a:r>
              <a:rPr lang="en-US" altLang="zh-CN" sz="1400" dirty="0" smtClean="0">
                <a:solidFill>
                  <a:srgbClr val="FF671F"/>
                </a:solidFill>
              </a:rPr>
              <a:t>the </a:t>
            </a:r>
            <a:r>
              <a:rPr lang="en-US" altLang="zh-CN" sz="1400" dirty="0">
                <a:solidFill>
                  <a:srgbClr val="FF671F"/>
                </a:solidFill>
              </a:rPr>
              <a:t>development of </a:t>
            </a:r>
            <a:r>
              <a:rPr lang="en-US" altLang="zh-CN" sz="1400" dirty="0" smtClean="0">
                <a:solidFill>
                  <a:srgbClr val="FF671F"/>
                </a:solidFill>
              </a:rPr>
              <a:t>2</a:t>
            </a:r>
            <a:r>
              <a:rPr lang="en-US" altLang="zh-CN" sz="1400" baseline="30000" dirty="0" smtClean="0">
                <a:solidFill>
                  <a:srgbClr val="FF671F"/>
                </a:solidFill>
              </a:rPr>
              <a:t>nd</a:t>
            </a:r>
            <a:r>
              <a:rPr lang="en-US" altLang="zh-CN" sz="1400" dirty="0" smtClean="0">
                <a:solidFill>
                  <a:srgbClr val="FF671F"/>
                </a:solidFill>
              </a:rPr>
              <a:t> &amp; 3</a:t>
            </a:r>
            <a:r>
              <a:rPr lang="en-US" altLang="zh-CN" sz="1400" baseline="30000" dirty="0" smtClean="0">
                <a:solidFill>
                  <a:srgbClr val="FF671F"/>
                </a:solidFill>
              </a:rPr>
              <a:t>rd </a:t>
            </a:r>
            <a:r>
              <a:rPr lang="en-US" altLang="zh-CN" sz="1400" dirty="0" smtClean="0">
                <a:solidFill>
                  <a:srgbClr val="FF671F"/>
                </a:solidFill>
              </a:rPr>
              <a:t>tier cities</a:t>
            </a:r>
          </a:p>
          <a:p>
            <a:pPr algn="ctr" eaLnBrk="1" hangingPunct="1"/>
            <a:r>
              <a:rPr lang="en-US" altLang="zh-CN" sz="1400" dirty="0" smtClean="0">
                <a:solidFill>
                  <a:srgbClr val="FF671F"/>
                </a:solidFill>
              </a:rPr>
              <a:t> (2015)</a:t>
            </a:r>
            <a:endParaRPr lang="en-US" altLang="zh-CN" sz="1400" dirty="0">
              <a:solidFill>
                <a:srgbClr val="FF671F"/>
              </a:solidFill>
            </a:endParaRPr>
          </a:p>
        </p:txBody>
      </p:sp>
      <p:sp>
        <p:nvSpPr>
          <p:cNvPr id="51" name="Rectangle 4"/>
          <p:cNvSpPr>
            <a:spLocks noChangeArrowheads="1"/>
          </p:cNvSpPr>
          <p:nvPr/>
        </p:nvSpPr>
        <p:spPr bwMode="blackWhite">
          <a:xfrm>
            <a:off x="4855632" y="1256354"/>
            <a:ext cx="3754967" cy="4809166"/>
          </a:xfrm>
          <a:prstGeom prst="rect">
            <a:avLst/>
          </a:prstGeom>
          <a:noFill/>
          <a:ln w="12700">
            <a:noFill/>
            <a:miter lim="800000"/>
            <a:headEnd/>
            <a:tailEnd/>
          </a:ln>
        </p:spPr>
        <p:txBody>
          <a:bodyPr lIns="90000" rIns="90000"/>
          <a:lstStyle/>
          <a:p>
            <a:pPr marL="0" lvl="1" defTabSz="457200">
              <a:spcBef>
                <a:spcPct val="20000"/>
              </a:spcBef>
              <a:buClr>
                <a:srgbClr val="FF671F"/>
              </a:buClr>
              <a:buSzPct val="110000"/>
              <a:defRPr/>
            </a:pPr>
            <a:r>
              <a:rPr lang="en-US" altLang="zh-CN" sz="1400" b="1" kern="0" dirty="0" smtClean="0">
                <a:solidFill>
                  <a:srgbClr val="FF671F"/>
                </a:solidFill>
              </a:rPr>
              <a:t>Geographic expansion</a:t>
            </a: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smtClean="0"/>
              <a:t>Capture growth opportunities in 2</a:t>
            </a:r>
            <a:r>
              <a:rPr lang="en-US" altLang="zh-CN" sz="1400" b="0" kern="0" baseline="30000" dirty="0" smtClean="0"/>
              <a:t>nd</a:t>
            </a:r>
            <a:r>
              <a:rPr lang="en-US" altLang="zh-CN" sz="1400" b="0" kern="0" dirty="0" smtClean="0"/>
              <a:t> &amp; 3</a:t>
            </a:r>
            <a:r>
              <a:rPr lang="en-US" altLang="zh-CN" sz="1400" b="0" kern="0" baseline="30000" dirty="0" smtClean="0"/>
              <a:t>rd</a:t>
            </a:r>
            <a:r>
              <a:rPr lang="en-US" altLang="zh-CN" sz="1400" b="0" kern="0" dirty="0" smtClean="0"/>
              <a:t> cities</a:t>
            </a:r>
          </a:p>
          <a:p>
            <a:pPr marL="471487" lvl="1" indent="-285750" defTabSz="355600">
              <a:spcBef>
                <a:spcPct val="20000"/>
              </a:spcBef>
              <a:buClr>
                <a:srgbClr val="FF671F"/>
              </a:buClr>
              <a:buSzPct val="110000"/>
              <a:buFont typeface="Wingdings" panose="05000000000000000000" pitchFamily="2" charset="2"/>
              <a:buChar char="§"/>
              <a:defRPr/>
            </a:pPr>
            <a:endParaRPr lang="en-US" altLang="zh-CN" sz="1400" b="0" kern="0" dirty="0"/>
          </a:p>
          <a:p>
            <a:pPr marL="0" lvl="1" defTabSz="457200">
              <a:spcBef>
                <a:spcPct val="20000"/>
              </a:spcBef>
              <a:buClr>
                <a:srgbClr val="FF671F"/>
              </a:buClr>
              <a:buSzPct val="110000"/>
              <a:defRPr/>
            </a:pPr>
            <a:r>
              <a:rPr lang="en-US" altLang="zh-CN" sz="1400" b="1" kern="0" dirty="0" smtClean="0">
                <a:solidFill>
                  <a:srgbClr val="FF671F"/>
                </a:solidFill>
              </a:rPr>
              <a:t>Penetration into new vertical markets</a:t>
            </a:r>
            <a:endParaRPr lang="en-US" altLang="zh-CN" sz="1400" b="1" kern="0" dirty="0">
              <a:solidFill>
                <a:srgbClr val="FF671F"/>
              </a:solidFill>
            </a:endParaRP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smtClean="0"/>
              <a:t>Develop tailored vertical market system integration platform</a:t>
            </a: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smtClean="0"/>
              <a:t>Leverage hardware products and channels to increase system integration project opportunities</a:t>
            </a:r>
          </a:p>
          <a:p>
            <a:pPr marL="471487" lvl="1" indent="-285750" defTabSz="355600">
              <a:spcBef>
                <a:spcPct val="20000"/>
              </a:spcBef>
              <a:buClr>
                <a:srgbClr val="FF671F"/>
              </a:buClr>
              <a:buSzPct val="110000"/>
              <a:buFont typeface="Wingdings" panose="05000000000000000000" pitchFamily="2" charset="2"/>
              <a:buChar char="§"/>
              <a:defRPr/>
            </a:pPr>
            <a:endParaRPr lang="en-US" altLang="zh-CN" sz="1400" b="0" kern="0" dirty="0" smtClean="0"/>
          </a:p>
          <a:p>
            <a:pPr marL="0" lvl="1" defTabSz="457200">
              <a:spcBef>
                <a:spcPct val="20000"/>
              </a:spcBef>
              <a:buClr>
                <a:srgbClr val="FF671F"/>
              </a:buClr>
              <a:buSzPct val="110000"/>
              <a:defRPr/>
            </a:pPr>
            <a:r>
              <a:rPr lang="en-US" altLang="zh-CN" sz="1400" b="1" kern="0" dirty="0" smtClean="0">
                <a:solidFill>
                  <a:srgbClr val="FF671F"/>
                </a:solidFill>
              </a:rPr>
              <a:t>Grow service business</a:t>
            </a:r>
            <a:endParaRPr lang="en-US" altLang="zh-CN" sz="1400" b="1" kern="0" dirty="0">
              <a:solidFill>
                <a:srgbClr val="FF671F"/>
              </a:solidFill>
            </a:endParaRP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smtClean="0"/>
              <a:t>35% CAGR in the past 3 years</a:t>
            </a: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smtClean="0"/>
              <a:t>Extend service offerings, including customized software, retrofit upgrade, system extension and maintenance service</a:t>
            </a: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a:t>Optimized and standardized service delivery process </a:t>
            </a:r>
          </a:p>
          <a:p>
            <a:pPr marL="471487" lvl="1" indent="-285750" defTabSz="355600">
              <a:spcBef>
                <a:spcPct val="20000"/>
              </a:spcBef>
              <a:buClr>
                <a:srgbClr val="FF671F"/>
              </a:buClr>
              <a:buSzPct val="110000"/>
              <a:buFont typeface="Wingdings" panose="05000000000000000000" pitchFamily="2" charset="2"/>
              <a:buChar char="§"/>
              <a:defRPr/>
            </a:pPr>
            <a:r>
              <a:rPr lang="en-US" altLang="zh-CN" sz="1400" b="0" kern="0" dirty="0"/>
              <a:t>Service team capability built up</a:t>
            </a:r>
          </a:p>
          <a:p>
            <a:pPr marL="471487" lvl="1" indent="-285750" defTabSz="355600">
              <a:spcBef>
                <a:spcPct val="20000"/>
              </a:spcBef>
              <a:buClr>
                <a:srgbClr val="FF671F"/>
              </a:buClr>
              <a:buSzPct val="110000"/>
              <a:buFont typeface="Wingdings" panose="05000000000000000000" pitchFamily="2" charset="2"/>
              <a:buChar char="§"/>
              <a:defRPr/>
            </a:pPr>
            <a:endParaRPr lang="en-US" altLang="zh-CN" sz="1400" b="0" kern="0" dirty="0" smtClean="0"/>
          </a:p>
        </p:txBody>
      </p:sp>
      <p:cxnSp>
        <p:nvCxnSpPr>
          <p:cNvPr id="3" name="Straight Connector 2"/>
          <p:cNvCxnSpPr/>
          <p:nvPr/>
        </p:nvCxnSpPr>
        <p:spPr>
          <a:xfrm>
            <a:off x="4981846" y="1184490"/>
            <a:ext cx="3628753" cy="0"/>
          </a:xfrm>
          <a:prstGeom prst="line">
            <a:avLst/>
          </a:prstGeom>
        </p:spPr>
        <p:style>
          <a:lnRef idx="1">
            <a:schemeClr val="accent6"/>
          </a:lnRef>
          <a:fillRef idx="0">
            <a:schemeClr val="accent6"/>
          </a:fillRef>
          <a:effectRef idx="0">
            <a:schemeClr val="accent6"/>
          </a:effectRef>
          <a:fontRef idx="minor">
            <a:schemeClr val="tx1"/>
          </a:fontRef>
        </p:style>
      </p:cxnSp>
      <p:sp>
        <p:nvSpPr>
          <p:cNvPr id="47" name="Isosceles Triangle 46"/>
          <p:cNvSpPr/>
          <p:nvPr/>
        </p:nvSpPr>
        <p:spPr>
          <a:xfrm rot="5400000">
            <a:off x="4283193" y="1010195"/>
            <a:ext cx="404361" cy="348589"/>
          </a:xfrm>
          <a:prstGeom prst="triangle">
            <a:avLst/>
          </a:prstGeom>
          <a:solidFill>
            <a:srgbClr val="333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032769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14"/>
          <p:cNvSpPr txBox="1">
            <a:spLocks noChangeArrowheads="1"/>
          </p:cNvSpPr>
          <p:nvPr/>
        </p:nvSpPr>
        <p:spPr bwMode="auto">
          <a:xfrm>
            <a:off x="454944" y="5547360"/>
            <a:ext cx="8229600" cy="3108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176213" indent="-176213" algn="ctr">
              <a:defRPr/>
            </a:pPr>
            <a:r>
              <a:rPr lang="en-US" altLang="zh-CN" sz="1400" b="1" dirty="0" smtClean="0">
                <a:solidFill>
                  <a:schemeClr val="tx1"/>
                </a:solidFill>
                <a:latin typeface="Arial" charset="0"/>
              </a:rPr>
              <a:t>Progressive new product localization driving innovation</a:t>
            </a:r>
            <a:endParaRPr lang="zh-CN" altLang="en-US" sz="1400" b="1" dirty="0">
              <a:solidFill>
                <a:schemeClr val="tx1"/>
              </a:solidFill>
              <a:latin typeface="Arial" charset="0"/>
            </a:endParaRPr>
          </a:p>
        </p:txBody>
      </p:sp>
      <p:sp>
        <p:nvSpPr>
          <p:cNvPr id="79" name="Title 1"/>
          <p:cNvSpPr txBox="1">
            <a:spLocks/>
          </p:cNvSpPr>
          <p:nvPr/>
        </p:nvSpPr>
        <p:spPr>
          <a:xfrm>
            <a:off x="457200" y="301752"/>
            <a:ext cx="8497497" cy="601192"/>
          </a:xfrm>
          <a:prstGeom prst="rect">
            <a:avLst/>
          </a:prstGeom>
        </p:spPr>
        <p:txBody>
          <a:bodyPr/>
          <a:lstStyle>
            <a:lvl1pPr algn="l" rtl="0" eaLnBrk="0" fontAlgn="base" hangingPunct="0">
              <a:lnSpc>
                <a:spcPct val="85000"/>
              </a:lnSpc>
              <a:spcBef>
                <a:spcPct val="0"/>
              </a:spcBef>
              <a:spcAft>
                <a:spcPct val="0"/>
              </a:spcAft>
              <a:defRPr sz="2400" b="1">
                <a:solidFill>
                  <a:srgbClr val="717073"/>
                </a:solidFill>
                <a:latin typeface="+mj-lt"/>
                <a:ea typeface="+mj-ea"/>
                <a:cs typeface="+mj-cs"/>
              </a:defRPr>
            </a:lvl1pPr>
            <a:lvl2pPr algn="l" rtl="0" eaLnBrk="0" fontAlgn="base" hangingPunct="0">
              <a:lnSpc>
                <a:spcPct val="85000"/>
              </a:lnSpc>
              <a:spcBef>
                <a:spcPct val="0"/>
              </a:spcBef>
              <a:spcAft>
                <a:spcPct val="0"/>
              </a:spcAft>
              <a:defRPr sz="2400" b="1">
                <a:solidFill>
                  <a:srgbClr val="717073"/>
                </a:solidFill>
                <a:latin typeface="Arial" charset="0"/>
              </a:defRPr>
            </a:lvl2pPr>
            <a:lvl3pPr algn="l" rtl="0" eaLnBrk="0" fontAlgn="base" hangingPunct="0">
              <a:lnSpc>
                <a:spcPct val="85000"/>
              </a:lnSpc>
              <a:spcBef>
                <a:spcPct val="0"/>
              </a:spcBef>
              <a:spcAft>
                <a:spcPct val="0"/>
              </a:spcAft>
              <a:defRPr sz="2400" b="1">
                <a:solidFill>
                  <a:srgbClr val="717073"/>
                </a:solidFill>
                <a:latin typeface="Arial" charset="0"/>
              </a:defRPr>
            </a:lvl3pPr>
            <a:lvl4pPr algn="l" rtl="0" eaLnBrk="0" fontAlgn="base" hangingPunct="0">
              <a:lnSpc>
                <a:spcPct val="85000"/>
              </a:lnSpc>
              <a:spcBef>
                <a:spcPct val="0"/>
              </a:spcBef>
              <a:spcAft>
                <a:spcPct val="0"/>
              </a:spcAft>
              <a:defRPr sz="2400" b="1">
                <a:solidFill>
                  <a:srgbClr val="717073"/>
                </a:solidFill>
                <a:latin typeface="Arial" charset="0"/>
              </a:defRPr>
            </a:lvl4pPr>
            <a:lvl5pPr algn="l" rtl="0" eaLnBrk="0" fontAlgn="base" hangingPunct="0">
              <a:lnSpc>
                <a:spcPct val="85000"/>
              </a:lnSpc>
              <a:spcBef>
                <a:spcPct val="0"/>
              </a:spcBef>
              <a:spcAft>
                <a:spcPct val="0"/>
              </a:spcAft>
              <a:defRPr sz="2400" b="1">
                <a:solidFill>
                  <a:srgbClr val="717073"/>
                </a:solidFill>
                <a:latin typeface="Arial" charset="0"/>
              </a:defRPr>
            </a:lvl5pPr>
            <a:lvl6pPr marL="432389" algn="l" rtl="0" fontAlgn="base">
              <a:lnSpc>
                <a:spcPct val="85000"/>
              </a:lnSpc>
              <a:spcBef>
                <a:spcPct val="0"/>
              </a:spcBef>
              <a:spcAft>
                <a:spcPct val="0"/>
              </a:spcAft>
              <a:defRPr sz="2800" b="1">
                <a:solidFill>
                  <a:srgbClr val="747678"/>
                </a:solidFill>
                <a:latin typeface="Arial" charset="0"/>
              </a:defRPr>
            </a:lvl6pPr>
            <a:lvl7pPr marL="864777" algn="l" rtl="0" fontAlgn="base">
              <a:lnSpc>
                <a:spcPct val="85000"/>
              </a:lnSpc>
              <a:spcBef>
                <a:spcPct val="0"/>
              </a:spcBef>
              <a:spcAft>
                <a:spcPct val="0"/>
              </a:spcAft>
              <a:defRPr sz="2800" b="1">
                <a:solidFill>
                  <a:srgbClr val="747678"/>
                </a:solidFill>
                <a:latin typeface="Arial" charset="0"/>
              </a:defRPr>
            </a:lvl7pPr>
            <a:lvl8pPr marL="1297165" algn="l" rtl="0" fontAlgn="base">
              <a:lnSpc>
                <a:spcPct val="85000"/>
              </a:lnSpc>
              <a:spcBef>
                <a:spcPct val="0"/>
              </a:spcBef>
              <a:spcAft>
                <a:spcPct val="0"/>
              </a:spcAft>
              <a:defRPr sz="2800" b="1">
                <a:solidFill>
                  <a:srgbClr val="747678"/>
                </a:solidFill>
                <a:latin typeface="Arial" charset="0"/>
              </a:defRPr>
            </a:lvl8pPr>
            <a:lvl9pPr marL="1729554" algn="l" rtl="0" fontAlgn="base">
              <a:lnSpc>
                <a:spcPct val="85000"/>
              </a:lnSpc>
              <a:spcBef>
                <a:spcPct val="0"/>
              </a:spcBef>
              <a:spcAft>
                <a:spcPct val="0"/>
              </a:spcAft>
              <a:defRPr sz="2800" b="1">
                <a:solidFill>
                  <a:srgbClr val="747678"/>
                </a:solidFill>
                <a:latin typeface="Arial" charset="0"/>
              </a:defRPr>
            </a:lvl9pPr>
          </a:lstStyle>
          <a:p>
            <a:pPr defTabSz="457200" eaLnBrk="1" hangingPunct="1">
              <a:defRPr/>
            </a:pPr>
            <a:r>
              <a:rPr lang="en-US" sz="2800" b="0" dirty="0">
                <a:solidFill>
                  <a:srgbClr val="FF671F"/>
                </a:solidFill>
                <a:ea typeface="LF_Kai"/>
              </a:rPr>
              <a:t>Innovation in </a:t>
            </a:r>
            <a:r>
              <a:rPr lang="en-US" sz="2800" b="0" dirty="0" smtClean="0">
                <a:solidFill>
                  <a:srgbClr val="FF671F"/>
                </a:solidFill>
                <a:ea typeface="LF_Kai"/>
              </a:rPr>
              <a:t>new product development</a:t>
            </a:r>
            <a:endParaRPr lang="en-US" altLang="zh-CN" sz="2800" b="0" kern="1200" dirty="0">
              <a:solidFill>
                <a:srgbClr val="FF671F"/>
              </a:solidFill>
            </a:endParaRPr>
          </a:p>
        </p:txBody>
      </p:sp>
      <p:grpSp>
        <p:nvGrpSpPr>
          <p:cNvPr id="22" name="Group 21"/>
          <p:cNvGrpSpPr/>
          <p:nvPr/>
        </p:nvGrpSpPr>
        <p:grpSpPr>
          <a:xfrm>
            <a:off x="6159500" y="807669"/>
            <a:ext cx="2627861" cy="4707952"/>
            <a:chOff x="6108700" y="807669"/>
            <a:chExt cx="2627861" cy="4707952"/>
          </a:xfrm>
        </p:grpSpPr>
        <p:grpSp>
          <p:nvGrpSpPr>
            <p:cNvPr id="21" name="Group 20"/>
            <p:cNvGrpSpPr/>
            <p:nvPr/>
          </p:nvGrpSpPr>
          <p:grpSpPr>
            <a:xfrm>
              <a:off x="6370118" y="1377152"/>
              <a:ext cx="2105025" cy="1931660"/>
              <a:chOff x="6462321" y="1432933"/>
              <a:chExt cx="2105025" cy="1931660"/>
            </a:xfrm>
          </p:grpSpPr>
          <p:sp>
            <p:nvSpPr>
              <p:cNvPr id="27700" name="TextBox 135"/>
              <p:cNvSpPr txBox="1">
                <a:spLocks noChangeArrowheads="1"/>
              </p:cNvSpPr>
              <p:nvPr/>
            </p:nvSpPr>
            <p:spPr bwMode="auto">
              <a:xfrm>
                <a:off x="6574906" y="3102983"/>
                <a:ext cx="4683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spcBef>
                    <a:spcPts val="400"/>
                  </a:spcBef>
                </a:pPr>
                <a:r>
                  <a:rPr lang="en-US" altLang="zh-CN" sz="1100" b="0" dirty="0"/>
                  <a:t>2011</a:t>
                </a:r>
              </a:p>
            </p:txBody>
          </p:sp>
          <p:grpSp>
            <p:nvGrpSpPr>
              <p:cNvPr id="19" name="Group 18"/>
              <p:cNvGrpSpPr/>
              <p:nvPr/>
            </p:nvGrpSpPr>
            <p:grpSpPr>
              <a:xfrm>
                <a:off x="6462321" y="1432933"/>
                <a:ext cx="2105025" cy="1923722"/>
                <a:chOff x="6462321" y="1432933"/>
                <a:chExt cx="2105025" cy="1923722"/>
              </a:xfrm>
            </p:grpSpPr>
            <p:cxnSp>
              <p:nvCxnSpPr>
                <p:cNvPr id="5" name="Straight Connector 4"/>
                <p:cNvCxnSpPr>
                  <a:stCxn id="111" idx="0"/>
                  <a:endCxn id="123" idx="0"/>
                </p:cNvCxnSpPr>
                <p:nvPr/>
              </p:nvCxnSpPr>
              <p:spPr>
                <a:xfrm flipV="1">
                  <a:off x="7490894" y="1432933"/>
                  <a:ext cx="729456" cy="701675"/>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3" name="Straight Connector 2"/>
                <p:cNvCxnSpPr>
                  <a:stCxn id="107" idx="0"/>
                  <a:endCxn id="111" idx="0"/>
                </p:cNvCxnSpPr>
                <p:nvPr/>
              </p:nvCxnSpPr>
              <p:spPr>
                <a:xfrm flipV="1">
                  <a:off x="6785250" y="2134608"/>
                  <a:ext cx="705644" cy="468312"/>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04" name="Straight Connector 103"/>
                <p:cNvCxnSpPr/>
                <p:nvPr/>
              </p:nvCxnSpPr>
              <p:spPr>
                <a:xfrm>
                  <a:off x="6462321" y="3050595"/>
                  <a:ext cx="2105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6716194" y="2602920"/>
                  <a:ext cx="138112" cy="447675"/>
                </a:xfrm>
                <a:prstGeom prst="rect">
                  <a:avLst/>
                </a:prstGeom>
                <a:solidFill>
                  <a:srgbClr val="F68837"/>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spcBef>
                      <a:spcPts val="400"/>
                    </a:spcBef>
                    <a:defRPr/>
                  </a:pPr>
                  <a:endParaRPr lang="zh-CN" altLang="zh-CN" sz="1200">
                    <a:solidFill>
                      <a:schemeClr val="tx1"/>
                    </a:solidFill>
                    <a:cs typeface="Arial" pitchFamily="34" charset="0"/>
                  </a:endParaRPr>
                </a:p>
              </p:txBody>
            </p:sp>
            <p:sp>
              <p:nvSpPr>
                <p:cNvPr id="111" name="Rectangle 110"/>
                <p:cNvSpPr/>
                <p:nvPr/>
              </p:nvSpPr>
              <p:spPr>
                <a:xfrm>
                  <a:off x="7422631" y="2134608"/>
                  <a:ext cx="136525" cy="917575"/>
                </a:xfrm>
                <a:prstGeom prst="rect">
                  <a:avLst/>
                </a:prstGeom>
                <a:solidFill>
                  <a:srgbClr val="F68837"/>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spcBef>
                      <a:spcPts val="400"/>
                    </a:spcBef>
                    <a:defRPr/>
                  </a:pPr>
                  <a:endParaRPr lang="zh-CN" altLang="zh-CN" sz="1200">
                    <a:solidFill>
                      <a:schemeClr val="tx1"/>
                    </a:solidFill>
                    <a:cs typeface="Arial" pitchFamily="34" charset="0"/>
                  </a:endParaRPr>
                </a:p>
              </p:txBody>
            </p:sp>
            <p:sp>
              <p:nvSpPr>
                <p:cNvPr id="123" name="Rectangle 122"/>
                <p:cNvSpPr/>
                <p:nvPr/>
              </p:nvSpPr>
              <p:spPr>
                <a:xfrm>
                  <a:off x="8149706" y="1432933"/>
                  <a:ext cx="141288" cy="1619250"/>
                </a:xfrm>
                <a:prstGeom prst="rect">
                  <a:avLst/>
                </a:prstGeom>
                <a:solidFill>
                  <a:srgbClr val="F68837"/>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spcBef>
                      <a:spcPts val="400"/>
                    </a:spcBef>
                    <a:defRPr/>
                  </a:pPr>
                  <a:endParaRPr lang="zh-CN" altLang="zh-CN" sz="1200">
                    <a:solidFill>
                      <a:schemeClr val="tx1"/>
                    </a:solidFill>
                    <a:cs typeface="Arial" pitchFamily="34" charset="0"/>
                  </a:endParaRPr>
                </a:p>
              </p:txBody>
            </p:sp>
            <p:sp>
              <p:nvSpPr>
                <p:cNvPr id="27701" name="TextBox 136"/>
                <p:cNvSpPr txBox="1">
                  <a:spLocks noChangeArrowheads="1"/>
                </p:cNvSpPr>
                <p:nvPr/>
              </p:nvSpPr>
              <p:spPr bwMode="auto">
                <a:xfrm>
                  <a:off x="7260706" y="3095045"/>
                  <a:ext cx="4667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spcBef>
                      <a:spcPts val="400"/>
                    </a:spcBef>
                  </a:pPr>
                  <a:r>
                    <a:rPr lang="en-US" altLang="zh-CN" sz="1100" b="0" dirty="0"/>
                    <a:t>2012</a:t>
                  </a:r>
                </a:p>
              </p:txBody>
            </p:sp>
            <p:sp>
              <p:nvSpPr>
                <p:cNvPr id="27702" name="TextBox 137"/>
                <p:cNvSpPr txBox="1">
                  <a:spLocks noChangeArrowheads="1"/>
                </p:cNvSpPr>
                <p:nvPr/>
              </p:nvSpPr>
              <p:spPr bwMode="auto">
                <a:xfrm>
                  <a:off x="7984606" y="3095045"/>
                  <a:ext cx="4667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spcBef>
                      <a:spcPts val="400"/>
                    </a:spcBef>
                  </a:pPr>
                  <a:r>
                    <a:rPr lang="en-US" altLang="zh-CN" sz="1100" b="0" dirty="0" smtClean="0"/>
                    <a:t>2013</a:t>
                  </a:r>
                  <a:endParaRPr lang="en-US" altLang="zh-CN" sz="1100" b="0" dirty="0"/>
                </a:p>
              </p:txBody>
            </p:sp>
            <p:sp>
              <p:nvSpPr>
                <p:cNvPr id="147" name="TextBox 146"/>
                <p:cNvSpPr txBox="1"/>
                <p:nvPr/>
              </p:nvSpPr>
              <p:spPr>
                <a:xfrm>
                  <a:off x="6825889" y="2116737"/>
                  <a:ext cx="500062" cy="254000"/>
                </a:xfrm>
                <a:prstGeom prst="rect">
                  <a:avLst/>
                </a:prstGeom>
                <a:noFill/>
              </p:spPr>
              <p:txBody>
                <a:bodyPr lIns="45720" rIns="45720">
                  <a:spAutoFit/>
                </a:bodyPr>
                <a:lstStyle/>
                <a:p>
                  <a:pPr algn="ctr">
                    <a:spcBef>
                      <a:spcPts val="400"/>
                    </a:spcBef>
                    <a:defRPr/>
                  </a:pPr>
                  <a:r>
                    <a:rPr lang="en-US" sz="1050" b="1" dirty="0">
                      <a:latin typeface="Arial" charset="0"/>
                      <a:cs typeface="Arial" charset="0"/>
                    </a:rPr>
                    <a:t>25%</a:t>
                  </a:r>
                </a:p>
              </p:txBody>
            </p:sp>
            <p:sp>
              <p:nvSpPr>
                <p:cNvPr id="158" name="TextBox 157"/>
                <p:cNvSpPr txBox="1"/>
                <p:nvPr/>
              </p:nvSpPr>
              <p:spPr>
                <a:xfrm>
                  <a:off x="7531263" y="1538754"/>
                  <a:ext cx="500062" cy="254000"/>
                </a:xfrm>
                <a:prstGeom prst="rect">
                  <a:avLst/>
                </a:prstGeom>
                <a:noFill/>
              </p:spPr>
              <p:txBody>
                <a:bodyPr lIns="45720" rIns="45720">
                  <a:spAutoFit/>
                </a:bodyPr>
                <a:lstStyle/>
                <a:p>
                  <a:pPr algn="ctr">
                    <a:spcBef>
                      <a:spcPts val="400"/>
                    </a:spcBef>
                    <a:defRPr/>
                  </a:pPr>
                  <a:r>
                    <a:rPr lang="en-US" sz="1050" b="1" dirty="0">
                      <a:latin typeface="Arial" charset="0"/>
                      <a:cs typeface="Arial" charset="0"/>
                    </a:rPr>
                    <a:t>43%</a:t>
                  </a:r>
                </a:p>
              </p:txBody>
            </p:sp>
          </p:grpSp>
        </p:grpSp>
        <p:sp>
          <p:nvSpPr>
            <p:cNvPr id="98" name="Rectangle 30"/>
            <p:cNvSpPr>
              <a:spLocks noChangeArrowheads="1"/>
            </p:cNvSpPr>
            <p:nvPr>
              <p:custDataLst>
                <p:tags r:id="rId3"/>
              </p:custDataLst>
            </p:nvPr>
          </p:nvSpPr>
          <p:spPr bwMode="gray">
            <a:xfrm>
              <a:off x="6184738" y="807669"/>
              <a:ext cx="2475784" cy="400110"/>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wrap="square" tIns="91440" bIns="9144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400" b="1" kern="0" dirty="0" smtClean="0">
                  <a:solidFill>
                    <a:srgbClr val="FF671F"/>
                  </a:solidFill>
                  <a:latin typeface="Arial" charset="0"/>
                  <a:ea typeface="宋体" charset="-122"/>
                  <a:cs typeface="Arial" charset="0"/>
                </a:rPr>
                <a:t>AP New Product Revenue</a:t>
              </a:r>
              <a:endParaRPr kumimoji="0" lang="en-US" altLang="zh-CN" sz="1400" b="1" i="0" u="none" strike="noStrike" kern="0" cap="none" spc="0" normalizeH="0" baseline="0" noProof="0" dirty="0">
                <a:ln>
                  <a:noFill/>
                </a:ln>
                <a:solidFill>
                  <a:srgbClr val="FF671F"/>
                </a:solidFill>
                <a:effectLst/>
                <a:uLnTx/>
                <a:uFillTx/>
                <a:latin typeface="Arial" charset="0"/>
                <a:ea typeface="宋体" charset="-122"/>
                <a:cs typeface="Arial" charset="0"/>
              </a:endParaRPr>
            </a:p>
          </p:txBody>
        </p:sp>
        <p:sp>
          <p:nvSpPr>
            <p:cNvPr id="42" name="TextBox 53"/>
            <p:cNvSpPr txBox="1">
              <a:spLocks noChangeArrowheads="1"/>
            </p:cNvSpPr>
            <p:nvPr/>
          </p:nvSpPr>
          <p:spPr bwMode="auto">
            <a:xfrm>
              <a:off x="6108700" y="3238074"/>
              <a:ext cx="2627861"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171450" indent="-171450" eaLnBrk="1" hangingPunct="1">
                <a:spcBef>
                  <a:spcPts val="600"/>
                </a:spcBef>
                <a:buClr>
                  <a:srgbClr val="FF671F"/>
                </a:buClr>
                <a:buFont typeface="Wingdings" panose="05000000000000000000" pitchFamily="2" charset="2"/>
                <a:buChar char="§"/>
              </a:pPr>
              <a:r>
                <a:rPr lang="en-US" altLang="zh-CN" sz="1200" b="0" dirty="0" smtClean="0"/>
                <a:t>New product development through local sourcing and manufacturing, local design and OEM</a:t>
              </a:r>
            </a:p>
            <a:p>
              <a:pPr marL="171450" lvl="1" indent="-171450" eaLnBrk="1" hangingPunct="1">
                <a:spcBef>
                  <a:spcPts val="600"/>
                </a:spcBef>
                <a:buClr>
                  <a:srgbClr val="FF671F"/>
                </a:buClr>
                <a:buSzPct val="110000"/>
                <a:buFont typeface="Wingdings" panose="05000000000000000000" pitchFamily="2" charset="2"/>
                <a:buChar char="§"/>
                <a:defRPr/>
              </a:pPr>
              <a:r>
                <a:rPr lang="en-US" altLang="zh-CN" sz="1200" b="0" dirty="0"/>
                <a:t>Continuously enhance engineering and integrated supply chain capabilities for localized products improvement</a:t>
              </a:r>
            </a:p>
            <a:p>
              <a:pPr marL="171450" lvl="1" indent="-171450" eaLnBrk="1" hangingPunct="1">
                <a:spcBef>
                  <a:spcPts val="600"/>
                </a:spcBef>
                <a:buClr>
                  <a:srgbClr val="FF671F"/>
                </a:buClr>
                <a:buSzPct val="110000"/>
                <a:buFont typeface="Wingdings" panose="05000000000000000000" pitchFamily="2" charset="2"/>
                <a:buChar char="§"/>
                <a:defRPr/>
              </a:pPr>
              <a:r>
                <a:rPr lang="en-US" altLang="zh-CN" sz="1200" b="0" dirty="0"/>
                <a:t>Drive business growth in </a:t>
              </a:r>
              <a:r>
                <a:rPr lang="en-US" altLang="zh-CN" sz="1200" b="0" dirty="0" smtClean="0"/>
                <a:t>electronics </a:t>
              </a:r>
              <a:r>
                <a:rPr lang="en-US" altLang="zh-CN" sz="1200" b="0" dirty="0"/>
                <a:t>with upgraded products to meet customer needs</a:t>
              </a:r>
            </a:p>
          </p:txBody>
        </p:sp>
        <p:cxnSp>
          <p:nvCxnSpPr>
            <p:cNvPr id="50" name="Straight Connector 49"/>
            <p:cNvCxnSpPr/>
            <p:nvPr/>
          </p:nvCxnSpPr>
          <p:spPr>
            <a:xfrm>
              <a:off x="6329197" y="1207779"/>
              <a:ext cx="2186866" cy="0"/>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24" name="Group 23"/>
          <p:cNvGrpSpPr/>
          <p:nvPr/>
        </p:nvGrpSpPr>
        <p:grpSpPr>
          <a:xfrm>
            <a:off x="3307222" y="807669"/>
            <a:ext cx="2688833" cy="4533360"/>
            <a:chOff x="3401277" y="807669"/>
            <a:chExt cx="2688833" cy="4533360"/>
          </a:xfrm>
        </p:grpSpPr>
        <p:sp>
          <p:nvSpPr>
            <p:cNvPr id="77" name="Rectangle 30"/>
            <p:cNvSpPr>
              <a:spLocks noChangeArrowheads="1"/>
            </p:cNvSpPr>
            <p:nvPr>
              <p:custDataLst>
                <p:tags r:id="rId2"/>
              </p:custDataLst>
            </p:nvPr>
          </p:nvSpPr>
          <p:spPr bwMode="gray">
            <a:xfrm>
              <a:off x="3401277" y="807669"/>
              <a:ext cx="2688833" cy="400110"/>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wrap="square" tIns="91440" bIns="9144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400" b="1" kern="0" dirty="0" smtClean="0">
                  <a:solidFill>
                    <a:srgbClr val="FF671F"/>
                  </a:solidFill>
                  <a:latin typeface="Arial" charset="0"/>
                  <a:ea typeface="宋体" charset="-122"/>
                  <a:cs typeface="Arial" charset="0"/>
                </a:rPr>
                <a:t>2014 New Product Pipeline</a:t>
              </a:r>
              <a:endParaRPr kumimoji="0" lang="en-US" altLang="zh-CN" sz="1400" b="1" i="0" u="none" strike="noStrike" kern="0" cap="none" spc="0" normalizeH="0" baseline="0" noProof="0" dirty="0">
                <a:ln>
                  <a:noFill/>
                </a:ln>
                <a:solidFill>
                  <a:srgbClr val="FF671F"/>
                </a:solidFill>
                <a:effectLst/>
                <a:uLnTx/>
                <a:uFillTx/>
                <a:latin typeface="Arial" charset="0"/>
                <a:ea typeface="宋体" charset="-122"/>
                <a:cs typeface="Arial" charset="0"/>
              </a:endParaRPr>
            </a:p>
          </p:txBody>
        </p:sp>
        <p:grpSp>
          <p:nvGrpSpPr>
            <p:cNvPr id="23" name="Group 22"/>
            <p:cNvGrpSpPr/>
            <p:nvPr/>
          </p:nvGrpSpPr>
          <p:grpSpPr>
            <a:xfrm>
              <a:off x="3417027" y="1377152"/>
              <a:ext cx="2657332" cy="3963877"/>
              <a:chOff x="3432778" y="1377152"/>
              <a:chExt cx="2657332" cy="3963877"/>
            </a:xfrm>
          </p:grpSpPr>
          <p:pic>
            <p:nvPicPr>
              <p:cNvPr id="174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2539"/>
              <a:stretch/>
            </p:blipFill>
            <p:spPr bwMode="auto">
              <a:xfrm>
                <a:off x="3445386" y="1377152"/>
                <a:ext cx="1246897" cy="100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TextBox 108"/>
              <p:cNvSpPr txBox="1">
                <a:spLocks noChangeArrowheads="1"/>
              </p:cNvSpPr>
              <p:nvPr/>
            </p:nvSpPr>
            <p:spPr bwMode="auto">
              <a:xfrm>
                <a:off x="4792364" y="1563218"/>
                <a:ext cx="1297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Mechanical Lock</a:t>
                </a:r>
                <a:endParaRPr lang="zh-CN" altLang="en-US" sz="1400" b="0" dirty="0"/>
              </a:p>
            </p:txBody>
          </p:sp>
          <p:pic>
            <p:nvPicPr>
              <p:cNvPr id="17416"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3111"/>
              <a:stretch/>
            </p:blipFill>
            <p:spPr bwMode="auto">
              <a:xfrm>
                <a:off x="3445386" y="2323434"/>
                <a:ext cx="1246897" cy="10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TextBox 108"/>
              <p:cNvSpPr txBox="1">
                <a:spLocks noChangeArrowheads="1"/>
              </p:cNvSpPr>
              <p:nvPr/>
            </p:nvSpPr>
            <p:spPr bwMode="auto">
              <a:xfrm>
                <a:off x="4792364" y="2565530"/>
                <a:ext cx="1297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Electronic Lock</a:t>
                </a:r>
                <a:endParaRPr lang="zh-CN" altLang="en-US" sz="1400" b="0" dirty="0"/>
              </a:p>
            </p:txBody>
          </p:sp>
          <p:pic>
            <p:nvPicPr>
              <p:cNvPr id="1741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26" t="17552"/>
              <a:stretch/>
            </p:blipFill>
            <p:spPr bwMode="auto">
              <a:xfrm>
                <a:off x="3432778" y="4413157"/>
                <a:ext cx="1259505" cy="92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TextBox 108"/>
              <p:cNvSpPr txBox="1">
                <a:spLocks noChangeArrowheads="1"/>
              </p:cNvSpPr>
              <p:nvPr/>
            </p:nvSpPr>
            <p:spPr bwMode="auto">
              <a:xfrm>
                <a:off x="4792364" y="4762271"/>
                <a:ext cx="1297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Door Closer</a:t>
                </a:r>
                <a:endParaRPr lang="zh-CN" altLang="en-US" sz="1400" b="0" dirty="0"/>
              </a:p>
            </p:txBody>
          </p:sp>
          <p:pic>
            <p:nvPicPr>
              <p:cNvPr id="1536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5531" y="3318333"/>
                <a:ext cx="1246752" cy="115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108"/>
              <p:cNvSpPr txBox="1">
                <a:spLocks noChangeArrowheads="1"/>
              </p:cNvSpPr>
              <p:nvPr/>
            </p:nvSpPr>
            <p:spPr bwMode="auto">
              <a:xfrm>
                <a:off x="4792364" y="3738524"/>
                <a:ext cx="1297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Exit Device</a:t>
                </a:r>
                <a:endParaRPr lang="zh-CN" altLang="en-US" sz="1400" b="0" dirty="0"/>
              </a:p>
            </p:txBody>
          </p:sp>
        </p:grpSp>
        <p:cxnSp>
          <p:nvCxnSpPr>
            <p:cNvPr id="53" name="Straight Connector 52"/>
            <p:cNvCxnSpPr/>
            <p:nvPr/>
          </p:nvCxnSpPr>
          <p:spPr>
            <a:xfrm>
              <a:off x="3652260" y="1207779"/>
              <a:ext cx="2186866" cy="0"/>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18" name="Group 17"/>
          <p:cNvGrpSpPr/>
          <p:nvPr/>
        </p:nvGrpSpPr>
        <p:grpSpPr>
          <a:xfrm>
            <a:off x="454944" y="807669"/>
            <a:ext cx="2688833" cy="4526471"/>
            <a:chOff x="490953" y="807669"/>
            <a:chExt cx="2688833" cy="4526471"/>
          </a:xfrm>
        </p:grpSpPr>
        <p:sp>
          <p:nvSpPr>
            <p:cNvPr id="76" name="Rectangle 30"/>
            <p:cNvSpPr>
              <a:spLocks noChangeArrowheads="1"/>
            </p:cNvSpPr>
            <p:nvPr>
              <p:custDataLst>
                <p:tags r:id="rId1"/>
              </p:custDataLst>
            </p:nvPr>
          </p:nvSpPr>
          <p:spPr bwMode="gray">
            <a:xfrm>
              <a:off x="490953" y="807669"/>
              <a:ext cx="2688833" cy="400110"/>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wrap="square" tIns="91440" bIns="9144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400" b="1" kern="0" dirty="0" smtClean="0">
                  <a:solidFill>
                    <a:srgbClr val="FF671F"/>
                  </a:solidFill>
                  <a:latin typeface="Arial" charset="0"/>
                  <a:ea typeface="宋体" charset="-122"/>
                  <a:cs typeface="Arial" charset="0"/>
                </a:rPr>
                <a:t>2013 New Product Pipeline</a:t>
              </a:r>
              <a:endParaRPr kumimoji="0" lang="en-US" altLang="zh-CN" sz="1400" b="1" i="0" u="none" strike="noStrike" kern="0" cap="none" spc="0" normalizeH="0" baseline="0" noProof="0" dirty="0">
                <a:ln>
                  <a:noFill/>
                </a:ln>
                <a:solidFill>
                  <a:srgbClr val="FF671F"/>
                </a:solidFill>
                <a:effectLst/>
                <a:uLnTx/>
                <a:uFillTx/>
                <a:latin typeface="Arial" charset="0"/>
                <a:ea typeface="宋体" charset="-122"/>
                <a:cs typeface="Arial" charset="0"/>
              </a:endParaRPr>
            </a:p>
          </p:txBody>
        </p:sp>
        <p:grpSp>
          <p:nvGrpSpPr>
            <p:cNvPr id="17" name="Group 16"/>
            <p:cNvGrpSpPr/>
            <p:nvPr/>
          </p:nvGrpSpPr>
          <p:grpSpPr>
            <a:xfrm>
              <a:off x="529079" y="1377152"/>
              <a:ext cx="2612580" cy="3956988"/>
              <a:chOff x="567206" y="1377152"/>
              <a:chExt cx="2612580" cy="3956988"/>
            </a:xfrm>
          </p:grpSpPr>
          <p:pic>
            <p:nvPicPr>
              <p:cNvPr id="1741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745" y="1377152"/>
                <a:ext cx="1248011" cy="127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TextBox 108"/>
              <p:cNvSpPr txBox="1">
                <a:spLocks noChangeArrowheads="1"/>
              </p:cNvSpPr>
              <p:nvPr/>
            </p:nvSpPr>
            <p:spPr bwMode="auto">
              <a:xfrm>
                <a:off x="1882040" y="1856991"/>
                <a:ext cx="1297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Mechanical Lock</a:t>
                </a:r>
                <a:endParaRPr lang="zh-CN" altLang="en-US" sz="1400" b="0" dirty="0"/>
              </a:p>
            </p:txBody>
          </p:sp>
          <p:pic>
            <p:nvPicPr>
              <p:cNvPr id="1741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206" y="2626192"/>
                <a:ext cx="1252995" cy="16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TextBox 108"/>
              <p:cNvSpPr txBox="1">
                <a:spLocks noChangeArrowheads="1"/>
              </p:cNvSpPr>
              <p:nvPr/>
            </p:nvSpPr>
            <p:spPr bwMode="auto">
              <a:xfrm>
                <a:off x="1882040" y="3164680"/>
                <a:ext cx="1297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Electronic Lock</a:t>
                </a:r>
                <a:endParaRPr lang="zh-CN" altLang="en-US" sz="1400" b="0" dirty="0"/>
              </a:p>
            </p:txBody>
          </p:sp>
          <p:pic>
            <p:nvPicPr>
              <p:cNvPr id="17412"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1942"/>
              <a:stretch/>
            </p:blipFill>
            <p:spPr bwMode="auto">
              <a:xfrm>
                <a:off x="573303" y="4253414"/>
                <a:ext cx="1246897" cy="108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Box 108"/>
              <p:cNvSpPr txBox="1">
                <a:spLocks noChangeArrowheads="1"/>
              </p:cNvSpPr>
              <p:nvPr/>
            </p:nvSpPr>
            <p:spPr bwMode="auto">
              <a:xfrm>
                <a:off x="1882040" y="4665854"/>
                <a:ext cx="1297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Exit Device</a:t>
                </a:r>
                <a:endParaRPr lang="zh-CN" altLang="en-US" sz="1400" b="0" dirty="0"/>
              </a:p>
            </p:txBody>
          </p:sp>
        </p:grpSp>
        <p:cxnSp>
          <p:nvCxnSpPr>
            <p:cNvPr id="54" name="Straight Connector 53"/>
            <p:cNvCxnSpPr/>
            <p:nvPr/>
          </p:nvCxnSpPr>
          <p:spPr>
            <a:xfrm>
              <a:off x="741936" y="1207779"/>
              <a:ext cx="2186866" cy="0"/>
            </a:xfrm>
            <a:prstGeom prst="line">
              <a:avLst/>
            </a:prstGeom>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067760950"/>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32"/>
          <p:cNvSpPr txBox="1">
            <a:spLocks noChangeArrowheads="1"/>
          </p:cNvSpPr>
          <p:nvPr/>
        </p:nvSpPr>
        <p:spPr bwMode="auto">
          <a:xfrm>
            <a:off x="457200" y="301752"/>
            <a:ext cx="5969226"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defTabSz="457200" eaLnBrk="1" hangingPunct="1">
              <a:lnSpc>
                <a:spcPct val="85000"/>
              </a:lnSpc>
              <a:defRPr/>
            </a:pPr>
            <a:r>
              <a:rPr lang="en-US" altLang="zh-CN" sz="2800" b="0" dirty="0" smtClean="0">
                <a:solidFill>
                  <a:srgbClr val="FF671F"/>
                </a:solidFill>
                <a:latin typeface="+mj-lt"/>
                <a:ea typeface="+mj-ea"/>
                <a:cs typeface="+mj-cs"/>
              </a:rPr>
              <a:t>Growth in emerging vertical markets</a:t>
            </a:r>
            <a:endParaRPr lang="zh-CN" altLang="en-US" sz="2800" b="0" dirty="0">
              <a:solidFill>
                <a:srgbClr val="FF671F"/>
              </a:solidFill>
              <a:latin typeface="+mj-lt"/>
              <a:ea typeface="+mj-ea"/>
              <a:cs typeface="+mj-cs"/>
            </a:endParaRPr>
          </a:p>
        </p:txBody>
      </p:sp>
      <p:grpSp>
        <p:nvGrpSpPr>
          <p:cNvPr id="2" name="Group 1"/>
          <p:cNvGrpSpPr/>
          <p:nvPr/>
        </p:nvGrpSpPr>
        <p:grpSpPr>
          <a:xfrm>
            <a:off x="287338" y="1207630"/>
            <a:ext cx="6818354" cy="1019170"/>
            <a:chOff x="287338" y="1207630"/>
            <a:chExt cx="6818354" cy="1019170"/>
          </a:xfrm>
        </p:grpSpPr>
        <p:grpSp>
          <p:nvGrpSpPr>
            <p:cNvPr id="22564" name="Group 3"/>
            <p:cNvGrpSpPr>
              <a:grpSpLocks/>
            </p:cNvGrpSpPr>
            <p:nvPr/>
          </p:nvGrpSpPr>
          <p:grpSpPr bwMode="auto">
            <a:xfrm>
              <a:off x="287338" y="1207630"/>
              <a:ext cx="6722734" cy="1019170"/>
              <a:chOff x="541" y="864"/>
              <a:chExt cx="4507" cy="720"/>
            </a:xfrm>
          </p:grpSpPr>
          <p:sp>
            <p:nvSpPr>
              <p:cNvPr id="22570" name="AutoShape 4"/>
              <p:cNvSpPr>
                <a:spLocks noChangeArrowheads="1"/>
              </p:cNvSpPr>
              <p:nvPr/>
            </p:nvSpPr>
            <p:spPr bwMode="auto">
              <a:xfrm>
                <a:off x="4164" y="864"/>
                <a:ext cx="884" cy="720"/>
              </a:xfrm>
              <a:prstGeom prst="homePlate">
                <a:avLst>
                  <a:gd name="adj" fmla="val 27908"/>
                </a:avLst>
              </a:prstGeom>
              <a:gradFill>
                <a:gsLst>
                  <a:gs pos="0">
                    <a:schemeClr val="accent6">
                      <a:lumMod val="20000"/>
                      <a:lumOff val="80000"/>
                    </a:schemeClr>
                  </a:gs>
                  <a:gs pos="50000">
                    <a:schemeClr val="bg1"/>
                  </a:gs>
                  <a:gs pos="100000">
                    <a:schemeClr val="accent6">
                      <a:lumMod val="20000"/>
                      <a:lumOff val="80000"/>
                    </a:schemeClr>
                  </a:gs>
                </a:gsLst>
                <a:lin ang="5400000" scaled="0"/>
              </a:gra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kumimoji="1" lang="zh-CN" altLang="en-US" sz="1300">
                  <a:latin typeface="Calibri" pitchFamily="34" charset="0"/>
                </a:endParaRPr>
              </a:p>
            </p:txBody>
          </p:sp>
          <p:sp>
            <p:nvSpPr>
              <p:cNvPr id="22571" name="AutoShape 4"/>
              <p:cNvSpPr>
                <a:spLocks noChangeArrowheads="1"/>
              </p:cNvSpPr>
              <p:nvPr/>
            </p:nvSpPr>
            <p:spPr bwMode="auto">
              <a:xfrm>
                <a:off x="3250" y="864"/>
                <a:ext cx="1146" cy="720"/>
              </a:xfrm>
              <a:prstGeom prst="homePlate">
                <a:avLst>
                  <a:gd name="adj" fmla="val 35031"/>
                </a:avLst>
              </a:prstGeom>
              <a:gradFill>
                <a:gsLst>
                  <a:gs pos="0">
                    <a:schemeClr val="accent6">
                      <a:lumMod val="20000"/>
                      <a:lumOff val="80000"/>
                    </a:schemeClr>
                  </a:gs>
                  <a:gs pos="50000">
                    <a:schemeClr val="bg1"/>
                  </a:gs>
                  <a:gs pos="100000">
                    <a:schemeClr val="accent6">
                      <a:lumMod val="20000"/>
                      <a:lumOff val="80000"/>
                    </a:schemeClr>
                  </a:gs>
                </a:gsLst>
                <a:lin ang="5400000" scaled="0"/>
              </a:gra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kumimoji="1" lang="zh-CN" altLang="en-US" sz="1300">
                  <a:latin typeface="Calibri" pitchFamily="34" charset="0"/>
                </a:endParaRPr>
              </a:p>
            </p:txBody>
          </p:sp>
          <p:sp>
            <p:nvSpPr>
              <p:cNvPr id="22572" name="AutoShape 5"/>
              <p:cNvSpPr>
                <a:spLocks noChangeArrowheads="1"/>
              </p:cNvSpPr>
              <p:nvPr/>
            </p:nvSpPr>
            <p:spPr bwMode="auto">
              <a:xfrm>
                <a:off x="2698" y="864"/>
                <a:ext cx="965" cy="720"/>
              </a:xfrm>
              <a:prstGeom prst="homePlate">
                <a:avLst>
                  <a:gd name="adj" fmla="val 26244"/>
                </a:avLst>
              </a:prstGeom>
              <a:gradFill>
                <a:gsLst>
                  <a:gs pos="0">
                    <a:schemeClr val="accent6">
                      <a:lumMod val="20000"/>
                      <a:lumOff val="80000"/>
                    </a:schemeClr>
                  </a:gs>
                  <a:gs pos="50000">
                    <a:schemeClr val="bg1"/>
                  </a:gs>
                  <a:gs pos="100000">
                    <a:schemeClr val="accent6">
                      <a:lumMod val="20000"/>
                      <a:lumOff val="80000"/>
                    </a:schemeClr>
                  </a:gs>
                </a:gsLst>
                <a:lin ang="5400000" scaled="0"/>
              </a:gra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kumimoji="1" lang="zh-CN" altLang="en-US" sz="1300">
                  <a:latin typeface="Calibri" pitchFamily="34" charset="0"/>
                </a:endParaRPr>
              </a:p>
            </p:txBody>
          </p:sp>
          <p:sp>
            <p:nvSpPr>
              <p:cNvPr id="22573" name="AutoShape 6"/>
              <p:cNvSpPr>
                <a:spLocks noChangeArrowheads="1"/>
              </p:cNvSpPr>
              <p:nvPr/>
            </p:nvSpPr>
            <p:spPr bwMode="auto">
              <a:xfrm>
                <a:off x="1936" y="864"/>
                <a:ext cx="953" cy="720"/>
              </a:xfrm>
              <a:prstGeom prst="homePlate">
                <a:avLst>
                  <a:gd name="adj" fmla="val 27668"/>
                </a:avLst>
              </a:prstGeom>
              <a:gradFill>
                <a:gsLst>
                  <a:gs pos="0">
                    <a:schemeClr val="accent6">
                      <a:lumMod val="20000"/>
                      <a:lumOff val="80000"/>
                    </a:schemeClr>
                  </a:gs>
                  <a:gs pos="50000">
                    <a:schemeClr val="bg1"/>
                  </a:gs>
                  <a:gs pos="100000">
                    <a:schemeClr val="accent6">
                      <a:lumMod val="20000"/>
                      <a:lumOff val="80000"/>
                    </a:schemeClr>
                  </a:gs>
                </a:gsLst>
                <a:lin ang="5400000" scaled="0"/>
              </a:gra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CN" altLang="en-US" sz="1300">
                  <a:latin typeface="Calibri" pitchFamily="34" charset="0"/>
                </a:endParaRPr>
              </a:p>
            </p:txBody>
          </p:sp>
          <p:sp>
            <p:nvSpPr>
              <p:cNvPr id="22574" name="AutoShape 7"/>
              <p:cNvSpPr>
                <a:spLocks noChangeArrowheads="1"/>
              </p:cNvSpPr>
              <p:nvPr/>
            </p:nvSpPr>
            <p:spPr bwMode="auto">
              <a:xfrm>
                <a:off x="1192" y="864"/>
                <a:ext cx="1032" cy="720"/>
              </a:xfrm>
              <a:prstGeom prst="homePlate">
                <a:avLst>
                  <a:gd name="adj" fmla="val 31940"/>
                </a:avLst>
              </a:prstGeom>
              <a:gradFill>
                <a:gsLst>
                  <a:gs pos="0">
                    <a:schemeClr val="accent6">
                      <a:lumMod val="20000"/>
                      <a:lumOff val="80000"/>
                    </a:schemeClr>
                  </a:gs>
                  <a:gs pos="50000">
                    <a:schemeClr val="bg1"/>
                  </a:gs>
                  <a:gs pos="100000">
                    <a:schemeClr val="accent6">
                      <a:lumMod val="20000"/>
                      <a:lumOff val="80000"/>
                    </a:schemeClr>
                  </a:gs>
                </a:gsLst>
                <a:lin ang="5400000" scaled="0"/>
              </a:gra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CN" altLang="en-US" sz="1300">
                  <a:latin typeface="Calibri" pitchFamily="34" charset="0"/>
                </a:endParaRPr>
              </a:p>
            </p:txBody>
          </p:sp>
          <p:sp>
            <p:nvSpPr>
              <p:cNvPr id="22575" name="AutoShape 8"/>
              <p:cNvSpPr>
                <a:spLocks noChangeArrowheads="1"/>
              </p:cNvSpPr>
              <p:nvPr/>
            </p:nvSpPr>
            <p:spPr bwMode="auto">
              <a:xfrm>
                <a:off x="541" y="864"/>
                <a:ext cx="908" cy="720"/>
              </a:xfrm>
              <a:prstGeom prst="homePlate">
                <a:avLst>
                  <a:gd name="adj" fmla="val 33360"/>
                </a:avLst>
              </a:prstGeom>
              <a:gradFill>
                <a:gsLst>
                  <a:gs pos="0">
                    <a:schemeClr val="accent6">
                      <a:lumMod val="20000"/>
                      <a:lumOff val="80000"/>
                    </a:schemeClr>
                  </a:gs>
                  <a:gs pos="50000">
                    <a:schemeClr val="bg1"/>
                  </a:gs>
                  <a:gs pos="100000">
                    <a:schemeClr val="accent6">
                      <a:lumMod val="20000"/>
                      <a:lumOff val="80000"/>
                    </a:schemeClr>
                  </a:gs>
                </a:gsLst>
                <a:lin ang="5400000" scaled="0"/>
              </a:gra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CN" altLang="en-US" sz="1300">
                  <a:latin typeface="Calibri" pitchFamily="34" charset="0"/>
                </a:endParaRPr>
              </a:p>
            </p:txBody>
          </p:sp>
          <p:sp>
            <p:nvSpPr>
              <p:cNvPr id="22576" name="Text Box 9"/>
              <p:cNvSpPr txBox="1">
                <a:spLocks noChangeArrowheads="1"/>
              </p:cNvSpPr>
              <p:nvPr/>
            </p:nvSpPr>
            <p:spPr bwMode="auto">
              <a:xfrm>
                <a:off x="568" y="924"/>
                <a:ext cx="8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lnSpc>
                    <a:spcPct val="150000"/>
                  </a:lnSpc>
                </a:pPr>
                <a:r>
                  <a:rPr kumimoji="1" lang="en-US" altLang="zh-CN" sz="1100" dirty="0">
                    <a:latin typeface="+mj-lt"/>
                  </a:rPr>
                  <a:t>Identify New Vertical Market Opportunity</a:t>
                </a:r>
                <a:endParaRPr kumimoji="1" lang="zh-CN" altLang="en-US" sz="1100" dirty="0">
                  <a:latin typeface="+mj-lt"/>
                </a:endParaRPr>
              </a:p>
            </p:txBody>
          </p:sp>
        </p:grpSp>
        <p:sp>
          <p:nvSpPr>
            <p:cNvPr id="22565" name="Text Box 9"/>
            <p:cNvSpPr txBox="1">
              <a:spLocks noChangeArrowheads="1"/>
            </p:cNvSpPr>
            <p:nvPr/>
          </p:nvSpPr>
          <p:spPr bwMode="auto">
            <a:xfrm>
              <a:off x="1638750" y="1293333"/>
              <a:ext cx="10318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lnSpc>
                  <a:spcPct val="150000"/>
                </a:lnSpc>
              </a:pPr>
              <a:r>
                <a:rPr kumimoji="1" lang="en-US" altLang="zh-CN" sz="1100" dirty="0">
                  <a:latin typeface="+mj-lt"/>
                </a:rPr>
                <a:t>Understand Customer Needs</a:t>
              </a:r>
              <a:endParaRPr kumimoji="1" lang="zh-CN" altLang="en-US" sz="1100" dirty="0">
                <a:latin typeface="+mj-lt"/>
              </a:endParaRPr>
            </a:p>
          </p:txBody>
        </p:sp>
        <p:sp>
          <p:nvSpPr>
            <p:cNvPr id="22566" name="Text Box 9"/>
            <p:cNvSpPr txBox="1">
              <a:spLocks noChangeArrowheads="1"/>
            </p:cNvSpPr>
            <p:nvPr/>
          </p:nvSpPr>
          <p:spPr bwMode="auto">
            <a:xfrm>
              <a:off x="2782285" y="1420291"/>
              <a:ext cx="100008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lnSpc>
                  <a:spcPct val="150000"/>
                </a:lnSpc>
              </a:pPr>
              <a:r>
                <a:rPr kumimoji="1" lang="en-US" altLang="zh-CN" sz="1100" dirty="0">
                  <a:latin typeface="+mj-lt"/>
                </a:rPr>
                <a:t>Improve  Awareness</a:t>
              </a:r>
              <a:endParaRPr kumimoji="1" lang="zh-CN" altLang="en-US" sz="1100" dirty="0">
                <a:latin typeface="+mj-lt"/>
              </a:endParaRPr>
            </a:p>
          </p:txBody>
        </p:sp>
        <p:sp>
          <p:nvSpPr>
            <p:cNvPr id="22567" name="Text Box 9"/>
            <p:cNvSpPr txBox="1">
              <a:spLocks noChangeArrowheads="1"/>
            </p:cNvSpPr>
            <p:nvPr/>
          </p:nvSpPr>
          <p:spPr bwMode="auto">
            <a:xfrm>
              <a:off x="4955795" y="1293333"/>
              <a:ext cx="89853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lnSpc>
                  <a:spcPct val="150000"/>
                </a:lnSpc>
              </a:pPr>
              <a:r>
                <a:rPr kumimoji="1" lang="en-US" altLang="zh-CN" sz="1100" dirty="0">
                  <a:latin typeface="+mj-lt"/>
                </a:rPr>
                <a:t>Expand Channel Network</a:t>
              </a:r>
              <a:endParaRPr kumimoji="1" lang="zh-CN" altLang="en-US" sz="1100" dirty="0">
                <a:latin typeface="+mj-lt"/>
              </a:endParaRPr>
            </a:p>
          </p:txBody>
        </p:sp>
        <p:sp>
          <p:nvSpPr>
            <p:cNvPr id="22568" name="Text Box 9"/>
            <p:cNvSpPr txBox="1">
              <a:spLocks noChangeArrowheads="1"/>
            </p:cNvSpPr>
            <p:nvPr/>
          </p:nvSpPr>
          <p:spPr bwMode="auto">
            <a:xfrm>
              <a:off x="3754794" y="1293333"/>
              <a:ext cx="116373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lnSpc>
                  <a:spcPct val="150000"/>
                </a:lnSpc>
              </a:pPr>
              <a:r>
                <a:rPr kumimoji="1" lang="en-US" altLang="zh-CN" sz="1100" dirty="0">
                  <a:latin typeface="+mj-lt"/>
                </a:rPr>
                <a:t>Develop VM</a:t>
              </a:r>
            </a:p>
            <a:p>
              <a:pPr eaLnBrk="1" hangingPunct="1">
                <a:lnSpc>
                  <a:spcPct val="150000"/>
                </a:lnSpc>
              </a:pPr>
              <a:r>
                <a:rPr kumimoji="1" lang="en-US" altLang="zh-CN" sz="1100" dirty="0">
                  <a:latin typeface="+mj-lt"/>
                </a:rPr>
                <a:t>Specific Solution</a:t>
              </a:r>
              <a:endParaRPr kumimoji="1" lang="zh-CN" altLang="en-US" sz="1100" dirty="0">
                <a:latin typeface="+mj-lt"/>
              </a:endParaRPr>
            </a:p>
          </p:txBody>
        </p:sp>
        <p:sp>
          <p:nvSpPr>
            <p:cNvPr id="22569" name="Text Box 9"/>
            <p:cNvSpPr txBox="1">
              <a:spLocks noChangeArrowheads="1"/>
            </p:cNvSpPr>
            <p:nvPr/>
          </p:nvSpPr>
          <p:spPr bwMode="auto">
            <a:xfrm>
              <a:off x="5969317" y="1420291"/>
              <a:ext cx="11363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lnSpc>
                  <a:spcPct val="150000"/>
                </a:lnSpc>
              </a:pPr>
              <a:r>
                <a:rPr kumimoji="1" lang="en-US" altLang="zh-CN" sz="1100" dirty="0">
                  <a:latin typeface="+mj-lt"/>
                </a:rPr>
                <a:t>Market Penetration </a:t>
              </a:r>
              <a:endParaRPr kumimoji="1" lang="zh-CN" altLang="en-US" sz="1100" dirty="0">
                <a:latin typeface="+mj-lt"/>
              </a:endParaRPr>
            </a:p>
          </p:txBody>
        </p:sp>
      </p:grpSp>
      <p:sp>
        <p:nvSpPr>
          <p:cNvPr id="22546" name="TextBox 196"/>
          <p:cNvSpPr txBox="1">
            <a:spLocks noChangeArrowheads="1"/>
          </p:cNvSpPr>
          <p:nvPr/>
        </p:nvSpPr>
        <p:spPr bwMode="auto">
          <a:xfrm>
            <a:off x="295275" y="805173"/>
            <a:ext cx="3219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671F"/>
                </a:solidFill>
              </a:rPr>
              <a:t>Go-to-market Approach</a:t>
            </a:r>
            <a:endParaRPr lang="zh-CN" altLang="en-US" sz="1400" dirty="0">
              <a:solidFill>
                <a:srgbClr val="FF671F"/>
              </a:solidFill>
            </a:endParaRPr>
          </a:p>
        </p:txBody>
      </p:sp>
      <p:grpSp>
        <p:nvGrpSpPr>
          <p:cNvPr id="5" name="Group 4"/>
          <p:cNvGrpSpPr/>
          <p:nvPr/>
        </p:nvGrpSpPr>
        <p:grpSpPr>
          <a:xfrm>
            <a:off x="-234950" y="2512639"/>
            <a:ext cx="9199563" cy="3297238"/>
            <a:chOff x="-234950" y="2512639"/>
            <a:chExt cx="9199563" cy="3297238"/>
          </a:xfrm>
        </p:grpSpPr>
        <p:sp>
          <p:nvSpPr>
            <p:cNvPr id="22535" name="Text Box 19"/>
            <p:cNvSpPr txBox="1">
              <a:spLocks noChangeArrowheads="1"/>
            </p:cNvSpPr>
            <p:nvPr/>
          </p:nvSpPr>
          <p:spPr bwMode="auto">
            <a:xfrm>
              <a:off x="-234950" y="5303464"/>
              <a:ext cx="2632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 Safe City</a:t>
              </a:r>
            </a:p>
          </p:txBody>
        </p:sp>
        <p:sp>
          <p:nvSpPr>
            <p:cNvPr id="22553" name="Text Box 18"/>
            <p:cNvSpPr txBox="1">
              <a:spLocks noChangeArrowheads="1"/>
            </p:cNvSpPr>
            <p:nvPr/>
          </p:nvSpPr>
          <p:spPr bwMode="auto">
            <a:xfrm>
              <a:off x="4497388" y="5244727"/>
              <a:ext cx="179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Education</a:t>
              </a:r>
              <a:endParaRPr lang="zh-CN" altLang="en-US" sz="1400" b="0"/>
            </a:p>
          </p:txBody>
        </p:sp>
        <p:grpSp>
          <p:nvGrpSpPr>
            <p:cNvPr id="3" name="Group 2"/>
            <p:cNvGrpSpPr/>
            <p:nvPr/>
          </p:nvGrpSpPr>
          <p:grpSpPr>
            <a:xfrm>
              <a:off x="287338" y="2517402"/>
              <a:ext cx="4129088" cy="3292475"/>
              <a:chOff x="365125" y="2517402"/>
              <a:chExt cx="4129088" cy="3292475"/>
            </a:xfrm>
          </p:grpSpPr>
          <p:pic>
            <p:nvPicPr>
              <p:cNvPr id="22531" name="Picture 14" descr="j02932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38" y="3092077"/>
                <a:ext cx="13747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1" descr="j02054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63" y="4309689"/>
                <a:ext cx="12747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17"/>
              <p:cNvSpPr txBox="1">
                <a:spLocks noChangeArrowheads="1"/>
              </p:cNvSpPr>
              <p:nvPr/>
            </p:nvSpPr>
            <p:spPr bwMode="auto">
              <a:xfrm>
                <a:off x="1641475" y="3806452"/>
                <a:ext cx="1679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Metro</a:t>
                </a:r>
              </a:p>
            </p:txBody>
          </p:sp>
          <p:sp>
            <p:nvSpPr>
              <p:cNvPr id="22536" name="Text Box 21"/>
              <p:cNvSpPr txBox="1">
                <a:spLocks noChangeArrowheads="1"/>
              </p:cNvSpPr>
              <p:nvPr/>
            </p:nvSpPr>
            <p:spPr bwMode="auto">
              <a:xfrm>
                <a:off x="1489075" y="5292352"/>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Residential</a:t>
                </a:r>
              </a:p>
            </p:txBody>
          </p:sp>
          <p:sp>
            <p:nvSpPr>
              <p:cNvPr id="22538" name="Text Box 17"/>
              <p:cNvSpPr txBox="1">
                <a:spLocks noChangeArrowheads="1"/>
              </p:cNvSpPr>
              <p:nvPr/>
            </p:nvSpPr>
            <p:spPr bwMode="auto">
              <a:xfrm>
                <a:off x="465138" y="3796927"/>
                <a:ext cx="1331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Airport</a:t>
                </a:r>
              </a:p>
            </p:txBody>
          </p:sp>
          <p:sp>
            <p:nvSpPr>
              <p:cNvPr id="22539" name="Text Box 27"/>
              <p:cNvSpPr txBox="1">
                <a:spLocks noChangeArrowheads="1"/>
              </p:cNvSpPr>
              <p:nvPr/>
            </p:nvSpPr>
            <p:spPr bwMode="auto">
              <a:xfrm>
                <a:off x="3084513" y="3830264"/>
                <a:ext cx="1409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Hospitality</a:t>
                </a:r>
              </a:p>
            </p:txBody>
          </p:sp>
          <p:pic>
            <p:nvPicPr>
              <p:cNvPr id="225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3114302"/>
                <a:ext cx="835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38" y="4333502"/>
                <a:ext cx="1092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475" y="3104777"/>
                <a:ext cx="9334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2788" y="4425577"/>
                <a:ext cx="10572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1" name="Text Box 27"/>
              <p:cNvSpPr txBox="1">
                <a:spLocks noChangeArrowheads="1"/>
              </p:cNvSpPr>
              <p:nvPr/>
            </p:nvSpPr>
            <p:spPr bwMode="auto">
              <a:xfrm>
                <a:off x="3119438" y="5236789"/>
                <a:ext cx="130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smtClean="0"/>
                  <a:t>Commercial Building</a:t>
                </a:r>
                <a:endParaRPr lang="en-US" altLang="zh-CN" sz="1400" b="0" dirty="0"/>
              </a:p>
            </p:txBody>
          </p:sp>
          <p:sp>
            <p:nvSpPr>
              <p:cNvPr id="22554" name="Text Box 17"/>
              <p:cNvSpPr txBox="1">
                <a:spLocks noChangeArrowheads="1"/>
              </p:cNvSpPr>
              <p:nvPr/>
            </p:nvSpPr>
            <p:spPr bwMode="auto">
              <a:xfrm>
                <a:off x="1389063" y="2604714"/>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a:solidFill>
                      <a:srgbClr val="F68837"/>
                    </a:solidFill>
                  </a:rPr>
                  <a:t>Traditional Vertical </a:t>
                </a:r>
              </a:p>
            </p:txBody>
          </p:sp>
          <p:sp>
            <p:nvSpPr>
              <p:cNvPr id="22562" name="圆角矩形 59"/>
              <p:cNvSpPr>
                <a:spLocks noChangeArrowheads="1"/>
              </p:cNvSpPr>
              <p:nvPr/>
            </p:nvSpPr>
            <p:spPr bwMode="auto">
              <a:xfrm>
                <a:off x="365125" y="2517402"/>
                <a:ext cx="4062413" cy="3292475"/>
              </a:xfrm>
              <a:prstGeom prst="rect">
                <a:avLst/>
              </a:prstGeom>
              <a:noFill/>
              <a:ln>
                <a:headEnd/>
                <a:tailEnd/>
              </a:ln>
              <a:extLst/>
            </p:spPr>
            <p:style>
              <a:lnRef idx="2">
                <a:schemeClr val="accent6"/>
              </a:lnRef>
              <a:fillRef idx="1">
                <a:schemeClr val="lt1"/>
              </a:fillRef>
              <a:effectRef idx="0">
                <a:schemeClr val="accent6"/>
              </a:effectRef>
              <a:fontRef idx="minor">
                <a:schemeClr val="dk1"/>
              </a:fontRef>
            </p:style>
            <p:txBody>
              <a:bodyPr/>
              <a:lstStyle/>
              <a:p>
                <a:endParaRPr lang="zh-CN" altLang="en-US"/>
              </a:p>
            </p:txBody>
          </p:sp>
        </p:grpSp>
        <p:grpSp>
          <p:nvGrpSpPr>
            <p:cNvPr id="4" name="Group 3"/>
            <p:cNvGrpSpPr/>
            <p:nvPr/>
          </p:nvGrpSpPr>
          <p:grpSpPr>
            <a:xfrm>
              <a:off x="4532313" y="2512639"/>
              <a:ext cx="4432300" cy="3292475"/>
              <a:chOff x="4532313" y="2512639"/>
              <a:chExt cx="4432300" cy="3292475"/>
            </a:xfrm>
          </p:grpSpPr>
          <p:sp>
            <p:nvSpPr>
              <p:cNvPr id="22534" name="Text Box 18"/>
              <p:cNvSpPr txBox="1">
                <a:spLocks noChangeArrowheads="1"/>
              </p:cNvSpPr>
              <p:nvPr/>
            </p:nvSpPr>
            <p:spPr bwMode="auto">
              <a:xfrm>
                <a:off x="5768975" y="3812802"/>
                <a:ext cx="179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Plant</a:t>
                </a:r>
                <a:endParaRPr lang="zh-CN" altLang="en-US" sz="1400" b="0"/>
              </a:p>
            </p:txBody>
          </p:sp>
          <p:sp>
            <p:nvSpPr>
              <p:cNvPr id="22537" name="Text Box 27"/>
              <p:cNvSpPr txBox="1">
                <a:spLocks noChangeArrowheads="1"/>
              </p:cNvSpPr>
              <p:nvPr/>
            </p:nvSpPr>
            <p:spPr bwMode="auto">
              <a:xfrm>
                <a:off x="4532313" y="3814389"/>
                <a:ext cx="177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Healthcare</a:t>
                </a:r>
              </a:p>
            </p:txBody>
          </p:sp>
          <p:pic>
            <p:nvPicPr>
              <p:cNvPr id="2254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9500" y="3084139"/>
                <a:ext cx="10112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8550" y="3066677"/>
                <a:ext cx="9953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6663" y="4339852"/>
                <a:ext cx="990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 Box 17"/>
              <p:cNvSpPr txBox="1">
                <a:spLocks noChangeArrowheads="1"/>
              </p:cNvSpPr>
              <p:nvPr/>
            </p:nvSpPr>
            <p:spPr bwMode="auto">
              <a:xfrm>
                <a:off x="5969000" y="2612652"/>
                <a:ext cx="180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a:solidFill>
                      <a:srgbClr val="F68837"/>
                    </a:solidFill>
                  </a:rPr>
                  <a:t>Emerging Vertical</a:t>
                </a:r>
              </a:p>
            </p:txBody>
          </p:sp>
          <p:sp>
            <p:nvSpPr>
              <p:cNvPr id="22556" name="Text Box 18"/>
              <p:cNvSpPr txBox="1">
                <a:spLocks noChangeArrowheads="1"/>
              </p:cNvSpPr>
              <p:nvPr/>
            </p:nvSpPr>
            <p:spPr bwMode="auto">
              <a:xfrm>
                <a:off x="5921375" y="5232027"/>
                <a:ext cx="179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Nuclear Power</a:t>
                </a:r>
                <a:endParaRPr lang="zh-CN" altLang="en-US" sz="1400" b="0"/>
              </a:p>
            </p:txBody>
          </p:sp>
          <p:sp>
            <p:nvSpPr>
              <p:cNvPr id="22557" name="Text Box 27"/>
              <p:cNvSpPr txBox="1">
                <a:spLocks noChangeArrowheads="1"/>
              </p:cNvSpPr>
              <p:nvPr/>
            </p:nvSpPr>
            <p:spPr bwMode="auto">
              <a:xfrm>
                <a:off x="7115175" y="3836614"/>
                <a:ext cx="177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R&amp;D Center</a:t>
                </a:r>
              </a:p>
            </p:txBody>
          </p:sp>
          <p:sp>
            <p:nvSpPr>
              <p:cNvPr id="22558" name="Text Box 18"/>
              <p:cNvSpPr txBox="1">
                <a:spLocks noChangeArrowheads="1"/>
              </p:cNvSpPr>
              <p:nvPr/>
            </p:nvSpPr>
            <p:spPr bwMode="auto">
              <a:xfrm>
                <a:off x="7170738" y="5214564"/>
                <a:ext cx="179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b="0" dirty="0"/>
                  <a:t>Banking</a:t>
                </a:r>
                <a:endParaRPr lang="zh-CN" altLang="en-US" sz="1400" b="0"/>
              </a:p>
            </p:txBody>
          </p:sp>
          <p:pic>
            <p:nvPicPr>
              <p:cNvPr id="22559"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0" y="3152402"/>
                <a:ext cx="9350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3488" y="4374777"/>
                <a:ext cx="8477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75563" y="4263652"/>
                <a:ext cx="8016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3" name="圆角矩形 60"/>
              <p:cNvSpPr>
                <a:spLocks noChangeArrowheads="1"/>
              </p:cNvSpPr>
              <p:nvPr/>
            </p:nvSpPr>
            <p:spPr bwMode="auto">
              <a:xfrm>
                <a:off x="4689475" y="2512639"/>
                <a:ext cx="4097338" cy="3292475"/>
              </a:xfrm>
              <a:prstGeom prst="rect">
                <a:avLst/>
              </a:prstGeom>
              <a:noFill/>
              <a:ln w="28575" algn="ctr">
                <a:solidFill>
                  <a:srgbClr val="333F48"/>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47" name="Text Box 14"/>
          <p:cNvSpPr txBox="1">
            <a:spLocks noChangeArrowheads="1"/>
          </p:cNvSpPr>
          <p:nvPr/>
        </p:nvSpPr>
        <p:spPr bwMode="auto">
          <a:xfrm>
            <a:off x="287338" y="5882640"/>
            <a:ext cx="7485062" cy="406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algn="ctr">
              <a:defRPr/>
            </a:pPr>
            <a:r>
              <a:rPr lang="en-US" sz="1200" b="1" dirty="0">
                <a:latin typeface="Arial" charset="0"/>
              </a:rPr>
              <a:t>Dramatic YOY growth has been achieved in both traditional and emerging vertical markets</a:t>
            </a:r>
            <a:r>
              <a:rPr lang="en-US" sz="1200" b="1" dirty="0" smtClean="0">
                <a:latin typeface="Arial" charset="0"/>
              </a:rPr>
              <a:t>,</a:t>
            </a:r>
          </a:p>
          <a:p>
            <a:pPr algn="ctr">
              <a:defRPr/>
            </a:pPr>
            <a:r>
              <a:rPr lang="en-US" sz="1200" b="1" dirty="0" smtClean="0">
                <a:latin typeface="Arial" charset="0"/>
              </a:rPr>
              <a:t> </a:t>
            </a:r>
            <a:r>
              <a:rPr lang="en-US" sz="1200" b="1" dirty="0">
                <a:latin typeface="Arial" charset="0"/>
              </a:rPr>
              <a:t>e.g. </a:t>
            </a:r>
            <a:r>
              <a:rPr lang="en-US" altLang="zh-CN" sz="1200" b="1" dirty="0">
                <a:latin typeface="Arial" charset="0"/>
              </a:rPr>
              <a:t>hospitality(40%) and</a:t>
            </a:r>
            <a:r>
              <a:rPr lang="en-US" sz="1200" b="1" dirty="0">
                <a:latin typeface="Arial" charset="0"/>
              </a:rPr>
              <a:t> h</a:t>
            </a:r>
            <a:r>
              <a:rPr lang="en-US" altLang="zh-CN" sz="1200" b="1" dirty="0">
                <a:latin typeface="Arial" charset="0"/>
              </a:rPr>
              <a:t>ealthcare(70%) in 2013</a:t>
            </a:r>
            <a:endParaRPr lang="en-US" sz="1200" b="1" dirty="0">
              <a:latin typeface="Arial" charset="0"/>
            </a:endParaRPr>
          </a:p>
        </p:txBody>
      </p:sp>
      <p:sp>
        <p:nvSpPr>
          <p:cNvPr id="49" name="TextBox 53"/>
          <p:cNvSpPr txBox="1">
            <a:spLocks noChangeArrowheads="1"/>
          </p:cNvSpPr>
          <p:nvPr/>
        </p:nvSpPr>
        <p:spPr bwMode="auto">
          <a:xfrm>
            <a:off x="7010072" y="1684963"/>
            <a:ext cx="19545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b="0" dirty="0" smtClean="0"/>
              <a:t>The Allegion</a:t>
            </a:r>
            <a:r>
              <a:rPr lang="en-US" altLang="zh-CN" sz="1100" b="0" dirty="0"/>
              <a:t> </a:t>
            </a:r>
            <a:r>
              <a:rPr lang="en-US" altLang="zh-CN" sz="1100" b="0" dirty="0" smtClean="0"/>
              <a:t>VM approach published through “Business Review” magazine with 90,000+ readers.</a:t>
            </a:r>
            <a:endParaRPr lang="zh-CN" altLang="en-US" sz="1100" b="0" dirty="0"/>
          </a:p>
        </p:txBody>
      </p:sp>
      <p:pic>
        <p:nvPicPr>
          <p:cNvPr id="1433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32338" y="370525"/>
            <a:ext cx="944912" cy="1271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a:xfrm>
            <a:off x="5476792" y="337821"/>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help</a:t>
            </a:r>
            <a:endParaRPr lang="en-US" dirty="0"/>
          </a:p>
        </p:txBody>
      </p:sp>
    </p:spTree>
    <p:extLst>
      <p:ext uri="{BB962C8B-B14F-4D97-AF65-F5344CB8AC3E}">
        <p14:creationId xmlns:p14="http://schemas.microsoft.com/office/powerpoint/2010/main" val="964974858"/>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333822" y="3593833"/>
            <a:ext cx="6564750" cy="3432623"/>
          </a:xfrm>
          <a:prstGeom prst="rect">
            <a:avLst/>
          </a:prstGeom>
          <a:noFill/>
          <a:ln>
            <a:noFill/>
          </a:ln>
          <a:effectLst>
            <a:softEdge rad="635000"/>
          </a:effectLst>
          <a:extLst/>
        </p:spPr>
      </p:pic>
      <p:grpSp>
        <p:nvGrpSpPr>
          <p:cNvPr id="39943" name="Group 190"/>
          <p:cNvGrpSpPr>
            <a:grpSpLocks/>
          </p:cNvGrpSpPr>
          <p:nvPr/>
        </p:nvGrpSpPr>
        <p:grpSpPr bwMode="auto">
          <a:xfrm>
            <a:off x="273050" y="1744170"/>
            <a:ext cx="2879725" cy="2879725"/>
            <a:chOff x="2889991" y="1752600"/>
            <a:chExt cx="3668182" cy="3663096"/>
          </a:xfrm>
        </p:grpSpPr>
        <p:sp>
          <p:nvSpPr>
            <p:cNvPr id="165" name="Freeform 5"/>
            <p:cNvSpPr>
              <a:spLocks/>
            </p:cNvSpPr>
            <p:nvPr/>
          </p:nvSpPr>
          <p:spPr bwMode="auto">
            <a:xfrm>
              <a:off x="2889991" y="1752600"/>
              <a:ext cx="3668182" cy="3663096"/>
            </a:xfrm>
            <a:custGeom>
              <a:avLst/>
              <a:gdLst/>
              <a:ahLst/>
              <a:cxnLst>
                <a:cxn ang="0">
                  <a:pos x="8335" y="4387"/>
                </a:cxn>
                <a:cxn ang="0">
                  <a:pos x="8439" y="4105"/>
                </a:cxn>
                <a:cxn ang="0">
                  <a:pos x="8432" y="3373"/>
                </a:cxn>
                <a:cxn ang="0">
                  <a:pos x="8165" y="3186"/>
                </a:cxn>
                <a:cxn ang="0">
                  <a:pos x="8289" y="2888"/>
                </a:cxn>
                <a:cxn ang="0">
                  <a:pos x="7899" y="2271"/>
                </a:cxn>
                <a:cxn ang="0">
                  <a:pos x="7651" y="2038"/>
                </a:cxn>
                <a:cxn ang="0">
                  <a:pos x="7589" y="1489"/>
                </a:cxn>
                <a:cxn ang="0">
                  <a:pos x="7071" y="1352"/>
                </a:cxn>
                <a:cxn ang="0">
                  <a:pos x="6857" y="1095"/>
                </a:cxn>
                <a:cxn ang="0">
                  <a:pos x="6319" y="575"/>
                </a:cxn>
                <a:cxn ang="0">
                  <a:pos x="6033" y="700"/>
                </a:cxn>
                <a:cxn ang="0">
                  <a:pos x="5842" y="389"/>
                </a:cxn>
                <a:cxn ang="0">
                  <a:pos x="5122" y="277"/>
                </a:cxn>
                <a:cxn ang="0">
                  <a:pos x="4798" y="324"/>
                </a:cxn>
                <a:cxn ang="0">
                  <a:pos x="4672" y="0"/>
                </a:cxn>
                <a:cxn ang="0">
                  <a:pos x="3899" y="288"/>
                </a:cxn>
                <a:cxn ang="0">
                  <a:pos x="3563" y="323"/>
                </a:cxn>
                <a:cxn ang="0">
                  <a:pos x="2760" y="279"/>
                </a:cxn>
                <a:cxn ang="0">
                  <a:pos x="2712" y="647"/>
                </a:cxn>
                <a:cxn ang="0">
                  <a:pos x="2387" y="660"/>
                </a:cxn>
                <a:cxn ang="0">
                  <a:pos x="1762" y="1011"/>
                </a:cxn>
                <a:cxn ang="0">
                  <a:pos x="1656" y="1339"/>
                </a:cxn>
                <a:cxn ang="0">
                  <a:pos x="1345" y="1302"/>
                </a:cxn>
                <a:cxn ang="0">
                  <a:pos x="984" y="1973"/>
                </a:cxn>
                <a:cxn ang="0">
                  <a:pos x="825" y="2270"/>
                </a:cxn>
                <a:cxn ang="0">
                  <a:pos x="248" y="2856"/>
                </a:cxn>
                <a:cxn ang="0">
                  <a:pos x="490" y="3097"/>
                </a:cxn>
                <a:cxn ang="0">
                  <a:pos x="315" y="3379"/>
                </a:cxn>
                <a:cxn ang="0">
                  <a:pos x="120" y="4082"/>
                </a:cxn>
                <a:cxn ang="0">
                  <a:pos x="324" y="4319"/>
                </a:cxn>
                <a:cxn ang="0">
                  <a:pos x="148" y="4579"/>
                </a:cxn>
                <a:cxn ang="0">
                  <a:pos x="300" y="5281"/>
                </a:cxn>
                <a:cxn ang="0">
                  <a:pos x="503" y="5539"/>
                </a:cxn>
                <a:cxn ang="0">
                  <a:pos x="258" y="5811"/>
                </a:cxn>
                <a:cxn ang="0">
                  <a:pos x="822" y="6387"/>
                </a:cxn>
                <a:cxn ang="0">
                  <a:pos x="1005" y="6650"/>
                </a:cxn>
                <a:cxn ang="0">
                  <a:pos x="1298" y="7419"/>
                </a:cxn>
                <a:cxn ang="0">
                  <a:pos x="1623" y="7301"/>
                </a:cxn>
                <a:cxn ang="0">
                  <a:pos x="1798" y="7597"/>
                </a:cxn>
                <a:cxn ang="0">
                  <a:pos x="2377" y="8025"/>
                </a:cxn>
                <a:cxn ang="0">
                  <a:pos x="2719" y="7985"/>
                </a:cxn>
                <a:cxn ang="0">
                  <a:pos x="2813" y="8281"/>
                </a:cxn>
                <a:cxn ang="0">
                  <a:pos x="3572" y="8335"/>
                </a:cxn>
                <a:cxn ang="0">
                  <a:pos x="3893" y="8339"/>
                </a:cxn>
                <a:cxn ang="0">
                  <a:pos x="4337" y="8639"/>
                </a:cxn>
                <a:cxn ang="0">
                  <a:pos x="4792" y="8325"/>
                </a:cxn>
                <a:cxn ang="0">
                  <a:pos x="5115" y="8345"/>
                </a:cxn>
                <a:cxn ang="0">
                  <a:pos x="5858" y="8276"/>
                </a:cxn>
                <a:cxn ang="0">
                  <a:pos x="5951" y="7977"/>
                </a:cxn>
                <a:cxn ang="0">
                  <a:pos x="6293" y="8016"/>
                </a:cxn>
                <a:cxn ang="0">
                  <a:pos x="6869" y="7584"/>
                </a:cxn>
                <a:cxn ang="0">
                  <a:pos x="7043" y="7288"/>
                </a:cxn>
                <a:cxn ang="0">
                  <a:pos x="7369" y="7404"/>
                </a:cxn>
                <a:cxn ang="0">
                  <a:pos x="7657" y="6631"/>
                </a:cxn>
                <a:cxn ang="0">
                  <a:pos x="7860" y="6366"/>
                </a:cxn>
                <a:cxn ang="0">
                  <a:pos x="8318" y="5755"/>
                </a:cxn>
                <a:cxn ang="0">
                  <a:pos x="8154" y="5492"/>
                </a:cxn>
                <a:cxn ang="0">
                  <a:pos x="8381" y="5258"/>
                </a:cxn>
              </a:cxnLst>
              <a:rect l="0" t="0" r="r" b="b"/>
              <a:pathLst>
                <a:path w="8652" h="8640">
                  <a:moveTo>
                    <a:pt x="8560" y="4573"/>
                  </a:moveTo>
                  <a:lnTo>
                    <a:pt x="8560" y="4573"/>
                  </a:lnTo>
                  <a:lnTo>
                    <a:pt x="8531" y="4567"/>
                  </a:lnTo>
                  <a:lnTo>
                    <a:pt x="8505" y="4560"/>
                  </a:lnTo>
                  <a:lnTo>
                    <a:pt x="8481" y="4550"/>
                  </a:lnTo>
                  <a:lnTo>
                    <a:pt x="8459" y="4538"/>
                  </a:lnTo>
                  <a:lnTo>
                    <a:pt x="8439" y="4525"/>
                  </a:lnTo>
                  <a:lnTo>
                    <a:pt x="8420" y="4511"/>
                  </a:lnTo>
                  <a:lnTo>
                    <a:pt x="8404" y="4496"/>
                  </a:lnTo>
                  <a:lnTo>
                    <a:pt x="8390" y="4481"/>
                  </a:lnTo>
                  <a:lnTo>
                    <a:pt x="8377" y="4465"/>
                  </a:lnTo>
                  <a:lnTo>
                    <a:pt x="8367" y="4447"/>
                  </a:lnTo>
                  <a:lnTo>
                    <a:pt x="8357" y="4432"/>
                  </a:lnTo>
                  <a:lnTo>
                    <a:pt x="8348" y="4416"/>
                  </a:lnTo>
                  <a:lnTo>
                    <a:pt x="8335" y="4387"/>
                  </a:lnTo>
                  <a:lnTo>
                    <a:pt x="8328" y="4361"/>
                  </a:lnTo>
                  <a:lnTo>
                    <a:pt x="8328" y="4361"/>
                  </a:lnTo>
                  <a:lnTo>
                    <a:pt x="8328" y="4319"/>
                  </a:lnTo>
                  <a:lnTo>
                    <a:pt x="8328" y="4319"/>
                  </a:lnTo>
                  <a:lnTo>
                    <a:pt x="8326" y="4269"/>
                  </a:lnTo>
                  <a:lnTo>
                    <a:pt x="8326" y="4269"/>
                  </a:lnTo>
                  <a:lnTo>
                    <a:pt x="8335" y="4243"/>
                  </a:lnTo>
                  <a:lnTo>
                    <a:pt x="8348" y="4214"/>
                  </a:lnTo>
                  <a:lnTo>
                    <a:pt x="8357" y="4198"/>
                  </a:lnTo>
                  <a:lnTo>
                    <a:pt x="8365" y="4182"/>
                  </a:lnTo>
                  <a:lnTo>
                    <a:pt x="8377" y="4165"/>
                  </a:lnTo>
                  <a:lnTo>
                    <a:pt x="8390" y="4149"/>
                  </a:lnTo>
                  <a:lnTo>
                    <a:pt x="8404" y="4133"/>
                  </a:lnTo>
                  <a:lnTo>
                    <a:pt x="8420" y="4119"/>
                  </a:lnTo>
                  <a:lnTo>
                    <a:pt x="8439" y="4105"/>
                  </a:lnTo>
                  <a:lnTo>
                    <a:pt x="8458" y="4092"/>
                  </a:lnTo>
                  <a:lnTo>
                    <a:pt x="8481" y="4080"/>
                  </a:lnTo>
                  <a:lnTo>
                    <a:pt x="8505" y="4070"/>
                  </a:lnTo>
                  <a:lnTo>
                    <a:pt x="8531" y="4061"/>
                  </a:lnTo>
                  <a:lnTo>
                    <a:pt x="8560" y="4056"/>
                  </a:lnTo>
                  <a:lnTo>
                    <a:pt x="8560" y="4056"/>
                  </a:lnTo>
                  <a:lnTo>
                    <a:pt x="8651" y="4043"/>
                  </a:lnTo>
                  <a:lnTo>
                    <a:pt x="8651" y="4043"/>
                  </a:lnTo>
                  <a:lnTo>
                    <a:pt x="8602" y="3700"/>
                  </a:lnTo>
                  <a:lnTo>
                    <a:pt x="8602" y="3700"/>
                  </a:lnTo>
                  <a:lnTo>
                    <a:pt x="8551" y="3357"/>
                  </a:lnTo>
                  <a:lnTo>
                    <a:pt x="8551" y="3357"/>
                  </a:lnTo>
                  <a:lnTo>
                    <a:pt x="8460" y="3370"/>
                  </a:lnTo>
                  <a:lnTo>
                    <a:pt x="8460" y="3370"/>
                  </a:lnTo>
                  <a:lnTo>
                    <a:pt x="8432" y="3373"/>
                  </a:lnTo>
                  <a:lnTo>
                    <a:pt x="8404" y="3373"/>
                  </a:lnTo>
                  <a:lnTo>
                    <a:pt x="8378" y="3372"/>
                  </a:lnTo>
                  <a:lnTo>
                    <a:pt x="8354" y="3366"/>
                  </a:lnTo>
                  <a:lnTo>
                    <a:pt x="8332" y="3360"/>
                  </a:lnTo>
                  <a:lnTo>
                    <a:pt x="8311" y="3351"/>
                  </a:lnTo>
                  <a:lnTo>
                    <a:pt x="8290" y="3341"/>
                  </a:lnTo>
                  <a:lnTo>
                    <a:pt x="8273" y="3331"/>
                  </a:lnTo>
                  <a:lnTo>
                    <a:pt x="8256" y="3320"/>
                  </a:lnTo>
                  <a:lnTo>
                    <a:pt x="8242" y="3307"/>
                  </a:lnTo>
                  <a:lnTo>
                    <a:pt x="8227" y="3294"/>
                  </a:lnTo>
                  <a:lnTo>
                    <a:pt x="8214" y="3281"/>
                  </a:lnTo>
                  <a:lnTo>
                    <a:pt x="8194" y="3256"/>
                  </a:lnTo>
                  <a:lnTo>
                    <a:pt x="8178" y="3236"/>
                  </a:lnTo>
                  <a:lnTo>
                    <a:pt x="8178" y="3236"/>
                  </a:lnTo>
                  <a:lnTo>
                    <a:pt x="8165" y="3186"/>
                  </a:lnTo>
                  <a:lnTo>
                    <a:pt x="8151" y="3137"/>
                  </a:lnTo>
                  <a:lnTo>
                    <a:pt x="8151" y="3137"/>
                  </a:lnTo>
                  <a:lnTo>
                    <a:pt x="8152" y="3111"/>
                  </a:lnTo>
                  <a:lnTo>
                    <a:pt x="8157" y="3079"/>
                  </a:lnTo>
                  <a:lnTo>
                    <a:pt x="8161" y="3062"/>
                  </a:lnTo>
                  <a:lnTo>
                    <a:pt x="8165" y="3043"/>
                  </a:lnTo>
                  <a:lnTo>
                    <a:pt x="8172" y="3026"/>
                  </a:lnTo>
                  <a:lnTo>
                    <a:pt x="8180" y="3007"/>
                  </a:lnTo>
                  <a:lnTo>
                    <a:pt x="8190" y="2988"/>
                  </a:lnTo>
                  <a:lnTo>
                    <a:pt x="8201" y="2970"/>
                  </a:lnTo>
                  <a:lnTo>
                    <a:pt x="8214" y="2952"/>
                  </a:lnTo>
                  <a:lnTo>
                    <a:pt x="8229" y="2935"/>
                  </a:lnTo>
                  <a:lnTo>
                    <a:pt x="8247" y="2918"/>
                  </a:lnTo>
                  <a:lnTo>
                    <a:pt x="8266" y="2902"/>
                  </a:lnTo>
                  <a:lnTo>
                    <a:pt x="8289" y="2888"/>
                  </a:lnTo>
                  <a:lnTo>
                    <a:pt x="8314" y="2875"/>
                  </a:lnTo>
                  <a:lnTo>
                    <a:pt x="8314" y="2875"/>
                  </a:lnTo>
                  <a:lnTo>
                    <a:pt x="8399" y="2837"/>
                  </a:lnTo>
                  <a:lnTo>
                    <a:pt x="8399" y="2837"/>
                  </a:lnTo>
                  <a:lnTo>
                    <a:pt x="8254" y="2522"/>
                  </a:lnTo>
                  <a:lnTo>
                    <a:pt x="8254" y="2522"/>
                  </a:lnTo>
                  <a:lnTo>
                    <a:pt x="8110" y="2206"/>
                  </a:lnTo>
                  <a:lnTo>
                    <a:pt x="8110" y="2206"/>
                  </a:lnTo>
                  <a:lnTo>
                    <a:pt x="8025" y="2245"/>
                  </a:lnTo>
                  <a:lnTo>
                    <a:pt x="8025" y="2245"/>
                  </a:lnTo>
                  <a:lnTo>
                    <a:pt x="8000" y="2257"/>
                  </a:lnTo>
                  <a:lnTo>
                    <a:pt x="7972" y="2264"/>
                  </a:lnTo>
                  <a:lnTo>
                    <a:pt x="7948" y="2268"/>
                  </a:lnTo>
                  <a:lnTo>
                    <a:pt x="7923" y="2271"/>
                  </a:lnTo>
                  <a:lnTo>
                    <a:pt x="7899" y="2271"/>
                  </a:lnTo>
                  <a:lnTo>
                    <a:pt x="7876" y="2268"/>
                  </a:lnTo>
                  <a:lnTo>
                    <a:pt x="7854" y="2265"/>
                  </a:lnTo>
                  <a:lnTo>
                    <a:pt x="7834" y="2260"/>
                  </a:lnTo>
                  <a:lnTo>
                    <a:pt x="7815" y="2253"/>
                  </a:lnTo>
                  <a:lnTo>
                    <a:pt x="7796" y="2245"/>
                  </a:lnTo>
                  <a:lnTo>
                    <a:pt x="7779" y="2237"/>
                  </a:lnTo>
                  <a:lnTo>
                    <a:pt x="7765" y="2228"/>
                  </a:lnTo>
                  <a:lnTo>
                    <a:pt x="7737" y="2211"/>
                  </a:lnTo>
                  <a:lnTo>
                    <a:pt x="7717" y="2195"/>
                  </a:lnTo>
                  <a:lnTo>
                    <a:pt x="7717" y="2195"/>
                  </a:lnTo>
                  <a:lnTo>
                    <a:pt x="7664" y="2113"/>
                  </a:lnTo>
                  <a:lnTo>
                    <a:pt x="7664" y="2113"/>
                  </a:lnTo>
                  <a:lnTo>
                    <a:pt x="7658" y="2087"/>
                  </a:lnTo>
                  <a:lnTo>
                    <a:pt x="7652" y="2055"/>
                  </a:lnTo>
                  <a:lnTo>
                    <a:pt x="7651" y="2038"/>
                  </a:lnTo>
                  <a:lnTo>
                    <a:pt x="7651" y="2019"/>
                  </a:lnTo>
                  <a:lnTo>
                    <a:pt x="7652" y="1999"/>
                  </a:lnTo>
                  <a:lnTo>
                    <a:pt x="7654" y="1979"/>
                  </a:lnTo>
                  <a:lnTo>
                    <a:pt x="7658" y="1957"/>
                  </a:lnTo>
                  <a:lnTo>
                    <a:pt x="7663" y="1937"/>
                  </a:lnTo>
                  <a:lnTo>
                    <a:pt x="7671" y="1916"/>
                  </a:lnTo>
                  <a:lnTo>
                    <a:pt x="7680" y="1894"/>
                  </a:lnTo>
                  <a:lnTo>
                    <a:pt x="7693" y="1872"/>
                  </a:lnTo>
                  <a:lnTo>
                    <a:pt x="7707" y="1851"/>
                  </a:lnTo>
                  <a:lnTo>
                    <a:pt x="7726" y="1831"/>
                  </a:lnTo>
                  <a:lnTo>
                    <a:pt x="7746" y="1810"/>
                  </a:lnTo>
                  <a:lnTo>
                    <a:pt x="7746" y="1810"/>
                  </a:lnTo>
                  <a:lnTo>
                    <a:pt x="7815" y="1750"/>
                  </a:lnTo>
                  <a:lnTo>
                    <a:pt x="7815" y="1750"/>
                  </a:lnTo>
                  <a:lnTo>
                    <a:pt x="7589" y="1489"/>
                  </a:lnTo>
                  <a:lnTo>
                    <a:pt x="7589" y="1489"/>
                  </a:lnTo>
                  <a:lnTo>
                    <a:pt x="7361" y="1227"/>
                  </a:lnTo>
                  <a:lnTo>
                    <a:pt x="7361" y="1227"/>
                  </a:lnTo>
                  <a:lnTo>
                    <a:pt x="7292" y="1288"/>
                  </a:lnTo>
                  <a:lnTo>
                    <a:pt x="7292" y="1288"/>
                  </a:lnTo>
                  <a:lnTo>
                    <a:pt x="7269" y="1306"/>
                  </a:lnTo>
                  <a:lnTo>
                    <a:pt x="7246" y="1321"/>
                  </a:lnTo>
                  <a:lnTo>
                    <a:pt x="7223" y="1332"/>
                  </a:lnTo>
                  <a:lnTo>
                    <a:pt x="7200" y="1342"/>
                  </a:lnTo>
                  <a:lnTo>
                    <a:pt x="7177" y="1348"/>
                  </a:lnTo>
                  <a:lnTo>
                    <a:pt x="7154" y="1352"/>
                  </a:lnTo>
                  <a:lnTo>
                    <a:pt x="7132" y="1355"/>
                  </a:lnTo>
                  <a:lnTo>
                    <a:pt x="7111" y="1355"/>
                  </a:lnTo>
                  <a:lnTo>
                    <a:pt x="7091" y="1354"/>
                  </a:lnTo>
                  <a:lnTo>
                    <a:pt x="7071" y="1352"/>
                  </a:lnTo>
                  <a:lnTo>
                    <a:pt x="7052" y="1350"/>
                  </a:lnTo>
                  <a:lnTo>
                    <a:pt x="7035" y="1345"/>
                  </a:lnTo>
                  <a:lnTo>
                    <a:pt x="7004" y="1335"/>
                  </a:lnTo>
                  <a:lnTo>
                    <a:pt x="6980" y="1325"/>
                  </a:lnTo>
                  <a:lnTo>
                    <a:pt x="6980" y="1325"/>
                  </a:lnTo>
                  <a:lnTo>
                    <a:pt x="6909" y="1263"/>
                  </a:lnTo>
                  <a:lnTo>
                    <a:pt x="6909" y="1263"/>
                  </a:lnTo>
                  <a:lnTo>
                    <a:pt x="6896" y="1240"/>
                  </a:lnTo>
                  <a:lnTo>
                    <a:pt x="6882" y="1211"/>
                  </a:lnTo>
                  <a:lnTo>
                    <a:pt x="6875" y="1195"/>
                  </a:lnTo>
                  <a:lnTo>
                    <a:pt x="6869" y="1177"/>
                  </a:lnTo>
                  <a:lnTo>
                    <a:pt x="6865" y="1158"/>
                  </a:lnTo>
                  <a:lnTo>
                    <a:pt x="6860" y="1138"/>
                  </a:lnTo>
                  <a:lnTo>
                    <a:pt x="6857" y="1118"/>
                  </a:lnTo>
                  <a:lnTo>
                    <a:pt x="6857" y="1095"/>
                  </a:lnTo>
                  <a:lnTo>
                    <a:pt x="6859" y="1072"/>
                  </a:lnTo>
                  <a:lnTo>
                    <a:pt x="6862" y="1048"/>
                  </a:lnTo>
                  <a:lnTo>
                    <a:pt x="6867" y="1024"/>
                  </a:lnTo>
                  <a:lnTo>
                    <a:pt x="6876" y="1000"/>
                  </a:lnTo>
                  <a:lnTo>
                    <a:pt x="6888" y="975"/>
                  </a:lnTo>
                  <a:lnTo>
                    <a:pt x="6902" y="949"/>
                  </a:lnTo>
                  <a:lnTo>
                    <a:pt x="6902" y="949"/>
                  </a:lnTo>
                  <a:lnTo>
                    <a:pt x="6951" y="871"/>
                  </a:lnTo>
                  <a:lnTo>
                    <a:pt x="6951" y="871"/>
                  </a:lnTo>
                  <a:lnTo>
                    <a:pt x="6660" y="686"/>
                  </a:lnTo>
                  <a:lnTo>
                    <a:pt x="6660" y="686"/>
                  </a:lnTo>
                  <a:lnTo>
                    <a:pt x="6369" y="498"/>
                  </a:lnTo>
                  <a:lnTo>
                    <a:pt x="6369" y="498"/>
                  </a:lnTo>
                  <a:lnTo>
                    <a:pt x="6319" y="575"/>
                  </a:lnTo>
                  <a:lnTo>
                    <a:pt x="6319" y="575"/>
                  </a:lnTo>
                  <a:lnTo>
                    <a:pt x="6303" y="599"/>
                  </a:lnTo>
                  <a:lnTo>
                    <a:pt x="6284" y="619"/>
                  </a:lnTo>
                  <a:lnTo>
                    <a:pt x="6267" y="637"/>
                  </a:lnTo>
                  <a:lnTo>
                    <a:pt x="6247" y="652"/>
                  </a:lnTo>
                  <a:lnTo>
                    <a:pt x="6228" y="664"/>
                  </a:lnTo>
                  <a:lnTo>
                    <a:pt x="6208" y="675"/>
                  </a:lnTo>
                  <a:lnTo>
                    <a:pt x="6188" y="684"/>
                  </a:lnTo>
                  <a:lnTo>
                    <a:pt x="6167" y="690"/>
                  </a:lnTo>
                  <a:lnTo>
                    <a:pt x="6147" y="696"/>
                  </a:lnTo>
                  <a:lnTo>
                    <a:pt x="6129" y="699"/>
                  </a:lnTo>
                  <a:lnTo>
                    <a:pt x="6110" y="701"/>
                  </a:lnTo>
                  <a:lnTo>
                    <a:pt x="6093" y="703"/>
                  </a:lnTo>
                  <a:lnTo>
                    <a:pt x="6061" y="703"/>
                  </a:lnTo>
                  <a:lnTo>
                    <a:pt x="6033" y="700"/>
                  </a:lnTo>
                  <a:lnTo>
                    <a:pt x="6033" y="700"/>
                  </a:lnTo>
                  <a:lnTo>
                    <a:pt x="5941" y="658"/>
                  </a:lnTo>
                  <a:lnTo>
                    <a:pt x="5941" y="658"/>
                  </a:lnTo>
                  <a:lnTo>
                    <a:pt x="5923" y="639"/>
                  </a:lnTo>
                  <a:lnTo>
                    <a:pt x="5901" y="615"/>
                  </a:lnTo>
                  <a:lnTo>
                    <a:pt x="5891" y="602"/>
                  </a:lnTo>
                  <a:lnTo>
                    <a:pt x="5881" y="586"/>
                  </a:lnTo>
                  <a:lnTo>
                    <a:pt x="5871" y="569"/>
                  </a:lnTo>
                  <a:lnTo>
                    <a:pt x="5861" y="552"/>
                  </a:lnTo>
                  <a:lnTo>
                    <a:pt x="5853" y="531"/>
                  </a:lnTo>
                  <a:lnTo>
                    <a:pt x="5846" y="511"/>
                  </a:lnTo>
                  <a:lnTo>
                    <a:pt x="5840" y="488"/>
                  </a:lnTo>
                  <a:lnTo>
                    <a:pt x="5838" y="465"/>
                  </a:lnTo>
                  <a:lnTo>
                    <a:pt x="5836" y="441"/>
                  </a:lnTo>
                  <a:lnTo>
                    <a:pt x="5838" y="416"/>
                  </a:lnTo>
                  <a:lnTo>
                    <a:pt x="5842" y="389"/>
                  </a:lnTo>
                  <a:lnTo>
                    <a:pt x="5849" y="360"/>
                  </a:lnTo>
                  <a:lnTo>
                    <a:pt x="5849" y="360"/>
                  </a:lnTo>
                  <a:lnTo>
                    <a:pt x="5875" y="272"/>
                  </a:lnTo>
                  <a:lnTo>
                    <a:pt x="5875" y="272"/>
                  </a:lnTo>
                  <a:lnTo>
                    <a:pt x="5542" y="174"/>
                  </a:lnTo>
                  <a:lnTo>
                    <a:pt x="5542" y="174"/>
                  </a:lnTo>
                  <a:lnTo>
                    <a:pt x="5210" y="78"/>
                  </a:lnTo>
                  <a:lnTo>
                    <a:pt x="5210" y="78"/>
                  </a:lnTo>
                  <a:lnTo>
                    <a:pt x="5184" y="166"/>
                  </a:lnTo>
                  <a:lnTo>
                    <a:pt x="5184" y="166"/>
                  </a:lnTo>
                  <a:lnTo>
                    <a:pt x="5175" y="193"/>
                  </a:lnTo>
                  <a:lnTo>
                    <a:pt x="5164" y="217"/>
                  </a:lnTo>
                  <a:lnTo>
                    <a:pt x="5151" y="239"/>
                  </a:lnTo>
                  <a:lnTo>
                    <a:pt x="5136" y="259"/>
                  </a:lnTo>
                  <a:lnTo>
                    <a:pt x="5122" y="277"/>
                  </a:lnTo>
                  <a:lnTo>
                    <a:pt x="5106" y="292"/>
                  </a:lnTo>
                  <a:lnTo>
                    <a:pt x="5089" y="307"/>
                  </a:lnTo>
                  <a:lnTo>
                    <a:pt x="5071" y="318"/>
                  </a:lnTo>
                  <a:lnTo>
                    <a:pt x="5054" y="328"/>
                  </a:lnTo>
                  <a:lnTo>
                    <a:pt x="5037" y="338"/>
                  </a:lnTo>
                  <a:lnTo>
                    <a:pt x="5020" y="346"/>
                  </a:lnTo>
                  <a:lnTo>
                    <a:pt x="5002" y="351"/>
                  </a:lnTo>
                  <a:lnTo>
                    <a:pt x="4972" y="360"/>
                  </a:lnTo>
                  <a:lnTo>
                    <a:pt x="4946" y="366"/>
                  </a:lnTo>
                  <a:lnTo>
                    <a:pt x="4946" y="366"/>
                  </a:lnTo>
                  <a:lnTo>
                    <a:pt x="4897" y="359"/>
                  </a:lnTo>
                  <a:lnTo>
                    <a:pt x="4848" y="353"/>
                  </a:lnTo>
                  <a:lnTo>
                    <a:pt x="4848" y="353"/>
                  </a:lnTo>
                  <a:lnTo>
                    <a:pt x="4825" y="340"/>
                  </a:lnTo>
                  <a:lnTo>
                    <a:pt x="4798" y="324"/>
                  </a:lnTo>
                  <a:lnTo>
                    <a:pt x="4783" y="313"/>
                  </a:lnTo>
                  <a:lnTo>
                    <a:pt x="4767" y="301"/>
                  </a:lnTo>
                  <a:lnTo>
                    <a:pt x="4753" y="288"/>
                  </a:lnTo>
                  <a:lnTo>
                    <a:pt x="4740" y="274"/>
                  </a:lnTo>
                  <a:lnTo>
                    <a:pt x="4726" y="256"/>
                  </a:lnTo>
                  <a:lnTo>
                    <a:pt x="4713" y="239"/>
                  </a:lnTo>
                  <a:lnTo>
                    <a:pt x="4701" y="219"/>
                  </a:lnTo>
                  <a:lnTo>
                    <a:pt x="4693" y="197"/>
                  </a:lnTo>
                  <a:lnTo>
                    <a:pt x="4684" y="174"/>
                  </a:lnTo>
                  <a:lnTo>
                    <a:pt x="4678" y="148"/>
                  </a:lnTo>
                  <a:lnTo>
                    <a:pt x="4674" y="121"/>
                  </a:lnTo>
                  <a:lnTo>
                    <a:pt x="4672" y="92"/>
                  </a:lnTo>
                  <a:lnTo>
                    <a:pt x="4672" y="92"/>
                  </a:lnTo>
                  <a:lnTo>
                    <a:pt x="4672" y="0"/>
                  </a:lnTo>
                  <a:lnTo>
                    <a:pt x="4672" y="0"/>
                  </a:lnTo>
                  <a:lnTo>
                    <a:pt x="4325" y="0"/>
                  </a:lnTo>
                  <a:lnTo>
                    <a:pt x="4325" y="0"/>
                  </a:lnTo>
                  <a:lnTo>
                    <a:pt x="3980" y="0"/>
                  </a:lnTo>
                  <a:lnTo>
                    <a:pt x="3980" y="0"/>
                  </a:lnTo>
                  <a:lnTo>
                    <a:pt x="3980" y="92"/>
                  </a:lnTo>
                  <a:lnTo>
                    <a:pt x="3980" y="92"/>
                  </a:lnTo>
                  <a:lnTo>
                    <a:pt x="3978" y="121"/>
                  </a:lnTo>
                  <a:lnTo>
                    <a:pt x="3974" y="148"/>
                  </a:lnTo>
                  <a:lnTo>
                    <a:pt x="3968" y="174"/>
                  </a:lnTo>
                  <a:lnTo>
                    <a:pt x="3959" y="197"/>
                  </a:lnTo>
                  <a:lnTo>
                    <a:pt x="3949" y="219"/>
                  </a:lnTo>
                  <a:lnTo>
                    <a:pt x="3939" y="239"/>
                  </a:lnTo>
                  <a:lnTo>
                    <a:pt x="3926" y="256"/>
                  </a:lnTo>
                  <a:lnTo>
                    <a:pt x="3912" y="274"/>
                  </a:lnTo>
                  <a:lnTo>
                    <a:pt x="3899" y="288"/>
                  </a:lnTo>
                  <a:lnTo>
                    <a:pt x="3885" y="301"/>
                  </a:lnTo>
                  <a:lnTo>
                    <a:pt x="3869" y="313"/>
                  </a:lnTo>
                  <a:lnTo>
                    <a:pt x="3854" y="324"/>
                  </a:lnTo>
                  <a:lnTo>
                    <a:pt x="3827" y="340"/>
                  </a:lnTo>
                  <a:lnTo>
                    <a:pt x="3804" y="353"/>
                  </a:lnTo>
                  <a:lnTo>
                    <a:pt x="3804" y="353"/>
                  </a:lnTo>
                  <a:lnTo>
                    <a:pt x="3746" y="360"/>
                  </a:lnTo>
                  <a:lnTo>
                    <a:pt x="3689" y="369"/>
                  </a:lnTo>
                  <a:lnTo>
                    <a:pt x="3689" y="369"/>
                  </a:lnTo>
                  <a:lnTo>
                    <a:pt x="3663" y="363"/>
                  </a:lnTo>
                  <a:lnTo>
                    <a:pt x="3631" y="354"/>
                  </a:lnTo>
                  <a:lnTo>
                    <a:pt x="3615" y="349"/>
                  </a:lnTo>
                  <a:lnTo>
                    <a:pt x="3598" y="341"/>
                  </a:lnTo>
                  <a:lnTo>
                    <a:pt x="3581" y="333"/>
                  </a:lnTo>
                  <a:lnTo>
                    <a:pt x="3563" y="323"/>
                  </a:lnTo>
                  <a:lnTo>
                    <a:pt x="3546" y="311"/>
                  </a:lnTo>
                  <a:lnTo>
                    <a:pt x="3529" y="297"/>
                  </a:lnTo>
                  <a:lnTo>
                    <a:pt x="3513" y="281"/>
                  </a:lnTo>
                  <a:lnTo>
                    <a:pt x="3497" y="264"/>
                  </a:lnTo>
                  <a:lnTo>
                    <a:pt x="3483" y="243"/>
                  </a:lnTo>
                  <a:lnTo>
                    <a:pt x="3470" y="222"/>
                  </a:lnTo>
                  <a:lnTo>
                    <a:pt x="3458" y="197"/>
                  </a:lnTo>
                  <a:lnTo>
                    <a:pt x="3450" y="170"/>
                  </a:lnTo>
                  <a:lnTo>
                    <a:pt x="3450" y="170"/>
                  </a:lnTo>
                  <a:lnTo>
                    <a:pt x="3422" y="82"/>
                  </a:lnTo>
                  <a:lnTo>
                    <a:pt x="3422" y="82"/>
                  </a:lnTo>
                  <a:lnTo>
                    <a:pt x="3091" y="180"/>
                  </a:lnTo>
                  <a:lnTo>
                    <a:pt x="3091" y="180"/>
                  </a:lnTo>
                  <a:lnTo>
                    <a:pt x="2760" y="279"/>
                  </a:lnTo>
                  <a:lnTo>
                    <a:pt x="2760" y="279"/>
                  </a:lnTo>
                  <a:lnTo>
                    <a:pt x="2786" y="367"/>
                  </a:lnTo>
                  <a:lnTo>
                    <a:pt x="2786" y="367"/>
                  </a:lnTo>
                  <a:lnTo>
                    <a:pt x="2793" y="396"/>
                  </a:lnTo>
                  <a:lnTo>
                    <a:pt x="2797" y="422"/>
                  </a:lnTo>
                  <a:lnTo>
                    <a:pt x="2797" y="448"/>
                  </a:lnTo>
                  <a:lnTo>
                    <a:pt x="2797" y="472"/>
                  </a:lnTo>
                  <a:lnTo>
                    <a:pt x="2794" y="495"/>
                  </a:lnTo>
                  <a:lnTo>
                    <a:pt x="2788" y="518"/>
                  </a:lnTo>
                  <a:lnTo>
                    <a:pt x="2781" y="539"/>
                  </a:lnTo>
                  <a:lnTo>
                    <a:pt x="2774" y="559"/>
                  </a:lnTo>
                  <a:lnTo>
                    <a:pt x="2765" y="576"/>
                  </a:lnTo>
                  <a:lnTo>
                    <a:pt x="2755" y="593"/>
                  </a:lnTo>
                  <a:lnTo>
                    <a:pt x="2744" y="609"/>
                  </a:lnTo>
                  <a:lnTo>
                    <a:pt x="2734" y="624"/>
                  </a:lnTo>
                  <a:lnTo>
                    <a:pt x="2712" y="647"/>
                  </a:lnTo>
                  <a:lnTo>
                    <a:pt x="2693" y="665"/>
                  </a:lnTo>
                  <a:lnTo>
                    <a:pt x="2693" y="665"/>
                  </a:lnTo>
                  <a:lnTo>
                    <a:pt x="2646" y="687"/>
                  </a:lnTo>
                  <a:lnTo>
                    <a:pt x="2600" y="709"/>
                  </a:lnTo>
                  <a:lnTo>
                    <a:pt x="2600" y="709"/>
                  </a:lnTo>
                  <a:lnTo>
                    <a:pt x="2572" y="710"/>
                  </a:lnTo>
                  <a:lnTo>
                    <a:pt x="2541" y="710"/>
                  </a:lnTo>
                  <a:lnTo>
                    <a:pt x="2523" y="709"/>
                  </a:lnTo>
                  <a:lnTo>
                    <a:pt x="2505" y="707"/>
                  </a:lnTo>
                  <a:lnTo>
                    <a:pt x="2486" y="703"/>
                  </a:lnTo>
                  <a:lnTo>
                    <a:pt x="2466" y="699"/>
                  </a:lnTo>
                  <a:lnTo>
                    <a:pt x="2446" y="691"/>
                  </a:lnTo>
                  <a:lnTo>
                    <a:pt x="2427" y="683"/>
                  </a:lnTo>
                  <a:lnTo>
                    <a:pt x="2407" y="673"/>
                  </a:lnTo>
                  <a:lnTo>
                    <a:pt x="2387" y="660"/>
                  </a:lnTo>
                  <a:lnTo>
                    <a:pt x="2368" y="645"/>
                  </a:lnTo>
                  <a:lnTo>
                    <a:pt x="2351" y="628"/>
                  </a:lnTo>
                  <a:lnTo>
                    <a:pt x="2332" y="608"/>
                  </a:lnTo>
                  <a:lnTo>
                    <a:pt x="2316" y="585"/>
                  </a:lnTo>
                  <a:lnTo>
                    <a:pt x="2316" y="585"/>
                  </a:lnTo>
                  <a:lnTo>
                    <a:pt x="2266" y="507"/>
                  </a:lnTo>
                  <a:lnTo>
                    <a:pt x="2266" y="507"/>
                  </a:lnTo>
                  <a:lnTo>
                    <a:pt x="1976" y="696"/>
                  </a:lnTo>
                  <a:lnTo>
                    <a:pt x="1976" y="696"/>
                  </a:lnTo>
                  <a:lnTo>
                    <a:pt x="1685" y="884"/>
                  </a:lnTo>
                  <a:lnTo>
                    <a:pt x="1685" y="884"/>
                  </a:lnTo>
                  <a:lnTo>
                    <a:pt x="1736" y="962"/>
                  </a:lnTo>
                  <a:lnTo>
                    <a:pt x="1736" y="962"/>
                  </a:lnTo>
                  <a:lnTo>
                    <a:pt x="1750" y="987"/>
                  </a:lnTo>
                  <a:lnTo>
                    <a:pt x="1762" y="1011"/>
                  </a:lnTo>
                  <a:lnTo>
                    <a:pt x="1770" y="1036"/>
                  </a:lnTo>
                  <a:lnTo>
                    <a:pt x="1776" y="1060"/>
                  </a:lnTo>
                  <a:lnTo>
                    <a:pt x="1779" y="1083"/>
                  </a:lnTo>
                  <a:lnTo>
                    <a:pt x="1780" y="1106"/>
                  </a:lnTo>
                  <a:lnTo>
                    <a:pt x="1780" y="1129"/>
                  </a:lnTo>
                  <a:lnTo>
                    <a:pt x="1777" y="1149"/>
                  </a:lnTo>
                  <a:lnTo>
                    <a:pt x="1773" y="1169"/>
                  </a:lnTo>
                  <a:lnTo>
                    <a:pt x="1769" y="1190"/>
                  </a:lnTo>
                  <a:lnTo>
                    <a:pt x="1763" y="1207"/>
                  </a:lnTo>
                  <a:lnTo>
                    <a:pt x="1756" y="1224"/>
                  </a:lnTo>
                  <a:lnTo>
                    <a:pt x="1743" y="1253"/>
                  </a:lnTo>
                  <a:lnTo>
                    <a:pt x="1730" y="1275"/>
                  </a:lnTo>
                  <a:lnTo>
                    <a:pt x="1730" y="1275"/>
                  </a:lnTo>
                  <a:lnTo>
                    <a:pt x="1656" y="1339"/>
                  </a:lnTo>
                  <a:lnTo>
                    <a:pt x="1656" y="1339"/>
                  </a:lnTo>
                  <a:lnTo>
                    <a:pt x="1632" y="1348"/>
                  </a:lnTo>
                  <a:lnTo>
                    <a:pt x="1602" y="1358"/>
                  </a:lnTo>
                  <a:lnTo>
                    <a:pt x="1584" y="1362"/>
                  </a:lnTo>
                  <a:lnTo>
                    <a:pt x="1566" y="1365"/>
                  </a:lnTo>
                  <a:lnTo>
                    <a:pt x="1545" y="1368"/>
                  </a:lnTo>
                  <a:lnTo>
                    <a:pt x="1525" y="1368"/>
                  </a:lnTo>
                  <a:lnTo>
                    <a:pt x="1504" y="1368"/>
                  </a:lnTo>
                  <a:lnTo>
                    <a:pt x="1482" y="1365"/>
                  </a:lnTo>
                  <a:lnTo>
                    <a:pt x="1460" y="1361"/>
                  </a:lnTo>
                  <a:lnTo>
                    <a:pt x="1437" y="1355"/>
                  </a:lnTo>
                  <a:lnTo>
                    <a:pt x="1414" y="1345"/>
                  </a:lnTo>
                  <a:lnTo>
                    <a:pt x="1391" y="1334"/>
                  </a:lnTo>
                  <a:lnTo>
                    <a:pt x="1368" y="1319"/>
                  </a:lnTo>
                  <a:lnTo>
                    <a:pt x="1345" y="1302"/>
                  </a:lnTo>
                  <a:lnTo>
                    <a:pt x="1345" y="1302"/>
                  </a:lnTo>
                  <a:lnTo>
                    <a:pt x="1276" y="1241"/>
                  </a:lnTo>
                  <a:lnTo>
                    <a:pt x="1276" y="1241"/>
                  </a:lnTo>
                  <a:lnTo>
                    <a:pt x="1050" y="1504"/>
                  </a:lnTo>
                  <a:lnTo>
                    <a:pt x="1050" y="1504"/>
                  </a:lnTo>
                  <a:lnTo>
                    <a:pt x="825" y="1767"/>
                  </a:lnTo>
                  <a:lnTo>
                    <a:pt x="825" y="1767"/>
                  </a:lnTo>
                  <a:lnTo>
                    <a:pt x="894" y="1826"/>
                  </a:lnTo>
                  <a:lnTo>
                    <a:pt x="894" y="1826"/>
                  </a:lnTo>
                  <a:lnTo>
                    <a:pt x="916" y="1846"/>
                  </a:lnTo>
                  <a:lnTo>
                    <a:pt x="933" y="1867"/>
                  </a:lnTo>
                  <a:lnTo>
                    <a:pt x="948" y="1888"/>
                  </a:lnTo>
                  <a:lnTo>
                    <a:pt x="961" y="1910"/>
                  </a:lnTo>
                  <a:lnTo>
                    <a:pt x="971" y="1930"/>
                  </a:lnTo>
                  <a:lnTo>
                    <a:pt x="978" y="1952"/>
                  </a:lnTo>
                  <a:lnTo>
                    <a:pt x="984" y="1973"/>
                  </a:lnTo>
                  <a:lnTo>
                    <a:pt x="988" y="1993"/>
                  </a:lnTo>
                  <a:lnTo>
                    <a:pt x="989" y="2015"/>
                  </a:lnTo>
                  <a:lnTo>
                    <a:pt x="991" y="2034"/>
                  </a:lnTo>
                  <a:lnTo>
                    <a:pt x="989" y="2052"/>
                  </a:lnTo>
                  <a:lnTo>
                    <a:pt x="988" y="2070"/>
                  </a:lnTo>
                  <a:lnTo>
                    <a:pt x="984" y="2101"/>
                  </a:lnTo>
                  <a:lnTo>
                    <a:pt x="978" y="2127"/>
                  </a:lnTo>
                  <a:lnTo>
                    <a:pt x="978" y="2127"/>
                  </a:lnTo>
                  <a:lnTo>
                    <a:pt x="923" y="2212"/>
                  </a:lnTo>
                  <a:lnTo>
                    <a:pt x="923" y="2212"/>
                  </a:lnTo>
                  <a:lnTo>
                    <a:pt x="903" y="2228"/>
                  </a:lnTo>
                  <a:lnTo>
                    <a:pt x="876" y="2245"/>
                  </a:lnTo>
                  <a:lnTo>
                    <a:pt x="861" y="2254"/>
                  </a:lnTo>
                  <a:lnTo>
                    <a:pt x="844" y="2263"/>
                  </a:lnTo>
                  <a:lnTo>
                    <a:pt x="825" y="2270"/>
                  </a:lnTo>
                  <a:lnTo>
                    <a:pt x="807" y="2277"/>
                  </a:lnTo>
                  <a:lnTo>
                    <a:pt x="786" y="2281"/>
                  </a:lnTo>
                  <a:lnTo>
                    <a:pt x="765" y="2286"/>
                  </a:lnTo>
                  <a:lnTo>
                    <a:pt x="742" y="2287"/>
                  </a:lnTo>
                  <a:lnTo>
                    <a:pt x="719" y="2287"/>
                  </a:lnTo>
                  <a:lnTo>
                    <a:pt x="694" y="2286"/>
                  </a:lnTo>
                  <a:lnTo>
                    <a:pt x="670" y="2281"/>
                  </a:lnTo>
                  <a:lnTo>
                    <a:pt x="644" y="2273"/>
                  </a:lnTo>
                  <a:lnTo>
                    <a:pt x="616" y="2263"/>
                  </a:lnTo>
                  <a:lnTo>
                    <a:pt x="616" y="2263"/>
                  </a:lnTo>
                  <a:lnTo>
                    <a:pt x="533" y="2225"/>
                  </a:lnTo>
                  <a:lnTo>
                    <a:pt x="533" y="2225"/>
                  </a:lnTo>
                  <a:lnTo>
                    <a:pt x="390" y="2541"/>
                  </a:lnTo>
                  <a:lnTo>
                    <a:pt x="390" y="2541"/>
                  </a:lnTo>
                  <a:lnTo>
                    <a:pt x="248" y="2856"/>
                  </a:lnTo>
                  <a:lnTo>
                    <a:pt x="248" y="2856"/>
                  </a:lnTo>
                  <a:lnTo>
                    <a:pt x="331" y="2893"/>
                  </a:lnTo>
                  <a:lnTo>
                    <a:pt x="331" y="2893"/>
                  </a:lnTo>
                  <a:lnTo>
                    <a:pt x="357" y="2906"/>
                  </a:lnTo>
                  <a:lnTo>
                    <a:pt x="379" y="2921"/>
                  </a:lnTo>
                  <a:lnTo>
                    <a:pt x="399" y="2937"/>
                  </a:lnTo>
                  <a:lnTo>
                    <a:pt x="416" y="2952"/>
                  </a:lnTo>
                  <a:lnTo>
                    <a:pt x="432" y="2970"/>
                  </a:lnTo>
                  <a:lnTo>
                    <a:pt x="445" y="2988"/>
                  </a:lnTo>
                  <a:lnTo>
                    <a:pt x="457" y="3007"/>
                  </a:lnTo>
                  <a:lnTo>
                    <a:pt x="467" y="3025"/>
                  </a:lnTo>
                  <a:lnTo>
                    <a:pt x="474" y="3043"/>
                  </a:lnTo>
                  <a:lnTo>
                    <a:pt x="481" y="3062"/>
                  </a:lnTo>
                  <a:lnTo>
                    <a:pt x="485" y="3079"/>
                  </a:lnTo>
                  <a:lnTo>
                    <a:pt x="490" y="3097"/>
                  </a:lnTo>
                  <a:lnTo>
                    <a:pt x="494" y="3128"/>
                  </a:lnTo>
                  <a:lnTo>
                    <a:pt x="495" y="3156"/>
                  </a:lnTo>
                  <a:lnTo>
                    <a:pt x="495" y="3156"/>
                  </a:lnTo>
                  <a:lnTo>
                    <a:pt x="481" y="3205"/>
                  </a:lnTo>
                  <a:lnTo>
                    <a:pt x="468" y="3255"/>
                  </a:lnTo>
                  <a:lnTo>
                    <a:pt x="468" y="3255"/>
                  </a:lnTo>
                  <a:lnTo>
                    <a:pt x="452" y="3277"/>
                  </a:lnTo>
                  <a:lnTo>
                    <a:pt x="432" y="3301"/>
                  </a:lnTo>
                  <a:lnTo>
                    <a:pt x="419" y="3314"/>
                  </a:lnTo>
                  <a:lnTo>
                    <a:pt x="405" y="3327"/>
                  </a:lnTo>
                  <a:lnTo>
                    <a:pt x="390" y="3338"/>
                  </a:lnTo>
                  <a:lnTo>
                    <a:pt x="373" y="3350"/>
                  </a:lnTo>
                  <a:lnTo>
                    <a:pt x="356" y="3362"/>
                  </a:lnTo>
                  <a:lnTo>
                    <a:pt x="336" y="3370"/>
                  </a:lnTo>
                  <a:lnTo>
                    <a:pt x="315" y="3379"/>
                  </a:lnTo>
                  <a:lnTo>
                    <a:pt x="292" y="3386"/>
                  </a:lnTo>
                  <a:lnTo>
                    <a:pt x="268" y="3390"/>
                  </a:lnTo>
                  <a:lnTo>
                    <a:pt x="243" y="3393"/>
                  </a:lnTo>
                  <a:lnTo>
                    <a:pt x="216" y="3393"/>
                  </a:lnTo>
                  <a:lnTo>
                    <a:pt x="187" y="3390"/>
                  </a:lnTo>
                  <a:lnTo>
                    <a:pt x="187" y="3390"/>
                  </a:lnTo>
                  <a:lnTo>
                    <a:pt x="97" y="3377"/>
                  </a:lnTo>
                  <a:lnTo>
                    <a:pt x="97" y="3377"/>
                  </a:lnTo>
                  <a:lnTo>
                    <a:pt x="48" y="3720"/>
                  </a:lnTo>
                  <a:lnTo>
                    <a:pt x="48" y="3720"/>
                  </a:lnTo>
                  <a:lnTo>
                    <a:pt x="0" y="4063"/>
                  </a:lnTo>
                  <a:lnTo>
                    <a:pt x="0" y="4063"/>
                  </a:lnTo>
                  <a:lnTo>
                    <a:pt x="91" y="4076"/>
                  </a:lnTo>
                  <a:lnTo>
                    <a:pt x="91" y="4076"/>
                  </a:lnTo>
                  <a:lnTo>
                    <a:pt x="120" y="4082"/>
                  </a:lnTo>
                  <a:lnTo>
                    <a:pt x="147" y="4089"/>
                  </a:lnTo>
                  <a:lnTo>
                    <a:pt x="170" y="4099"/>
                  </a:lnTo>
                  <a:lnTo>
                    <a:pt x="192" y="4109"/>
                  </a:lnTo>
                  <a:lnTo>
                    <a:pt x="212" y="4122"/>
                  </a:lnTo>
                  <a:lnTo>
                    <a:pt x="230" y="4136"/>
                  </a:lnTo>
                  <a:lnTo>
                    <a:pt x="246" y="4151"/>
                  </a:lnTo>
                  <a:lnTo>
                    <a:pt x="261" y="4167"/>
                  </a:lnTo>
                  <a:lnTo>
                    <a:pt x="274" y="4182"/>
                  </a:lnTo>
                  <a:lnTo>
                    <a:pt x="285" y="4198"/>
                  </a:lnTo>
                  <a:lnTo>
                    <a:pt x="294" y="4216"/>
                  </a:lnTo>
                  <a:lnTo>
                    <a:pt x="302" y="4230"/>
                  </a:lnTo>
                  <a:lnTo>
                    <a:pt x="315" y="4260"/>
                  </a:lnTo>
                  <a:lnTo>
                    <a:pt x="324" y="4285"/>
                  </a:lnTo>
                  <a:lnTo>
                    <a:pt x="324" y="4285"/>
                  </a:lnTo>
                  <a:lnTo>
                    <a:pt x="324" y="4319"/>
                  </a:lnTo>
                  <a:lnTo>
                    <a:pt x="324" y="4319"/>
                  </a:lnTo>
                  <a:lnTo>
                    <a:pt x="326" y="4381"/>
                  </a:lnTo>
                  <a:lnTo>
                    <a:pt x="326" y="4381"/>
                  </a:lnTo>
                  <a:lnTo>
                    <a:pt x="317" y="4406"/>
                  </a:lnTo>
                  <a:lnTo>
                    <a:pt x="304" y="4434"/>
                  </a:lnTo>
                  <a:lnTo>
                    <a:pt x="295" y="4450"/>
                  </a:lnTo>
                  <a:lnTo>
                    <a:pt x="287" y="4468"/>
                  </a:lnTo>
                  <a:lnTo>
                    <a:pt x="275" y="4483"/>
                  </a:lnTo>
                  <a:lnTo>
                    <a:pt x="262" y="4499"/>
                  </a:lnTo>
                  <a:lnTo>
                    <a:pt x="248" y="4515"/>
                  </a:lnTo>
                  <a:lnTo>
                    <a:pt x="232" y="4531"/>
                  </a:lnTo>
                  <a:lnTo>
                    <a:pt x="215" y="4545"/>
                  </a:lnTo>
                  <a:lnTo>
                    <a:pt x="194" y="4558"/>
                  </a:lnTo>
                  <a:lnTo>
                    <a:pt x="173" y="4570"/>
                  </a:lnTo>
                  <a:lnTo>
                    <a:pt x="148" y="4579"/>
                  </a:lnTo>
                  <a:lnTo>
                    <a:pt x="122" y="4587"/>
                  </a:lnTo>
                  <a:lnTo>
                    <a:pt x="94" y="4593"/>
                  </a:lnTo>
                  <a:lnTo>
                    <a:pt x="94" y="4593"/>
                  </a:lnTo>
                  <a:lnTo>
                    <a:pt x="1" y="4606"/>
                  </a:lnTo>
                  <a:lnTo>
                    <a:pt x="1" y="4606"/>
                  </a:lnTo>
                  <a:lnTo>
                    <a:pt x="52" y="4949"/>
                  </a:lnTo>
                  <a:lnTo>
                    <a:pt x="52" y="4949"/>
                  </a:lnTo>
                  <a:lnTo>
                    <a:pt x="102" y="5291"/>
                  </a:lnTo>
                  <a:lnTo>
                    <a:pt x="102" y="5291"/>
                  </a:lnTo>
                  <a:lnTo>
                    <a:pt x="194" y="5278"/>
                  </a:lnTo>
                  <a:lnTo>
                    <a:pt x="194" y="5278"/>
                  </a:lnTo>
                  <a:lnTo>
                    <a:pt x="223" y="5276"/>
                  </a:lnTo>
                  <a:lnTo>
                    <a:pt x="249" y="5274"/>
                  </a:lnTo>
                  <a:lnTo>
                    <a:pt x="275" y="5277"/>
                  </a:lnTo>
                  <a:lnTo>
                    <a:pt x="300" y="5281"/>
                  </a:lnTo>
                  <a:lnTo>
                    <a:pt x="323" y="5289"/>
                  </a:lnTo>
                  <a:lnTo>
                    <a:pt x="343" y="5296"/>
                  </a:lnTo>
                  <a:lnTo>
                    <a:pt x="363" y="5306"/>
                  </a:lnTo>
                  <a:lnTo>
                    <a:pt x="380" y="5317"/>
                  </a:lnTo>
                  <a:lnTo>
                    <a:pt x="398" y="5329"/>
                  </a:lnTo>
                  <a:lnTo>
                    <a:pt x="413" y="5340"/>
                  </a:lnTo>
                  <a:lnTo>
                    <a:pt x="426" y="5353"/>
                  </a:lnTo>
                  <a:lnTo>
                    <a:pt x="439" y="5365"/>
                  </a:lnTo>
                  <a:lnTo>
                    <a:pt x="459" y="5389"/>
                  </a:lnTo>
                  <a:lnTo>
                    <a:pt x="475" y="5411"/>
                  </a:lnTo>
                  <a:lnTo>
                    <a:pt x="475" y="5411"/>
                  </a:lnTo>
                  <a:lnTo>
                    <a:pt x="490" y="5461"/>
                  </a:lnTo>
                  <a:lnTo>
                    <a:pt x="504" y="5512"/>
                  </a:lnTo>
                  <a:lnTo>
                    <a:pt x="504" y="5512"/>
                  </a:lnTo>
                  <a:lnTo>
                    <a:pt x="503" y="5539"/>
                  </a:lnTo>
                  <a:lnTo>
                    <a:pt x="498" y="5571"/>
                  </a:lnTo>
                  <a:lnTo>
                    <a:pt x="494" y="5588"/>
                  </a:lnTo>
                  <a:lnTo>
                    <a:pt x="490" y="5605"/>
                  </a:lnTo>
                  <a:lnTo>
                    <a:pt x="483" y="5624"/>
                  </a:lnTo>
                  <a:lnTo>
                    <a:pt x="475" y="5641"/>
                  </a:lnTo>
                  <a:lnTo>
                    <a:pt x="465" y="5660"/>
                  </a:lnTo>
                  <a:lnTo>
                    <a:pt x="454" y="5679"/>
                  </a:lnTo>
                  <a:lnTo>
                    <a:pt x="441" y="5696"/>
                  </a:lnTo>
                  <a:lnTo>
                    <a:pt x="426" y="5713"/>
                  </a:lnTo>
                  <a:lnTo>
                    <a:pt x="409" y="5731"/>
                  </a:lnTo>
                  <a:lnTo>
                    <a:pt x="389" y="5747"/>
                  </a:lnTo>
                  <a:lnTo>
                    <a:pt x="366" y="5761"/>
                  </a:lnTo>
                  <a:lnTo>
                    <a:pt x="341" y="5774"/>
                  </a:lnTo>
                  <a:lnTo>
                    <a:pt x="341" y="5774"/>
                  </a:lnTo>
                  <a:lnTo>
                    <a:pt x="258" y="5811"/>
                  </a:lnTo>
                  <a:lnTo>
                    <a:pt x="258" y="5811"/>
                  </a:lnTo>
                  <a:lnTo>
                    <a:pt x="402" y="6127"/>
                  </a:lnTo>
                  <a:lnTo>
                    <a:pt x="402" y="6127"/>
                  </a:lnTo>
                  <a:lnTo>
                    <a:pt x="547" y="6441"/>
                  </a:lnTo>
                  <a:lnTo>
                    <a:pt x="547" y="6441"/>
                  </a:lnTo>
                  <a:lnTo>
                    <a:pt x="631" y="6402"/>
                  </a:lnTo>
                  <a:lnTo>
                    <a:pt x="631" y="6402"/>
                  </a:lnTo>
                  <a:lnTo>
                    <a:pt x="658" y="6392"/>
                  </a:lnTo>
                  <a:lnTo>
                    <a:pt x="684" y="6383"/>
                  </a:lnTo>
                  <a:lnTo>
                    <a:pt x="709" y="6379"/>
                  </a:lnTo>
                  <a:lnTo>
                    <a:pt x="733" y="6376"/>
                  </a:lnTo>
                  <a:lnTo>
                    <a:pt x="758" y="6376"/>
                  </a:lnTo>
                  <a:lnTo>
                    <a:pt x="781" y="6379"/>
                  </a:lnTo>
                  <a:lnTo>
                    <a:pt x="802" y="6382"/>
                  </a:lnTo>
                  <a:lnTo>
                    <a:pt x="822" y="6387"/>
                  </a:lnTo>
                  <a:lnTo>
                    <a:pt x="841" y="6393"/>
                  </a:lnTo>
                  <a:lnTo>
                    <a:pt x="860" y="6402"/>
                  </a:lnTo>
                  <a:lnTo>
                    <a:pt x="877" y="6409"/>
                  </a:lnTo>
                  <a:lnTo>
                    <a:pt x="892" y="6418"/>
                  </a:lnTo>
                  <a:lnTo>
                    <a:pt x="919" y="6436"/>
                  </a:lnTo>
                  <a:lnTo>
                    <a:pt x="939" y="6452"/>
                  </a:lnTo>
                  <a:lnTo>
                    <a:pt x="939" y="6452"/>
                  </a:lnTo>
                  <a:lnTo>
                    <a:pt x="966" y="6494"/>
                  </a:lnTo>
                  <a:lnTo>
                    <a:pt x="994" y="6536"/>
                  </a:lnTo>
                  <a:lnTo>
                    <a:pt x="994" y="6536"/>
                  </a:lnTo>
                  <a:lnTo>
                    <a:pt x="1000" y="6562"/>
                  </a:lnTo>
                  <a:lnTo>
                    <a:pt x="1004" y="6593"/>
                  </a:lnTo>
                  <a:lnTo>
                    <a:pt x="1005" y="6611"/>
                  </a:lnTo>
                  <a:lnTo>
                    <a:pt x="1007" y="6629"/>
                  </a:lnTo>
                  <a:lnTo>
                    <a:pt x="1005" y="6650"/>
                  </a:lnTo>
                  <a:lnTo>
                    <a:pt x="1004" y="6670"/>
                  </a:lnTo>
                  <a:lnTo>
                    <a:pt x="1000" y="6690"/>
                  </a:lnTo>
                  <a:lnTo>
                    <a:pt x="994" y="6712"/>
                  </a:lnTo>
                  <a:lnTo>
                    <a:pt x="987" y="6733"/>
                  </a:lnTo>
                  <a:lnTo>
                    <a:pt x="977" y="6753"/>
                  </a:lnTo>
                  <a:lnTo>
                    <a:pt x="965" y="6775"/>
                  </a:lnTo>
                  <a:lnTo>
                    <a:pt x="951" y="6796"/>
                  </a:lnTo>
                  <a:lnTo>
                    <a:pt x="932" y="6817"/>
                  </a:lnTo>
                  <a:lnTo>
                    <a:pt x="912" y="6837"/>
                  </a:lnTo>
                  <a:lnTo>
                    <a:pt x="912" y="6837"/>
                  </a:lnTo>
                  <a:lnTo>
                    <a:pt x="843" y="6897"/>
                  </a:lnTo>
                  <a:lnTo>
                    <a:pt x="843" y="6897"/>
                  </a:lnTo>
                  <a:lnTo>
                    <a:pt x="1070" y="7158"/>
                  </a:lnTo>
                  <a:lnTo>
                    <a:pt x="1070" y="7158"/>
                  </a:lnTo>
                  <a:lnTo>
                    <a:pt x="1298" y="7419"/>
                  </a:lnTo>
                  <a:lnTo>
                    <a:pt x="1298" y="7419"/>
                  </a:lnTo>
                  <a:lnTo>
                    <a:pt x="1367" y="7358"/>
                  </a:lnTo>
                  <a:lnTo>
                    <a:pt x="1367" y="7358"/>
                  </a:lnTo>
                  <a:lnTo>
                    <a:pt x="1390" y="7339"/>
                  </a:lnTo>
                  <a:lnTo>
                    <a:pt x="1413" y="7325"/>
                  </a:lnTo>
                  <a:lnTo>
                    <a:pt x="1436" y="7314"/>
                  </a:lnTo>
                  <a:lnTo>
                    <a:pt x="1459" y="7305"/>
                  </a:lnTo>
                  <a:lnTo>
                    <a:pt x="1482" y="7298"/>
                  </a:lnTo>
                  <a:lnTo>
                    <a:pt x="1504" y="7293"/>
                  </a:lnTo>
                  <a:lnTo>
                    <a:pt x="1527" y="7290"/>
                  </a:lnTo>
                  <a:lnTo>
                    <a:pt x="1547" y="7290"/>
                  </a:lnTo>
                  <a:lnTo>
                    <a:pt x="1569" y="7290"/>
                  </a:lnTo>
                  <a:lnTo>
                    <a:pt x="1587" y="7293"/>
                  </a:lnTo>
                  <a:lnTo>
                    <a:pt x="1606" y="7296"/>
                  </a:lnTo>
                  <a:lnTo>
                    <a:pt x="1623" y="7301"/>
                  </a:lnTo>
                  <a:lnTo>
                    <a:pt x="1653" y="7311"/>
                  </a:lnTo>
                  <a:lnTo>
                    <a:pt x="1678" y="7319"/>
                  </a:lnTo>
                  <a:lnTo>
                    <a:pt x="1678" y="7319"/>
                  </a:lnTo>
                  <a:lnTo>
                    <a:pt x="1751" y="7383"/>
                  </a:lnTo>
                  <a:lnTo>
                    <a:pt x="1751" y="7383"/>
                  </a:lnTo>
                  <a:lnTo>
                    <a:pt x="1764" y="7406"/>
                  </a:lnTo>
                  <a:lnTo>
                    <a:pt x="1779" y="7435"/>
                  </a:lnTo>
                  <a:lnTo>
                    <a:pt x="1785" y="7450"/>
                  </a:lnTo>
                  <a:lnTo>
                    <a:pt x="1790" y="7469"/>
                  </a:lnTo>
                  <a:lnTo>
                    <a:pt x="1796" y="7488"/>
                  </a:lnTo>
                  <a:lnTo>
                    <a:pt x="1799" y="7508"/>
                  </a:lnTo>
                  <a:lnTo>
                    <a:pt x="1802" y="7530"/>
                  </a:lnTo>
                  <a:lnTo>
                    <a:pt x="1803" y="7551"/>
                  </a:lnTo>
                  <a:lnTo>
                    <a:pt x="1802" y="7574"/>
                  </a:lnTo>
                  <a:lnTo>
                    <a:pt x="1798" y="7597"/>
                  </a:lnTo>
                  <a:lnTo>
                    <a:pt x="1793" y="7622"/>
                  </a:lnTo>
                  <a:lnTo>
                    <a:pt x="1785" y="7646"/>
                  </a:lnTo>
                  <a:lnTo>
                    <a:pt x="1773" y="7671"/>
                  </a:lnTo>
                  <a:lnTo>
                    <a:pt x="1759" y="7695"/>
                  </a:lnTo>
                  <a:lnTo>
                    <a:pt x="1759" y="7695"/>
                  </a:lnTo>
                  <a:lnTo>
                    <a:pt x="1708" y="7773"/>
                  </a:lnTo>
                  <a:lnTo>
                    <a:pt x="1708" y="7773"/>
                  </a:lnTo>
                  <a:lnTo>
                    <a:pt x="2001" y="7960"/>
                  </a:lnTo>
                  <a:lnTo>
                    <a:pt x="2001" y="7960"/>
                  </a:lnTo>
                  <a:lnTo>
                    <a:pt x="2293" y="8146"/>
                  </a:lnTo>
                  <a:lnTo>
                    <a:pt x="2293" y="8146"/>
                  </a:lnTo>
                  <a:lnTo>
                    <a:pt x="2342" y="8068"/>
                  </a:lnTo>
                  <a:lnTo>
                    <a:pt x="2342" y="8068"/>
                  </a:lnTo>
                  <a:lnTo>
                    <a:pt x="2359" y="8045"/>
                  </a:lnTo>
                  <a:lnTo>
                    <a:pt x="2377" y="8025"/>
                  </a:lnTo>
                  <a:lnTo>
                    <a:pt x="2395" y="8006"/>
                  </a:lnTo>
                  <a:lnTo>
                    <a:pt x="2414" y="7992"/>
                  </a:lnTo>
                  <a:lnTo>
                    <a:pt x="2433" y="7979"/>
                  </a:lnTo>
                  <a:lnTo>
                    <a:pt x="2453" y="7969"/>
                  </a:lnTo>
                  <a:lnTo>
                    <a:pt x="2473" y="7960"/>
                  </a:lnTo>
                  <a:lnTo>
                    <a:pt x="2493" y="7953"/>
                  </a:lnTo>
                  <a:lnTo>
                    <a:pt x="2513" y="7949"/>
                  </a:lnTo>
                  <a:lnTo>
                    <a:pt x="2532" y="7944"/>
                  </a:lnTo>
                  <a:lnTo>
                    <a:pt x="2551" y="7941"/>
                  </a:lnTo>
                  <a:lnTo>
                    <a:pt x="2568" y="7941"/>
                  </a:lnTo>
                  <a:lnTo>
                    <a:pt x="2600" y="7941"/>
                  </a:lnTo>
                  <a:lnTo>
                    <a:pt x="2627" y="7943"/>
                  </a:lnTo>
                  <a:lnTo>
                    <a:pt x="2627" y="7943"/>
                  </a:lnTo>
                  <a:lnTo>
                    <a:pt x="2719" y="7985"/>
                  </a:lnTo>
                  <a:lnTo>
                    <a:pt x="2719" y="7985"/>
                  </a:lnTo>
                  <a:lnTo>
                    <a:pt x="2738" y="8003"/>
                  </a:lnTo>
                  <a:lnTo>
                    <a:pt x="2760" y="8028"/>
                  </a:lnTo>
                  <a:lnTo>
                    <a:pt x="2770" y="8042"/>
                  </a:lnTo>
                  <a:lnTo>
                    <a:pt x="2781" y="8057"/>
                  </a:lnTo>
                  <a:lnTo>
                    <a:pt x="2791" y="8074"/>
                  </a:lnTo>
                  <a:lnTo>
                    <a:pt x="2800" y="8093"/>
                  </a:lnTo>
                  <a:lnTo>
                    <a:pt x="2809" y="8111"/>
                  </a:lnTo>
                  <a:lnTo>
                    <a:pt x="2814" y="8132"/>
                  </a:lnTo>
                  <a:lnTo>
                    <a:pt x="2820" y="8155"/>
                  </a:lnTo>
                  <a:lnTo>
                    <a:pt x="2823" y="8178"/>
                  </a:lnTo>
                  <a:lnTo>
                    <a:pt x="2824" y="8202"/>
                  </a:lnTo>
                  <a:lnTo>
                    <a:pt x="2823" y="8228"/>
                  </a:lnTo>
                  <a:lnTo>
                    <a:pt x="2820" y="8254"/>
                  </a:lnTo>
                  <a:lnTo>
                    <a:pt x="2813" y="8281"/>
                  </a:lnTo>
                  <a:lnTo>
                    <a:pt x="2813" y="8281"/>
                  </a:lnTo>
                  <a:lnTo>
                    <a:pt x="2787" y="8371"/>
                  </a:lnTo>
                  <a:lnTo>
                    <a:pt x="2787" y="8371"/>
                  </a:lnTo>
                  <a:lnTo>
                    <a:pt x="3120" y="8467"/>
                  </a:lnTo>
                  <a:lnTo>
                    <a:pt x="3120" y="8467"/>
                  </a:lnTo>
                  <a:lnTo>
                    <a:pt x="3452" y="8564"/>
                  </a:lnTo>
                  <a:lnTo>
                    <a:pt x="3452" y="8564"/>
                  </a:lnTo>
                  <a:lnTo>
                    <a:pt x="3478" y="8476"/>
                  </a:lnTo>
                  <a:lnTo>
                    <a:pt x="3478" y="8476"/>
                  </a:lnTo>
                  <a:lnTo>
                    <a:pt x="3487" y="8448"/>
                  </a:lnTo>
                  <a:lnTo>
                    <a:pt x="3499" y="8424"/>
                  </a:lnTo>
                  <a:lnTo>
                    <a:pt x="3510" y="8402"/>
                  </a:lnTo>
                  <a:lnTo>
                    <a:pt x="3524" y="8382"/>
                  </a:lnTo>
                  <a:lnTo>
                    <a:pt x="3540" y="8365"/>
                  </a:lnTo>
                  <a:lnTo>
                    <a:pt x="3556" y="8349"/>
                  </a:lnTo>
                  <a:lnTo>
                    <a:pt x="3572" y="8335"/>
                  </a:lnTo>
                  <a:lnTo>
                    <a:pt x="3589" y="8323"/>
                  </a:lnTo>
                  <a:lnTo>
                    <a:pt x="3607" y="8312"/>
                  </a:lnTo>
                  <a:lnTo>
                    <a:pt x="3624" y="8303"/>
                  </a:lnTo>
                  <a:lnTo>
                    <a:pt x="3641" y="8296"/>
                  </a:lnTo>
                  <a:lnTo>
                    <a:pt x="3658" y="8290"/>
                  </a:lnTo>
                  <a:lnTo>
                    <a:pt x="3689" y="8281"/>
                  </a:lnTo>
                  <a:lnTo>
                    <a:pt x="3715" y="8276"/>
                  </a:lnTo>
                  <a:lnTo>
                    <a:pt x="3715" y="8276"/>
                  </a:lnTo>
                  <a:lnTo>
                    <a:pt x="3764" y="8281"/>
                  </a:lnTo>
                  <a:lnTo>
                    <a:pt x="3814" y="8289"/>
                  </a:lnTo>
                  <a:lnTo>
                    <a:pt x="3814" y="8289"/>
                  </a:lnTo>
                  <a:lnTo>
                    <a:pt x="3837" y="8300"/>
                  </a:lnTo>
                  <a:lnTo>
                    <a:pt x="3864" y="8316"/>
                  </a:lnTo>
                  <a:lnTo>
                    <a:pt x="3879" y="8327"/>
                  </a:lnTo>
                  <a:lnTo>
                    <a:pt x="3893" y="8339"/>
                  </a:lnTo>
                  <a:lnTo>
                    <a:pt x="3908" y="8352"/>
                  </a:lnTo>
                  <a:lnTo>
                    <a:pt x="3922" y="8366"/>
                  </a:lnTo>
                  <a:lnTo>
                    <a:pt x="3935" y="8384"/>
                  </a:lnTo>
                  <a:lnTo>
                    <a:pt x="3948" y="8401"/>
                  </a:lnTo>
                  <a:lnTo>
                    <a:pt x="3959" y="8421"/>
                  </a:lnTo>
                  <a:lnTo>
                    <a:pt x="3970" y="8443"/>
                  </a:lnTo>
                  <a:lnTo>
                    <a:pt x="3978" y="8466"/>
                  </a:lnTo>
                  <a:lnTo>
                    <a:pt x="3984" y="8492"/>
                  </a:lnTo>
                  <a:lnTo>
                    <a:pt x="3988" y="8519"/>
                  </a:lnTo>
                  <a:lnTo>
                    <a:pt x="3990" y="8548"/>
                  </a:lnTo>
                  <a:lnTo>
                    <a:pt x="3990" y="8548"/>
                  </a:lnTo>
                  <a:lnTo>
                    <a:pt x="3990" y="8640"/>
                  </a:lnTo>
                  <a:lnTo>
                    <a:pt x="3990" y="8640"/>
                  </a:lnTo>
                  <a:lnTo>
                    <a:pt x="4337" y="8639"/>
                  </a:lnTo>
                  <a:lnTo>
                    <a:pt x="4337" y="8639"/>
                  </a:lnTo>
                  <a:lnTo>
                    <a:pt x="4682" y="8639"/>
                  </a:lnTo>
                  <a:lnTo>
                    <a:pt x="4682" y="8639"/>
                  </a:lnTo>
                  <a:lnTo>
                    <a:pt x="4682" y="8546"/>
                  </a:lnTo>
                  <a:lnTo>
                    <a:pt x="4682" y="8546"/>
                  </a:lnTo>
                  <a:lnTo>
                    <a:pt x="4684" y="8518"/>
                  </a:lnTo>
                  <a:lnTo>
                    <a:pt x="4687" y="8490"/>
                  </a:lnTo>
                  <a:lnTo>
                    <a:pt x="4694" y="8464"/>
                  </a:lnTo>
                  <a:lnTo>
                    <a:pt x="4701" y="8441"/>
                  </a:lnTo>
                  <a:lnTo>
                    <a:pt x="4711" y="8420"/>
                  </a:lnTo>
                  <a:lnTo>
                    <a:pt x="4723" y="8399"/>
                  </a:lnTo>
                  <a:lnTo>
                    <a:pt x="4736" y="8382"/>
                  </a:lnTo>
                  <a:lnTo>
                    <a:pt x="4749" y="8365"/>
                  </a:lnTo>
                  <a:lnTo>
                    <a:pt x="4763" y="8351"/>
                  </a:lnTo>
                  <a:lnTo>
                    <a:pt x="4778" y="8336"/>
                  </a:lnTo>
                  <a:lnTo>
                    <a:pt x="4792" y="8325"/>
                  </a:lnTo>
                  <a:lnTo>
                    <a:pt x="4806" y="8315"/>
                  </a:lnTo>
                  <a:lnTo>
                    <a:pt x="4834" y="8297"/>
                  </a:lnTo>
                  <a:lnTo>
                    <a:pt x="4857" y="8286"/>
                  </a:lnTo>
                  <a:lnTo>
                    <a:pt x="4857" y="8286"/>
                  </a:lnTo>
                  <a:lnTo>
                    <a:pt x="4906" y="8280"/>
                  </a:lnTo>
                  <a:lnTo>
                    <a:pt x="4955" y="8273"/>
                  </a:lnTo>
                  <a:lnTo>
                    <a:pt x="4955" y="8273"/>
                  </a:lnTo>
                  <a:lnTo>
                    <a:pt x="4981" y="8277"/>
                  </a:lnTo>
                  <a:lnTo>
                    <a:pt x="5011" y="8286"/>
                  </a:lnTo>
                  <a:lnTo>
                    <a:pt x="5028" y="8291"/>
                  </a:lnTo>
                  <a:lnTo>
                    <a:pt x="5045" y="8300"/>
                  </a:lnTo>
                  <a:lnTo>
                    <a:pt x="5063" y="8309"/>
                  </a:lnTo>
                  <a:lnTo>
                    <a:pt x="5080" y="8319"/>
                  </a:lnTo>
                  <a:lnTo>
                    <a:pt x="5097" y="8330"/>
                  </a:lnTo>
                  <a:lnTo>
                    <a:pt x="5115" y="8345"/>
                  </a:lnTo>
                  <a:lnTo>
                    <a:pt x="5130" y="8361"/>
                  </a:lnTo>
                  <a:lnTo>
                    <a:pt x="5146" y="8378"/>
                  </a:lnTo>
                  <a:lnTo>
                    <a:pt x="5161" y="8398"/>
                  </a:lnTo>
                  <a:lnTo>
                    <a:pt x="5174" y="8420"/>
                  </a:lnTo>
                  <a:lnTo>
                    <a:pt x="5184" y="8444"/>
                  </a:lnTo>
                  <a:lnTo>
                    <a:pt x="5194" y="8471"/>
                  </a:lnTo>
                  <a:lnTo>
                    <a:pt x="5194" y="8471"/>
                  </a:lnTo>
                  <a:lnTo>
                    <a:pt x="5220" y="8559"/>
                  </a:lnTo>
                  <a:lnTo>
                    <a:pt x="5220" y="8559"/>
                  </a:lnTo>
                  <a:lnTo>
                    <a:pt x="5552" y="8461"/>
                  </a:lnTo>
                  <a:lnTo>
                    <a:pt x="5552" y="8461"/>
                  </a:lnTo>
                  <a:lnTo>
                    <a:pt x="5884" y="8363"/>
                  </a:lnTo>
                  <a:lnTo>
                    <a:pt x="5884" y="8363"/>
                  </a:lnTo>
                  <a:lnTo>
                    <a:pt x="5858" y="8276"/>
                  </a:lnTo>
                  <a:lnTo>
                    <a:pt x="5858" y="8276"/>
                  </a:lnTo>
                  <a:lnTo>
                    <a:pt x="5851" y="8247"/>
                  </a:lnTo>
                  <a:lnTo>
                    <a:pt x="5846" y="8219"/>
                  </a:lnTo>
                  <a:lnTo>
                    <a:pt x="5846" y="8194"/>
                  </a:lnTo>
                  <a:lnTo>
                    <a:pt x="5846" y="8169"/>
                  </a:lnTo>
                  <a:lnTo>
                    <a:pt x="5851" y="8146"/>
                  </a:lnTo>
                  <a:lnTo>
                    <a:pt x="5855" y="8124"/>
                  </a:lnTo>
                  <a:lnTo>
                    <a:pt x="5862" y="8103"/>
                  </a:lnTo>
                  <a:lnTo>
                    <a:pt x="5871" y="8084"/>
                  </a:lnTo>
                  <a:lnTo>
                    <a:pt x="5879" y="8065"/>
                  </a:lnTo>
                  <a:lnTo>
                    <a:pt x="5889" y="8050"/>
                  </a:lnTo>
                  <a:lnTo>
                    <a:pt x="5900" y="8034"/>
                  </a:lnTo>
                  <a:lnTo>
                    <a:pt x="5911" y="8019"/>
                  </a:lnTo>
                  <a:lnTo>
                    <a:pt x="5931" y="7995"/>
                  </a:lnTo>
                  <a:lnTo>
                    <a:pt x="5951" y="7977"/>
                  </a:lnTo>
                  <a:lnTo>
                    <a:pt x="5951" y="7977"/>
                  </a:lnTo>
                  <a:lnTo>
                    <a:pt x="5997" y="7956"/>
                  </a:lnTo>
                  <a:lnTo>
                    <a:pt x="6044" y="7936"/>
                  </a:lnTo>
                  <a:lnTo>
                    <a:pt x="6044" y="7936"/>
                  </a:lnTo>
                  <a:lnTo>
                    <a:pt x="6070" y="7933"/>
                  </a:lnTo>
                  <a:lnTo>
                    <a:pt x="6101" y="7933"/>
                  </a:lnTo>
                  <a:lnTo>
                    <a:pt x="6120" y="7934"/>
                  </a:lnTo>
                  <a:lnTo>
                    <a:pt x="6139" y="7936"/>
                  </a:lnTo>
                  <a:lnTo>
                    <a:pt x="6157" y="7940"/>
                  </a:lnTo>
                  <a:lnTo>
                    <a:pt x="6176" y="7944"/>
                  </a:lnTo>
                  <a:lnTo>
                    <a:pt x="6196" y="7952"/>
                  </a:lnTo>
                  <a:lnTo>
                    <a:pt x="6216" y="7960"/>
                  </a:lnTo>
                  <a:lnTo>
                    <a:pt x="6237" y="7970"/>
                  </a:lnTo>
                  <a:lnTo>
                    <a:pt x="6255" y="7983"/>
                  </a:lnTo>
                  <a:lnTo>
                    <a:pt x="6275" y="7998"/>
                  </a:lnTo>
                  <a:lnTo>
                    <a:pt x="6293" y="8016"/>
                  </a:lnTo>
                  <a:lnTo>
                    <a:pt x="6311" y="8037"/>
                  </a:lnTo>
                  <a:lnTo>
                    <a:pt x="6327" y="8060"/>
                  </a:lnTo>
                  <a:lnTo>
                    <a:pt x="6327" y="8060"/>
                  </a:lnTo>
                  <a:lnTo>
                    <a:pt x="6378" y="8137"/>
                  </a:lnTo>
                  <a:lnTo>
                    <a:pt x="6378" y="8137"/>
                  </a:lnTo>
                  <a:lnTo>
                    <a:pt x="6669" y="7949"/>
                  </a:lnTo>
                  <a:lnTo>
                    <a:pt x="6669" y="7949"/>
                  </a:lnTo>
                  <a:lnTo>
                    <a:pt x="6960" y="7761"/>
                  </a:lnTo>
                  <a:lnTo>
                    <a:pt x="6960" y="7761"/>
                  </a:lnTo>
                  <a:lnTo>
                    <a:pt x="6909" y="7684"/>
                  </a:lnTo>
                  <a:lnTo>
                    <a:pt x="6909" y="7684"/>
                  </a:lnTo>
                  <a:lnTo>
                    <a:pt x="6895" y="7658"/>
                  </a:lnTo>
                  <a:lnTo>
                    <a:pt x="6883" y="7633"/>
                  </a:lnTo>
                  <a:lnTo>
                    <a:pt x="6875" y="7609"/>
                  </a:lnTo>
                  <a:lnTo>
                    <a:pt x="6869" y="7584"/>
                  </a:lnTo>
                  <a:lnTo>
                    <a:pt x="6866" y="7561"/>
                  </a:lnTo>
                  <a:lnTo>
                    <a:pt x="6865" y="7538"/>
                  </a:lnTo>
                  <a:lnTo>
                    <a:pt x="6866" y="7515"/>
                  </a:lnTo>
                  <a:lnTo>
                    <a:pt x="6867" y="7495"/>
                  </a:lnTo>
                  <a:lnTo>
                    <a:pt x="6872" y="7475"/>
                  </a:lnTo>
                  <a:lnTo>
                    <a:pt x="6878" y="7455"/>
                  </a:lnTo>
                  <a:lnTo>
                    <a:pt x="6883" y="7437"/>
                  </a:lnTo>
                  <a:lnTo>
                    <a:pt x="6889" y="7420"/>
                  </a:lnTo>
                  <a:lnTo>
                    <a:pt x="6903" y="7391"/>
                  </a:lnTo>
                  <a:lnTo>
                    <a:pt x="6916" y="7370"/>
                  </a:lnTo>
                  <a:lnTo>
                    <a:pt x="6916" y="7370"/>
                  </a:lnTo>
                  <a:lnTo>
                    <a:pt x="6988" y="7308"/>
                  </a:lnTo>
                  <a:lnTo>
                    <a:pt x="6988" y="7308"/>
                  </a:lnTo>
                  <a:lnTo>
                    <a:pt x="7011" y="7298"/>
                  </a:lnTo>
                  <a:lnTo>
                    <a:pt x="7043" y="7288"/>
                  </a:lnTo>
                  <a:lnTo>
                    <a:pt x="7060" y="7283"/>
                  </a:lnTo>
                  <a:lnTo>
                    <a:pt x="7079" y="7280"/>
                  </a:lnTo>
                  <a:lnTo>
                    <a:pt x="7098" y="7279"/>
                  </a:lnTo>
                  <a:lnTo>
                    <a:pt x="7118" y="7278"/>
                  </a:lnTo>
                  <a:lnTo>
                    <a:pt x="7140" y="7278"/>
                  </a:lnTo>
                  <a:lnTo>
                    <a:pt x="7161" y="7280"/>
                  </a:lnTo>
                  <a:lnTo>
                    <a:pt x="7184" y="7285"/>
                  </a:lnTo>
                  <a:lnTo>
                    <a:pt x="7207" y="7290"/>
                  </a:lnTo>
                  <a:lnTo>
                    <a:pt x="7230" y="7301"/>
                  </a:lnTo>
                  <a:lnTo>
                    <a:pt x="7253" y="7312"/>
                  </a:lnTo>
                  <a:lnTo>
                    <a:pt x="7276" y="7327"/>
                  </a:lnTo>
                  <a:lnTo>
                    <a:pt x="7300" y="7345"/>
                  </a:lnTo>
                  <a:lnTo>
                    <a:pt x="7300" y="7345"/>
                  </a:lnTo>
                  <a:lnTo>
                    <a:pt x="7369" y="7404"/>
                  </a:lnTo>
                  <a:lnTo>
                    <a:pt x="7369" y="7404"/>
                  </a:lnTo>
                  <a:lnTo>
                    <a:pt x="7596" y="7142"/>
                  </a:lnTo>
                  <a:lnTo>
                    <a:pt x="7596" y="7142"/>
                  </a:lnTo>
                  <a:lnTo>
                    <a:pt x="7822" y="6880"/>
                  </a:lnTo>
                  <a:lnTo>
                    <a:pt x="7822" y="6880"/>
                  </a:lnTo>
                  <a:lnTo>
                    <a:pt x="7752" y="6821"/>
                  </a:lnTo>
                  <a:lnTo>
                    <a:pt x="7752" y="6821"/>
                  </a:lnTo>
                  <a:lnTo>
                    <a:pt x="7732" y="6801"/>
                  </a:lnTo>
                  <a:lnTo>
                    <a:pt x="7713" y="6779"/>
                  </a:lnTo>
                  <a:lnTo>
                    <a:pt x="7699" y="6759"/>
                  </a:lnTo>
                  <a:lnTo>
                    <a:pt x="7686" y="6737"/>
                  </a:lnTo>
                  <a:lnTo>
                    <a:pt x="7675" y="6716"/>
                  </a:lnTo>
                  <a:lnTo>
                    <a:pt x="7668" y="6694"/>
                  </a:lnTo>
                  <a:lnTo>
                    <a:pt x="7663" y="6673"/>
                  </a:lnTo>
                  <a:lnTo>
                    <a:pt x="7660" y="6652"/>
                  </a:lnTo>
                  <a:lnTo>
                    <a:pt x="7657" y="6631"/>
                  </a:lnTo>
                  <a:lnTo>
                    <a:pt x="7657" y="6612"/>
                  </a:lnTo>
                  <a:lnTo>
                    <a:pt x="7657" y="6593"/>
                  </a:lnTo>
                  <a:lnTo>
                    <a:pt x="7658" y="6575"/>
                  </a:lnTo>
                  <a:lnTo>
                    <a:pt x="7664" y="6543"/>
                  </a:lnTo>
                  <a:lnTo>
                    <a:pt x="7670" y="6519"/>
                  </a:lnTo>
                  <a:lnTo>
                    <a:pt x="7670" y="6519"/>
                  </a:lnTo>
                  <a:lnTo>
                    <a:pt x="7723" y="6436"/>
                  </a:lnTo>
                  <a:lnTo>
                    <a:pt x="7723" y="6436"/>
                  </a:lnTo>
                  <a:lnTo>
                    <a:pt x="7743" y="6421"/>
                  </a:lnTo>
                  <a:lnTo>
                    <a:pt x="7769" y="6402"/>
                  </a:lnTo>
                  <a:lnTo>
                    <a:pt x="7785" y="6393"/>
                  </a:lnTo>
                  <a:lnTo>
                    <a:pt x="7802" y="6386"/>
                  </a:lnTo>
                  <a:lnTo>
                    <a:pt x="7819" y="6377"/>
                  </a:lnTo>
                  <a:lnTo>
                    <a:pt x="7840" y="6372"/>
                  </a:lnTo>
                  <a:lnTo>
                    <a:pt x="7860" y="6366"/>
                  </a:lnTo>
                  <a:lnTo>
                    <a:pt x="7881" y="6362"/>
                  </a:lnTo>
                  <a:lnTo>
                    <a:pt x="7904" y="6360"/>
                  </a:lnTo>
                  <a:lnTo>
                    <a:pt x="7928" y="6360"/>
                  </a:lnTo>
                  <a:lnTo>
                    <a:pt x="7952" y="6362"/>
                  </a:lnTo>
                  <a:lnTo>
                    <a:pt x="7978" y="6367"/>
                  </a:lnTo>
                  <a:lnTo>
                    <a:pt x="8004" y="6375"/>
                  </a:lnTo>
                  <a:lnTo>
                    <a:pt x="8031" y="6385"/>
                  </a:lnTo>
                  <a:lnTo>
                    <a:pt x="8031" y="6385"/>
                  </a:lnTo>
                  <a:lnTo>
                    <a:pt x="8115" y="6423"/>
                  </a:lnTo>
                  <a:lnTo>
                    <a:pt x="8115" y="6423"/>
                  </a:lnTo>
                  <a:lnTo>
                    <a:pt x="8259" y="6108"/>
                  </a:lnTo>
                  <a:lnTo>
                    <a:pt x="8259" y="6108"/>
                  </a:lnTo>
                  <a:lnTo>
                    <a:pt x="8401" y="5793"/>
                  </a:lnTo>
                  <a:lnTo>
                    <a:pt x="8401" y="5793"/>
                  </a:lnTo>
                  <a:lnTo>
                    <a:pt x="8318" y="5755"/>
                  </a:lnTo>
                  <a:lnTo>
                    <a:pt x="8318" y="5755"/>
                  </a:lnTo>
                  <a:lnTo>
                    <a:pt x="8292" y="5742"/>
                  </a:lnTo>
                  <a:lnTo>
                    <a:pt x="8270" y="5728"/>
                  </a:lnTo>
                  <a:lnTo>
                    <a:pt x="8250" y="5712"/>
                  </a:lnTo>
                  <a:lnTo>
                    <a:pt x="8231" y="5695"/>
                  </a:lnTo>
                  <a:lnTo>
                    <a:pt x="8217" y="5677"/>
                  </a:lnTo>
                  <a:lnTo>
                    <a:pt x="8203" y="5659"/>
                  </a:lnTo>
                  <a:lnTo>
                    <a:pt x="8193" y="5641"/>
                  </a:lnTo>
                  <a:lnTo>
                    <a:pt x="8182" y="5623"/>
                  </a:lnTo>
                  <a:lnTo>
                    <a:pt x="8175" y="5604"/>
                  </a:lnTo>
                  <a:lnTo>
                    <a:pt x="8168" y="5585"/>
                  </a:lnTo>
                  <a:lnTo>
                    <a:pt x="8164" y="5567"/>
                  </a:lnTo>
                  <a:lnTo>
                    <a:pt x="8159" y="5549"/>
                  </a:lnTo>
                  <a:lnTo>
                    <a:pt x="8155" y="5518"/>
                  </a:lnTo>
                  <a:lnTo>
                    <a:pt x="8154" y="5492"/>
                  </a:lnTo>
                  <a:lnTo>
                    <a:pt x="8154" y="5492"/>
                  </a:lnTo>
                  <a:lnTo>
                    <a:pt x="8168" y="5443"/>
                  </a:lnTo>
                  <a:lnTo>
                    <a:pt x="8181" y="5394"/>
                  </a:lnTo>
                  <a:lnTo>
                    <a:pt x="8181" y="5394"/>
                  </a:lnTo>
                  <a:lnTo>
                    <a:pt x="8197" y="5374"/>
                  </a:lnTo>
                  <a:lnTo>
                    <a:pt x="8217" y="5349"/>
                  </a:lnTo>
                  <a:lnTo>
                    <a:pt x="8230" y="5336"/>
                  </a:lnTo>
                  <a:lnTo>
                    <a:pt x="8243" y="5323"/>
                  </a:lnTo>
                  <a:lnTo>
                    <a:pt x="8259" y="5310"/>
                  </a:lnTo>
                  <a:lnTo>
                    <a:pt x="8276" y="5299"/>
                  </a:lnTo>
                  <a:lnTo>
                    <a:pt x="8293" y="5289"/>
                  </a:lnTo>
                  <a:lnTo>
                    <a:pt x="8314" y="5278"/>
                  </a:lnTo>
                  <a:lnTo>
                    <a:pt x="8334" y="5270"/>
                  </a:lnTo>
                  <a:lnTo>
                    <a:pt x="8357" y="5263"/>
                  </a:lnTo>
                  <a:lnTo>
                    <a:pt x="8381" y="5258"/>
                  </a:lnTo>
                  <a:lnTo>
                    <a:pt x="8407" y="5255"/>
                  </a:lnTo>
                  <a:lnTo>
                    <a:pt x="8433" y="5255"/>
                  </a:lnTo>
                  <a:lnTo>
                    <a:pt x="8462" y="5258"/>
                  </a:lnTo>
                  <a:lnTo>
                    <a:pt x="8462" y="5258"/>
                  </a:lnTo>
                  <a:lnTo>
                    <a:pt x="8554" y="5271"/>
                  </a:lnTo>
                  <a:lnTo>
                    <a:pt x="8554" y="5271"/>
                  </a:lnTo>
                  <a:lnTo>
                    <a:pt x="8603" y="4929"/>
                  </a:lnTo>
                  <a:lnTo>
                    <a:pt x="8603" y="4929"/>
                  </a:lnTo>
                  <a:lnTo>
                    <a:pt x="8652" y="4586"/>
                  </a:lnTo>
                  <a:lnTo>
                    <a:pt x="8652" y="4586"/>
                  </a:lnTo>
                  <a:lnTo>
                    <a:pt x="8560" y="4573"/>
                  </a:lnTo>
                  <a:lnTo>
                    <a:pt x="8560" y="4573"/>
                  </a:lnTo>
                  <a:close/>
                </a:path>
              </a:pathLst>
            </a:custGeom>
            <a:solidFill>
              <a:srgbClr val="071B0B"/>
            </a:solidFill>
            <a:ln w="12700" cap="flat" cmpd="sng" algn="ctr">
              <a:solidFill>
                <a:srgbClr val="FFFFFF"/>
              </a:solidFill>
              <a:prstDash val="solid"/>
              <a:round/>
              <a:headEnd type="none" w="med" len="med"/>
              <a:tailEnd type="none" w="med" len="med"/>
            </a:ln>
            <a:effectLst/>
          </p:spPr>
          <p:txBody>
            <a:bodyPr lIns="18288" tIns="9144" rIns="18288" bIns="9144" anchor="ctr"/>
            <a:lstStyle/>
            <a:p>
              <a:pPr algn="ctr">
                <a:lnSpc>
                  <a:spcPct val="85000"/>
                </a:lnSpc>
                <a:spcBef>
                  <a:spcPct val="20000"/>
                </a:spcBef>
                <a:defRPr/>
              </a:pPr>
              <a:endParaRPr lang="en-US" altLang="zh-CN" sz="1400" dirty="0">
                <a:solidFill>
                  <a:srgbClr val="FFFFFF"/>
                </a:solidFill>
                <a:effectLst>
                  <a:outerShdw blurRad="38100" dist="38100" dir="2700000" algn="tl">
                    <a:srgbClr val="000000"/>
                  </a:outerShdw>
                </a:effectLst>
                <a:latin typeface="Arial Narrow" pitchFamily="34" charset="0"/>
              </a:endParaRPr>
            </a:p>
          </p:txBody>
        </p:sp>
        <p:sp>
          <p:nvSpPr>
            <p:cNvPr id="39963" name="Oval 165"/>
            <p:cNvSpPr>
              <a:spLocks noChangeArrowheads="1"/>
            </p:cNvSpPr>
            <p:nvPr/>
          </p:nvSpPr>
          <p:spPr bwMode="auto">
            <a:xfrm>
              <a:off x="3199764" y="2059830"/>
              <a:ext cx="3048636" cy="3048636"/>
            </a:xfrm>
            <a:prstGeom prst="ellipse">
              <a:avLst/>
            </a:prstGeom>
            <a:solidFill>
              <a:schemeClr val="bg2">
                <a:lumMod val="50000"/>
              </a:schemeClr>
            </a:solidFill>
            <a:ln w="12700" algn="ctr">
              <a:solidFill>
                <a:srgbClr val="FFFFFF"/>
              </a:solidFill>
              <a:round/>
              <a:headEnd/>
              <a:tailEnd/>
            </a:ln>
          </p:spPr>
          <p:txBody>
            <a:bodyPr lIns="18288" tIns="9144" rIns="18288" bIns="9144" anchor="ctr"/>
            <a:lstStyle/>
            <a:p>
              <a:pPr algn="ctr">
                <a:lnSpc>
                  <a:spcPct val="85000"/>
                </a:lnSpc>
                <a:spcBef>
                  <a:spcPct val="20000"/>
                </a:spcBef>
              </a:pPr>
              <a:endParaRPr lang="en-US" altLang="zh-CN" sz="1400" dirty="0">
                <a:solidFill>
                  <a:srgbClr val="FFFFFF"/>
                </a:solidFill>
                <a:latin typeface="Arial Narrow" pitchFamily="34" charset="0"/>
              </a:endParaRPr>
            </a:p>
          </p:txBody>
        </p:sp>
        <p:sp>
          <p:nvSpPr>
            <p:cNvPr id="39964" name="Oval 166"/>
            <p:cNvSpPr>
              <a:spLocks noChangeArrowheads="1"/>
            </p:cNvSpPr>
            <p:nvPr/>
          </p:nvSpPr>
          <p:spPr bwMode="auto">
            <a:xfrm>
              <a:off x="3504882" y="2364948"/>
              <a:ext cx="2438400" cy="2438400"/>
            </a:xfrm>
            <a:prstGeom prst="ellipse">
              <a:avLst/>
            </a:prstGeom>
            <a:solidFill>
              <a:schemeClr val="tx2">
                <a:lumMod val="75000"/>
              </a:schemeClr>
            </a:solidFill>
            <a:ln w="12700" algn="ctr">
              <a:solidFill>
                <a:srgbClr val="FFFFFF"/>
              </a:solidFill>
              <a:round/>
              <a:headEnd/>
              <a:tailEnd/>
            </a:ln>
          </p:spPr>
          <p:txBody>
            <a:bodyPr lIns="18288" tIns="9144" rIns="18288" bIns="9144" anchor="ctr"/>
            <a:lstStyle/>
            <a:p>
              <a:pPr algn="ctr">
                <a:lnSpc>
                  <a:spcPct val="85000"/>
                </a:lnSpc>
                <a:spcBef>
                  <a:spcPct val="20000"/>
                </a:spcBef>
              </a:pPr>
              <a:endParaRPr lang="en-US" altLang="zh-CN" sz="1400" dirty="0">
                <a:solidFill>
                  <a:srgbClr val="FFFFFF"/>
                </a:solidFill>
                <a:latin typeface="Arial Narrow" pitchFamily="34" charset="0"/>
              </a:endParaRPr>
            </a:p>
          </p:txBody>
        </p:sp>
        <p:sp>
          <p:nvSpPr>
            <p:cNvPr id="168" name="Oval 167"/>
            <p:cNvSpPr/>
            <p:nvPr/>
          </p:nvSpPr>
          <p:spPr>
            <a:xfrm>
              <a:off x="3810070" y="2669384"/>
              <a:ext cx="1828025" cy="1829529"/>
            </a:xfrm>
            <a:prstGeom prst="ellipse">
              <a:avLst/>
            </a:prstGeom>
            <a:solidFill>
              <a:schemeClr val="accent2">
                <a:lumMod val="75000"/>
              </a:schemeClr>
            </a:solidFill>
            <a:ln w="12700" cap="flat" cmpd="sng" algn="ctr">
              <a:solidFill>
                <a:srgbClr val="FFFFFF"/>
              </a:solidFill>
              <a:prstDash val="solid"/>
              <a:round/>
              <a:headEnd type="none" w="med" len="med"/>
              <a:tailEnd type="none" w="med" len="med"/>
            </a:ln>
            <a:effectLst/>
          </p:spPr>
          <p:txBody>
            <a:bodyPr lIns="18288" tIns="9144" rIns="18288" bIns="9144" anchor="ctr"/>
            <a:lstStyle/>
            <a:p>
              <a:pPr algn="ctr">
                <a:lnSpc>
                  <a:spcPct val="85000"/>
                </a:lnSpc>
                <a:spcBef>
                  <a:spcPct val="20000"/>
                </a:spcBef>
                <a:defRPr/>
              </a:pPr>
              <a:endParaRPr lang="en-US" altLang="zh-CN" sz="1400" dirty="0">
                <a:solidFill>
                  <a:srgbClr val="FFFFFF"/>
                </a:solidFill>
                <a:effectLst>
                  <a:outerShdw blurRad="38100" dist="38100" dir="2700000" algn="tl">
                    <a:srgbClr val="000000"/>
                  </a:outerShdw>
                </a:effectLst>
                <a:latin typeface="Arial Narrow" pitchFamily="34" charset="0"/>
              </a:endParaRPr>
            </a:p>
          </p:txBody>
        </p:sp>
        <p:sp>
          <p:nvSpPr>
            <p:cNvPr id="169" name="Oval 168"/>
            <p:cNvSpPr/>
            <p:nvPr/>
          </p:nvSpPr>
          <p:spPr>
            <a:xfrm>
              <a:off x="4113393" y="2974306"/>
              <a:ext cx="1221379" cy="1219686"/>
            </a:xfrm>
            <a:prstGeom prst="ellipse">
              <a:avLst/>
            </a:prstGeom>
            <a:solidFill>
              <a:schemeClr val="bg2">
                <a:lumMod val="75000"/>
              </a:schemeClr>
            </a:solidFill>
            <a:ln w="12700" cap="flat" cmpd="sng" algn="ctr">
              <a:solidFill>
                <a:srgbClr val="FFFFFF"/>
              </a:solidFill>
              <a:prstDash val="solid"/>
              <a:round/>
              <a:headEnd type="none" w="med" len="med"/>
              <a:tailEnd type="none" w="med" len="med"/>
            </a:ln>
            <a:effectLst/>
          </p:spPr>
          <p:txBody>
            <a:bodyPr lIns="18288" tIns="9144" rIns="18288" bIns="9144" anchor="ctr"/>
            <a:lstStyle/>
            <a:p>
              <a:pPr algn="ctr">
                <a:lnSpc>
                  <a:spcPct val="85000"/>
                </a:lnSpc>
                <a:spcBef>
                  <a:spcPct val="20000"/>
                </a:spcBef>
                <a:defRPr/>
              </a:pPr>
              <a:endParaRPr lang="en-US" altLang="zh-CN" sz="1400" dirty="0">
                <a:solidFill>
                  <a:srgbClr val="FFFFFF"/>
                </a:solidFill>
                <a:effectLst>
                  <a:outerShdw blurRad="38100" dist="38100" dir="2700000" algn="tl">
                    <a:srgbClr val="000000"/>
                  </a:outerShdw>
                </a:effectLst>
                <a:latin typeface="Arial Narrow" pitchFamily="34" charset="0"/>
              </a:endParaRPr>
            </a:p>
          </p:txBody>
        </p:sp>
        <p:sp>
          <p:nvSpPr>
            <p:cNvPr id="170" name="Oval 169"/>
            <p:cNvSpPr/>
            <p:nvPr/>
          </p:nvSpPr>
          <p:spPr>
            <a:xfrm>
              <a:off x="4418737" y="3279227"/>
              <a:ext cx="610690" cy="609843"/>
            </a:xfrm>
            <a:prstGeom prst="ellipse">
              <a:avLst/>
            </a:prstGeom>
            <a:solidFill>
              <a:schemeClr val="bg2"/>
            </a:solidFill>
            <a:ln w="12700" cap="flat" cmpd="sng" algn="ctr">
              <a:solidFill>
                <a:srgbClr val="FFFFFF"/>
              </a:solidFill>
              <a:prstDash val="solid"/>
              <a:round/>
              <a:headEnd type="none" w="med" len="med"/>
              <a:tailEnd type="none" w="med" len="med"/>
            </a:ln>
            <a:effectLst/>
          </p:spPr>
          <p:txBody>
            <a:bodyPr lIns="18288" tIns="9144" rIns="18288" bIns="9144" anchor="ctr"/>
            <a:lstStyle/>
            <a:p>
              <a:pPr algn="ctr">
                <a:lnSpc>
                  <a:spcPct val="85000"/>
                </a:lnSpc>
                <a:spcBef>
                  <a:spcPct val="20000"/>
                </a:spcBef>
                <a:defRPr/>
              </a:pPr>
              <a:endParaRPr lang="en-US" altLang="zh-CN" sz="1400" dirty="0">
                <a:solidFill>
                  <a:srgbClr val="FFFFFF"/>
                </a:solidFill>
                <a:effectLst>
                  <a:outerShdw blurRad="38100" dist="38100" dir="2700000" algn="tl">
                    <a:srgbClr val="000000"/>
                  </a:outerShdw>
                </a:effectLst>
                <a:latin typeface="Arial Narrow" pitchFamily="34" charset="0"/>
              </a:endParaRPr>
            </a:p>
          </p:txBody>
        </p:sp>
      </p:grpSp>
      <p:sp>
        <p:nvSpPr>
          <p:cNvPr id="39944" name="TextBox 170"/>
          <p:cNvSpPr txBox="1">
            <a:spLocks noChangeArrowheads="1"/>
          </p:cNvSpPr>
          <p:nvPr/>
        </p:nvSpPr>
        <p:spPr bwMode="auto">
          <a:xfrm>
            <a:off x="1450975" y="1984200"/>
            <a:ext cx="523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lnSpc>
                <a:spcPct val="85000"/>
              </a:lnSpc>
            </a:pPr>
            <a:r>
              <a:rPr lang="en-US" altLang="zh-CN" sz="2000" dirty="0">
                <a:solidFill>
                  <a:srgbClr val="FFFFFF"/>
                </a:solidFill>
                <a:latin typeface="Arial Narrow" pitchFamily="34" charset="0"/>
              </a:rPr>
              <a:t>1</a:t>
            </a:r>
          </a:p>
        </p:txBody>
      </p:sp>
      <p:sp>
        <p:nvSpPr>
          <p:cNvPr id="39945" name="TextBox 171"/>
          <p:cNvSpPr txBox="1">
            <a:spLocks noChangeArrowheads="1"/>
          </p:cNvSpPr>
          <p:nvPr/>
        </p:nvSpPr>
        <p:spPr bwMode="auto">
          <a:xfrm>
            <a:off x="1450975" y="2223595"/>
            <a:ext cx="523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lnSpc>
                <a:spcPct val="85000"/>
              </a:lnSpc>
            </a:pPr>
            <a:r>
              <a:rPr lang="en-US" altLang="zh-CN" sz="2000" dirty="0">
                <a:solidFill>
                  <a:srgbClr val="FFFFFF"/>
                </a:solidFill>
                <a:latin typeface="Arial Narrow" pitchFamily="34" charset="0"/>
              </a:rPr>
              <a:t>2</a:t>
            </a:r>
          </a:p>
        </p:txBody>
      </p:sp>
      <p:sp>
        <p:nvSpPr>
          <p:cNvPr id="39946" name="TextBox 172"/>
          <p:cNvSpPr txBox="1">
            <a:spLocks noChangeArrowheads="1"/>
          </p:cNvSpPr>
          <p:nvPr/>
        </p:nvSpPr>
        <p:spPr bwMode="auto">
          <a:xfrm>
            <a:off x="1450975" y="2477964"/>
            <a:ext cx="5238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lnSpc>
                <a:spcPct val="85000"/>
              </a:lnSpc>
            </a:pPr>
            <a:r>
              <a:rPr lang="en-US" altLang="zh-CN" sz="2000" dirty="0">
                <a:solidFill>
                  <a:srgbClr val="FFFFFF"/>
                </a:solidFill>
                <a:latin typeface="Arial Narrow" pitchFamily="34" charset="0"/>
              </a:rPr>
              <a:t>3</a:t>
            </a:r>
          </a:p>
        </p:txBody>
      </p:sp>
      <p:sp>
        <p:nvSpPr>
          <p:cNvPr id="39947" name="TextBox 173"/>
          <p:cNvSpPr txBox="1">
            <a:spLocks noChangeArrowheads="1"/>
          </p:cNvSpPr>
          <p:nvPr/>
        </p:nvSpPr>
        <p:spPr bwMode="auto">
          <a:xfrm>
            <a:off x="1450975" y="2717677"/>
            <a:ext cx="523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lnSpc>
                <a:spcPct val="85000"/>
              </a:lnSpc>
            </a:pPr>
            <a:r>
              <a:rPr lang="en-US" altLang="zh-CN" sz="2000" dirty="0">
                <a:solidFill>
                  <a:srgbClr val="FFFFFF"/>
                </a:solidFill>
                <a:latin typeface="Arial Narrow" pitchFamily="34" charset="0"/>
              </a:rPr>
              <a:t>4</a:t>
            </a:r>
          </a:p>
        </p:txBody>
      </p:sp>
      <p:sp>
        <p:nvSpPr>
          <p:cNvPr id="39949" name="TextBox 175"/>
          <p:cNvSpPr txBox="1">
            <a:spLocks noChangeArrowheads="1"/>
          </p:cNvSpPr>
          <p:nvPr/>
        </p:nvSpPr>
        <p:spPr bwMode="auto">
          <a:xfrm>
            <a:off x="1450975" y="3084072"/>
            <a:ext cx="523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lnSpc>
                <a:spcPct val="85000"/>
              </a:lnSpc>
            </a:pPr>
            <a:r>
              <a:rPr lang="en-US" altLang="zh-CN" sz="2000" dirty="0">
                <a:solidFill>
                  <a:srgbClr val="FFFFFF"/>
                </a:solidFill>
                <a:latin typeface="Arial Narrow" pitchFamily="34" charset="0"/>
              </a:rPr>
              <a:t>5</a:t>
            </a:r>
          </a:p>
        </p:txBody>
      </p:sp>
      <p:sp>
        <p:nvSpPr>
          <p:cNvPr id="39950" name="Rectangle 70"/>
          <p:cNvSpPr>
            <a:spLocks noChangeArrowheads="1"/>
          </p:cNvSpPr>
          <p:nvPr/>
        </p:nvSpPr>
        <p:spPr bwMode="auto">
          <a:xfrm>
            <a:off x="2401888" y="1274270"/>
            <a:ext cx="4310061" cy="420688"/>
          </a:xfrm>
          <a:prstGeom prst="roundRect">
            <a:avLst>
              <a:gd name="adj" fmla="val 16667"/>
            </a:avLst>
          </a:prstGeom>
          <a:gradFill rotWithShape="1">
            <a:gsLst>
              <a:gs pos="0">
                <a:schemeClr val="accent6">
                  <a:lumMod val="20000"/>
                  <a:lumOff val="80000"/>
                </a:schemeClr>
              </a:gs>
              <a:gs pos="100000">
                <a:srgbClr val="FFFFFF">
                  <a:alpha val="0"/>
                </a:srgbClr>
              </a:gs>
            </a:gsLst>
            <a:lin ang="0" scaled="1"/>
          </a:gradFill>
          <a:ln>
            <a:noFill/>
          </a:ln>
          <a:extLst/>
        </p:spPr>
        <p:txBody>
          <a:bodyPr lIns="45720" tIns="18288" rIns="27432" bIns="18288" anchor="ctr"/>
          <a:lstStyle/>
          <a:p>
            <a:pPr>
              <a:lnSpc>
                <a:spcPct val="85000"/>
              </a:lnSpc>
              <a:spcBef>
                <a:spcPts val="100"/>
              </a:spcBef>
            </a:pPr>
            <a:r>
              <a:rPr lang="en-US" altLang="zh-CN" sz="1400" dirty="0" smtClean="0">
                <a:latin typeface="+mj-lt"/>
                <a:ea typeface="+mn-ea"/>
              </a:rPr>
              <a:t>Leverage US know-how and expertise to apply lean operation in Asia Pacific</a:t>
            </a:r>
            <a:endParaRPr lang="en-US" altLang="zh-CN" sz="1400" dirty="0">
              <a:latin typeface="+mj-lt"/>
              <a:ea typeface="+mn-ea"/>
            </a:endParaRPr>
          </a:p>
        </p:txBody>
      </p:sp>
      <p:sp>
        <p:nvSpPr>
          <p:cNvPr id="39951" name="Oval 177"/>
          <p:cNvSpPr>
            <a:spLocks noChangeArrowheads="1"/>
          </p:cNvSpPr>
          <p:nvPr/>
        </p:nvSpPr>
        <p:spPr bwMode="auto">
          <a:xfrm>
            <a:off x="2046288" y="1306814"/>
            <a:ext cx="355600" cy="355600"/>
          </a:xfrm>
          <a:prstGeom prst="rect">
            <a:avLst/>
          </a:prstGeom>
          <a:solidFill>
            <a:srgbClr val="F68837"/>
          </a:solidFill>
          <a:ln w="12700" algn="ctr">
            <a:solidFill>
              <a:srgbClr val="FFFFFF"/>
            </a:solidFill>
            <a:round/>
            <a:headEnd/>
            <a:tailEnd/>
          </a:ln>
        </p:spPr>
        <p:txBody>
          <a:bodyPr lIns="18288" tIns="9144" rIns="18288" bIns="9144" anchor="ctr"/>
          <a:lstStyle/>
          <a:p>
            <a:pPr algn="ctr">
              <a:lnSpc>
                <a:spcPct val="85000"/>
              </a:lnSpc>
              <a:spcBef>
                <a:spcPct val="20000"/>
              </a:spcBef>
            </a:pPr>
            <a:r>
              <a:rPr lang="en-US" altLang="zh-CN" sz="1400" b="1" dirty="0">
                <a:solidFill>
                  <a:srgbClr val="FFFFFF"/>
                </a:solidFill>
              </a:rPr>
              <a:t>1</a:t>
            </a:r>
          </a:p>
        </p:txBody>
      </p:sp>
      <p:sp>
        <p:nvSpPr>
          <p:cNvPr id="39952" name="Rectangle 70"/>
          <p:cNvSpPr>
            <a:spLocks noChangeArrowheads="1"/>
          </p:cNvSpPr>
          <p:nvPr/>
        </p:nvSpPr>
        <p:spPr bwMode="auto">
          <a:xfrm>
            <a:off x="3330575" y="1890673"/>
            <a:ext cx="3381374" cy="463550"/>
          </a:xfrm>
          <a:prstGeom prst="roundRect">
            <a:avLst>
              <a:gd name="adj" fmla="val 16667"/>
            </a:avLst>
          </a:prstGeom>
          <a:gradFill rotWithShape="1">
            <a:gsLst>
              <a:gs pos="0">
                <a:schemeClr val="accent6">
                  <a:lumMod val="20000"/>
                  <a:lumOff val="80000"/>
                </a:schemeClr>
              </a:gs>
              <a:gs pos="100000">
                <a:srgbClr val="FFFFFF">
                  <a:alpha val="0"/>
                </a:srgbClr>
              </a:gs>
            </a:gsLst>
            <a:lin ang="0" scaled="1"/>
          </a:gradFill>
          <a:ln>
            <a:noFill/>
          </a:ln>
          <a:extLst/>
        </p:spPr>
        <p:txBody>
          <a:bodyPr lIns="45720" tIns="18288" rIns="27432" bIns="18288" anchor="ctr"/>
          <a:lstStyle/>
          <a:p>
            <a:pPr>
              <a:lnSpc>
                <a:spcPct val="85000"/>
              </a:lnSpc>
              <a:spcBef>
                <a:spcPts val="100"/>
              </a:spcBef>
            </a:pPr>
            <a:endParaRPr lang="en-US" altLang="zh-CN" sz="1400" dirty="0" smtClean="0">
              <a:latin typeface="+mj-lt"/>
              <a:ea typeface="+mn-ea"/>
            </a:endParaRPr>
          </a:p>
          <a:p>
            <a:pPr>
              <a:lnSpc>
                <a:spcPct val="85000"/>
              </a:lnSpc>
              <a:spcBef>
                <a:spcPts val="100"/>
              </a:spcBef>
            </a:pPr>
            <a:r>
              <a:rPr lang="en-US" altLang="zh-CN" sz="1400" dirty="0" smtClean="0">
                <a:latin typeface="+mj-lt"/>
                <a:ea typeface="+mn-ea"/>
              </a:rPr>
              <a:t>Bocom </a:t>
            </a:r>
            <a:r>
              <a:rPr lang="en-US" altLang="zh-CN" sz="1400" dirty="0">
                <a:latin typeface="+mj-lt"/>
                <a:ea typeface="+mn-ea"/>
              </a:rPr>
              <a:t>Lean Transformation</a:t>
            </a:r>
          </a:p>
          <a:p>
            <a:pPr>
              <a:lnSpc>
                <a:spcPct val="85000"/>
              </a:lnSpc>
              <a:spcBef>
                <a:spcPts val="100"/>
              </a:spcBef>
            </a:pPr>
            <a:endParaRPr lang="en-US" altLang="zh-CN" sz="1400" dirty="0">
              <a:latin typeface="+mj-lt"/>
              <a:ea typeface="+mn-ea"/>
            </a:endParaRPr>
          </a:p>
        </p:txBody>
      </p:sp>
      <p:sp>
        <p:nvSpPr>
          <p:cNvPr id="39953" name="Oval 179"/>
          <p:cNvSpPr>
            <a:spLocks noChangeArrowheads="1"/>
          </p:cNvSpPr>
          <p:nvPr/>
        </p:nvSpPr>
        <p:spPr bwMode="auto">
          <a:xfrm>
            <a:off x="2974975" y="1944648"/>
            <a:ext cx="355600" cy="355600"/>
          </a:xfrm>
          <a:prstGeom prst="rect">
            <a:avLst/>
          </a:prstGeom>
          <a:solidFill>
            <a:srgbClr val="F68837"/>
          </a:solidFill>
          <a:ln w="12700" algn="ctr">
            <a:solidFill>
              <a:srgbClr val="FFFFFF"/>
            </a:solidFill>
            <a:round/>
            <a:headEnd/>
            <a:tailEnd/>
          </a:ln>
        </p:spPr>
        <p:txBody>
          <a:bodyPr lIns="18288" tIns="9144" rIns="18288" bIns="9144" anchor="ctr"/>
          <a:lstStyle/>
          <a:p>
            <a:pPr algn="ctr">
              <a:lnSpc>
                <a:spcPct val="85000"/>
              </a:lnSpc>
              <a:spcBef>
                <a:spcPct val="20000"/>
              </a:spcBef>
            </a:pPr>
            <a:r>
              <a:rPr lang="en-US" altLang="zh-CN" sz="1400" b="1" dirty="0">
                <a:solidFill>
                  <a:srgbClr val="FFFFFF"/>
                </a:solidFill>
              </a:rPr>
              <a:t>2</a:t>
            </a:r>
          </a:p>
        </p:txBody>
      </p:sp>
      <p:sp>
        <p:nvSpPr>
          <p:cNvPr id="39958" name="Rectangle 70"/>
          <p:cNvSpPr>
            <a:spLocks noChangeArrowheads="1"/>
          </p:cNvSpPr>
          <p:nvPr/>
        </p:nvSpPr>
        <p:spPr bwMode="auto">
          <a:xfrm>
            <a:off x="3686174" y="3272440"/>
            <a:ext cx="3025775" cy="406400"/>
          </a:xfrm>
          <a:prstGeom prst="roundRect">
            <a:avLst>
              <a:gd name="adj" fmla="val 16667"/>
            </a:avLst>
          </a:prstGeom>
          <a:gradFill rotWithShape="1">
            <a:gsLst>
              <a:gs pos="0">
                <a:schemeClr val="accent6">
                  <a:lumMod val="20000"/>
                  <a:lumOff val="80000"/>
                </a:schemeClr>
              </a:gs>
              <a:gs pos="100000">
                <a:srgbClr val="FFFFFF">
                  <a:alpha val="0"/>
                </a:srgbClr>
              </a:gs>
            </a:gsLst>
            <a:lin ang="0" scaled="1"/>
          </a:gradFill>
          <a:ln>
            <a:noFill/>
          </a:ln>
          <a:extLst/>
        </p:spPr>
        <p:txBody>
          <a:bodyPr lIns="45720" tIns="18288" rIns="27432" bIns="18288" anchor="ctr"/>
          <a:lstStyle/>
          <a:p>
            <a:pPr>
              <a:lnSpc>
                <a:spcPct val="85000"/>
              </a:lnSpc>
              <a:spcBef>
                <a:spcPts val="100"/>
              </a:spcBef>
            </a:pPr>
            <a:r>
              <a:rPr lang="en-US" altLang="zh-CN" sz="1400" dirty="0" smtClean="0">
                <a:latin typeface="+mj-lt"/>
                <a:ea typeface="+mn-ea"/>
              </a:rPr>
              <a:t>Global sourcing platform to achieve scalability and better serve AP and global markets</a:t>
            </a:r>
            <a:endParaRPr lang="en-US" altLang="zh-CN" sz="1400" dirty="0">
              <a:latin typeface="+mj-lt"/>
              <a:ea typeface="+mn-ea"/>
            </a:endParaRPr>
          </a:p>
        </p:txBody>
      </p:sp>
      <p:sp>
        <p:nvSpPr>
          <p:cNvPr id="39959" name="Oval 185"/>
          <p:cNvSpPr>
            <a:spLocks noChangeArrowheads="1"/>
          </p:cNvSpPr>
          <p:nvPr/>
        </p:nvSpPr>
        <p:spPr bwMode="auto">
          <a:xfrm>
            <a:off x="3330575" y="3297840"/>
            <a:ext cx="355600" cy="355600"/>
          </a:xfrm>
          <a:prstGeom prst="rect">
            <a:avLst/>
          </a:prstGeom>
          <a:solidFill>
            <a:srgbClr val="F68837"/>
          </a:solidFill>
          <a:ln w="12700" algn="ctr">
            <a:solidFill>
              <a:srgbClr val="FFFFFF"/>
            </a:solidFill>
            <a:round/>
            <a:headEnd/>
            <a:tailEnd/>
          </a:ln>
        </p:spPr>
        <p:txBody>
          <a:bodyPr lIns="18288" tIns="9144" rIns="18288" bIns="9144" anchor="ctr"/>
          <a:lstStyle/>
          <a:p>
            <a:pPr algn="ctr">
              <a:lnSpc>
                <a:spcPct val="85000"/>
              </a:lnSpc>
              <a:spcBef>
                <a:spcPct val="20000"/>
              </a:spcBef>
            </a:pPr>
            <a:r>
              <a:rPr lang="en-US" altLang="zh-CN" sz="1400" b="1" dirty="0">
                <a:solidFill>
                  <a:srgbClr val="FFFFFF"/>
                </a:solidFill>
              </a:rPr>
              <a:t>4</a:t>
            </a:r>
          </a:p>
        </p:txBody>
      </p:sp>
      <p:sp>
        <p:nvSpPr>
          <p:cNvPr id="39960" name="Rectangle 70"/>
          <p:cNvSpPr>
            <a:spLocks noChangeArrowheads="1"/>
          </p:cNvSpPr>
          <p:nvPr/>
        </p:nvSpPr>
        <p:spPr bwMode="auto">
          <a:xfrm>
            <a:off x="3426926" y="3921131"/>
            <a:ext cx="3323247" cy="377825"/>
          </a:xfrm>
          <a:prstGeom prst="roundRect">
            <a:avLst>
              <a:gd name="adj" fmla="val 16667"/>
            </a:avLst>
          </a:prstGeom>
          <a:gradFill rotWithShape="1">
            <a:gsLst>
              <a:gs pos="0">
                <a:schemeClr val="accent6">
                  <a:lumMod val="20000"/>
                  <a:lumOff val="80000"/>
                </a:schemeClr>
              </a:gs>
              <a:gs pos="100000">
                <a:srgbClr val="FFFFFF">
                  <a:alpha val="0"/>
                </a:srgbClr>
              </a:gs>
            </a:gsLst>
            <a:lin ang="0" scaled="1"/>
          </a:gradFill>
          <a:ln>
            <a:noFill/>
          </a:ln>
          <a:extLst/>
        </p:spPr>
        <p:txBody>
          <a:bodyPr lIns="45720" tIns="18288" rIns="27432" bIns="18288" anchor="ctr"/>
          <a:lstStyle/>
          <a:p>
            <a:pPr>
              <a:lnSpc>
                <a:spcPct val="85000"/>
              </a:lnSpc>
              <a:spcBef>
                <a:spcPts val="100"/>
              </a:spcBef>
            </a:pPr>
            <a:r>
              <a:rPr lang="en-US" altLang="zh-CN" sz="1400" dirty="0" smtClean="0">
                <a:latin typeface="+mj-lt"/>
                <a:ea typeface="+mn-ea"/>
              </a:rPr>
              <a:t>Continuous focusing on productivity and margin improvement </a:t>
            </a:r>
            <a:endParaRPr lang="en-US" altLang="zh-CN" sz="1400" dirty="0">
              <a:latin typeface="+mj-lt"/>
              <a:ea typeface="+mn-ea"/>
            </a:endParaRPr>
          </a:p>
        </p:txBody>
      </p:sp>
      <p:sp>
        <p:nvSpPr>
          <p:cNvPr id="39961" name="Oval 187"/>
          <p:cNvSpPr>
            <a:spLocks noChangeArrowheads="1"/>
          </p:cNvSpPr>
          <p:nvPr/>
        </p:nvSpPr>
        <p:spPr bwMode="auto">
          <a:xfrm>
            <a:off x="3071327" y="3932243"/>
            <a:ext cx="355600" cy="355600"/>
          </a:xfrm>
          <a:prstGeom prst="rect">
            <a:avLst/>
          </a:prstGeom>
          <a:solidFill>
            <a:srgbClr val="F68837"/>
          </a:solidFill>
          <a:ln w="12700" algn="ctr">
            <a:solidFill>
              <a:srgbClr val="FFFFFF"/>
            </a:solidFill>
            <a:round/>
            <a:headEnd/>
            <a:tailEnd/>
          </a:ln>
        </p:spPr>
        <p:txBody>
          <a:bodyPr lIns="18288" tIns="9144" rIns="18288" bIns="9144" anchor="ctr"/>
          <a:lstStyle/>
          <a:p>
            <a:pPr algn="ctr">
              <a:lnSpc>
                <a:spcPct val="85000"/>
              </a:lnSpc>
              <a:spcBef>
                <a:spcPct val="20000"/>
              </a:spcBef>
            </a:pPr>
            <a:r>
              <a:rPr lang="en-US" altLang="zh-CN" sz="1400" b="1" dirty="0" smtClean="0">
                <a:solidFill>
                  <a:srgbClr val="FFFFFF"/>
                </a:solidFill>
              </a:rPr>
              <a:t>5</a:t>
            </a:r>
            <a:endParaRPr lang="en-US" altLang="zh-CN" sz="1400" b="1" dirty="0">
              <a:solidFill>
                <a:srgbClr val="FFFFFF"/>
              </a:solidFill>
            </a:endParaRPr>
          </a:p>
        </p:txBody>
      </p:sp>
      <p:sp>
        <p:nvSpPr>
          <p:cNvPr id="32" name="Title 1"/>
          <p:cNvSpPr>
            <a:spLocks noGrp="1"/>
          </p:cNvSpPr>
          <p:nvPr>
            <p:ph type="title"/>
          </p:nvPr>
        </p:nvSpPr>
        <p:spPr>
          <a:xfrm>
            <a:off x="383380" y="278312"/>
            <a:ext cx="8760620" cy="488091"/>
          </a:xfrm>
        </p:spPr>
        <p:txBody>
          <a:bodyPr/>
          <a:lstStyle/>
          <a:p>
            <a:pPr defTabSz="457200" eaLnBrk="1" hangingPunct="1">
              <a:defRPr/>
            </a:pPr>
            <a:r>
              <a:rPr lang="en-US" altLang="zh-CN" sz="2800" b="0" kern="1200" dirty="0" smtClean="0">
                <a:solidFill>
                  <a:srgbClr val="FF671F"/>
                </a:solidFill>
              </a:rPr>
              <a:t>Margin improvement through operational excellence</a:t>
            </a:r>
            <a:endParaRPr altLang="zh-CN" sz="2800" b="0" kern="1200" dirty="0">
              <a:solidFill>
                <a:srgbClr val="FF671F"/>
              </a:solidFill>
            </a:endParaRPr>
          </a:p>
        </p:txBody>
      </p:sp>
      <p:pic>
        <p:nvPicPr>
          <p:cNvPr id="14338" name="Picture 2" descr="http://ec4.images-amazon.com/images/I/8165kI%2Bs1iL._AA1500_.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3911" r="14826"/>
          <a:stretch/>
        </p:blipFill>
        <p:spPr bwMode="auto">
          <a:xfrm>
            <a:off x="7051061" y="1783967"/>
            <a:ext cx="1180306" cy="1656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TextBox 53"/>
          <p:cNvSpPr txBox="1">
            <a:spLocks noChangeArrowheads="1"/>
          </p:cNvSpPr>
          <p:nvPr/>
        </p:nvSpPr>
        <p:spPr bwMode="auto">
          <a:xfrm>
            <a:off x="6750174" y="3679667"/>
            <a:ext cx="1782079"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smtClean="0">
                <a:solidFill>
                  <a:srgbClr val="FF671F"/>
                </a:solidFill>
              </a:rPr>
              <a:t>“Gemba Walks”,</a:t>
            </a:r>
          </a:p>
          <a:p>
            <a:pPr eaLnBrk="1" hangingPunct="1"/>
            <a:r>
              <a:rPr lang="en-US" altLang="zh-CN" sz="1300" b="0" dirty="0" smtClean="0"/>
              <a:t>introduced first time in China by Allegion in its Chinese version</a:t>
            </a:r>
          </a:p>
        </p:txBody>
      </p:sp>
      <p:sp>
        <p:nvSpPr>
          <p:cNvPr id="33" name="Rectangle 70"/>
          <p:cNvSpPr>
            <a:spLocks noChangeArrowheads="1"/>
          </p:cNvSpPr>
          <p:nvPr/>
        </p:nvSpPr>
        <p:spPr bwMode="auto">
          <a:xfrm>
            <a:off x="3635374" y="2571633"/>
            <a:ext cx="3114799" cy="463550"/>
          </a:xfrm>
          <a:prstGeom prst="roundRect">
            <a:avLst>
              <a:gd name="adj" fmla="val 16667"/>
            </a:avLst>
          </a:prstGeom>
          <a:gradFill rotWithShape="1">
            <a:gsLst>
              <a:gs pos="0">
                <a:schemeClr val="accent6">
                  <a:lumMod val="20000"/>
                  <a:lumOff val="80000"/>
                </a:schemeClr>
              </a:gs>
              <a:gs pos="100000">
                <a:srgbClr val="FFFFFF">
                  <a:alpha val="0"/>
                </a:srgbClr>
              </a:gs>
            </a:gsLst>
            <a:lin ang="0" scaled="1"/>
          </a:gradFill>
          <a:ln>
            <a:noFill/>
          </a:ln>
          <a:extLst/>
        </p:spPr>
        <p:txBody>
          <a:bodyPr lIns="45720" tIns="18288" rIns="27432" bIns="18288" anchor="ctr"/>
          <a:lstStyle/>
          <a:p>
            <a:pPr>
              <a:lnSpc>
                <a:spcPct val="85000"/>
              </a:lnSpc>
              <a:spcBef>
                <a:spcPts val="100"/>
              </a:spcBef>
            </a:pPr>
            <a:endParaRPr lang="en-US" altLang="zh-CN" sz="1400" dirty="0" smtClean="0">
              <a:latin typeface="+mj-lt"/>
              <a:ea typeface="+mn-ea"/>
            </a:endParaRPr>
          </a:p>
          <a:p>
            <a:pPr>
              <a:lnSpc>
                <a:spcPct val="85000"/>
              </a:lnSpc>
              <a:spcBef>
                <a:spcPts val="100"/>
              </a:spcBef>
            </a:pPr>
            <a:r>
              <a:rPr lang="en-US" altLang="zh-CN" sz="1400" dirty="0" smtClean="0">
                <a:latin typeface="+mj-lt"/>
                <a:ea typeface="+mn-ea"/>
              </a:rPr>
              <a:t>Improve customer satisfaction through lead time and quality improvement </a:t>
            </a:r>
            <a:endParaRPr lang="en-US" altLang="zh-CN" sz="1400" dirty="0">
              <a:latin typeface="+mj-lt"/>
              <a:ea typeface="+mn-ea"/>
            </a:endParaRPr>
          </a:p>
          <a:p>
            <a:pPr>
              <a:lnSpc>
                <a:spcPct val="85000"/>
              </a:lnSpc>
              <a:spcBef>
                <a:spcPts val="100"/>
              </a:spcBef>
            </a:pPr>
            <a:endParaRPr lang="en-US" altLang="zh-CN" sz="1400" dirty="0">
              <a:latin typeface="+mj-lt"/>
              <a:ea typeface="+mn-ea"/>
            </a:endParaRPr>
          </a:p>
        </p:txBody>
      </p:sp>
      <p:sp>
        <p:nvSpPr>
          <p:cNvPr id="39955" name="Oval 181"/>
          <p:cNvSpPr>
            <a:spLocks noChangeArrowheads="1"/>
          </p:cNvSpPr>
          <p:nvPr/>
        </p:nvSpPr>
        <p:spPr bwMode="auto">
          <a:xfrm>
            <a:off x="3279775" y="2625608"/>
            <a:ext cx="355600" cy="355600"/>
          </a:xfrm>
          <a:prstGeom prst="rect">
            <a:avLst/>
          </a:prstGeom>
          <a:solidFill>
            <a:srgbClr val="F68837"/>
          </a:solidFill>
          <a:ln w="12700" algn="ctr">
            <a:solidFill>
              <a:srgbClr val="FFFFFF"/>
            </a:solidFill>
            <a:round/>
            <a:headEnd/>
            <a:tailEnd/>
          </a:ln>
        </p:spPr>
        <p:txBody>
          <a:bodyPr lIns="18288" tIns="9144" rIns="18288" bIns="9144" anchor="ctr"/>
          <a:lstStyle/>
          <a:p>
            <a:pPr algn="ctr">
              <a:lnSpc>
                <a:spcPct val="85000"/>
              </a:lnSpc>
              <a:spcBef>
                <a:spcPct val="20000"/>
              </a:spcBef>
            </a:pPr>
            <a:r>
              <a:rPr lang="en-US" altLang="zh-CN" sz="1400" b="1" dirty="0">
                <a:solidFill>
                  <a:srgbClr val="FFFFFF"/>
                </a:solidFill>
              </a:rPr>
              <a:t>3</a:t>
            </a:r>
          </a:p>
        </p:txBody>
      </p:sp>
      <p:sp>
        <p:nvSpPr>
          <p:cNvPr id="28" name="Rectangle 27"/>
          <p:cNvSpPr/>
          <p:nvPr/>
        </p:nvSpPr>
        <p:spPr>
          <a:xfrm>
            <a:off x="5290489" y="528278"/>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help</a:t>
            </a:r>
            <a:endParaRPr lang="en-US" dirty="0"/>
          </a:p>
        </p:txBody>
      </p:sp>
    </p:spTree>
    <p:extLst>
      <p:ext uri="{BB962C8B-B14F-4D97-AF65-F5344CB8AC3E}">
        <p14:creationId xmlns:p14="http://schemas.microsoft.com/office/powerpoint/2010/main" val="2329063198"/>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7688"/>
            <a:ext cx="8429739" cy="703368"/>
          </a:xfrm>
        </p:spPr>
        <p:txBody>
          <a:bodyPr/>
          <a:lstStyle/>
          <a:p>
            <a:pPr defTabSz="457200" eaLnBrk="1" hangingPunct="1">
              <a:defRPr/>
            </a:pPr>
            <a:r>
              <a:rPr lang="en-US" altLang="zh-CN" sz="2800" b="0" kern="1200" dirty="0" smtClean="0">
                <a:solidFill>
                  <a:srgbClr val="FF671F"/>
                </a:solidFill>
              </a:rPr>
              <a:t>Acquisition-led </a:t>
            </a:r>
            <a:r>
              <a:rPr lang="en-US" altLang="zh-CN" sz="2800" b="0" kern="1200" dirty="0">
                <a:solidFill>
                  <a:srgbClr val="FF671F"/>
                </a:solidFill>
              </a:rPr>
              <a:t>growth strategy focusing on the mid-end </a:t>
            </a:r>
            <a:r>
              <a:rPr lang="en-US" altLang="zh-CN" sz="2800" b="0" kern="1200" dirty="0" smtClean="0">
                <a:solidFill>
                  <a:srgbClr val="FF671F"/>
                </a:solidFill>
              </a:rPr>
              <a:t>segment in China</a:t>
            </a:r>
            <a:endParaRPr altLang="zh-CN" sz="2800" b="0" kern="1200" dirty="0">
              <a:solidFill>
                <a:srgbClr val="FF671F"/>
              </a:solidFill>
            </a:endParaRPr>
          </a:p>
        </p:txBody>
      </p:sp>
      <p:sp>
        <p:nvSpPr>
          <p:cNvPr id="22" name="矩形 4"/>
          <p:cNvSpPr/>
          <p:nvPr/>
        </p:nvSpPr>
        <p:spPr>
          <a:xfrm>
            <a:off x="431872" y="5733141"/>
            <a:ext cx="724255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defTabSz="457152">
              <a:spcBef>
                <a:spcPts val="0"/>
              </a:spcBef>
              <a:spcAft>
                <a:spcPts val="0"/>
              </a:spcAft>
            </a:pPr>
            <a:r>
              <a:rPr lang="en-US" sz="1400" b="1" kern="0" dirty="0">
                <a:solidFill>
                  <a:schemeClr val="tx1"/>
                </a:solidFill>
                <a:ea typeface="楷体" pitchFamily="49" charset="-122"/>
              </a:rPr>
              <a:t> </a:t>
            </a:r>
            <a:r>
              <a:rPr lang="en-US" sz="1400" b="1" kern="0" dirty="0" smtClean="0">
                <a:solidFill>
                  <a:schemeClr val="tx1"/>
                </a:solidFill>
                <a:ea typeface="楷体" pitchFamily="49" charset="-122"/>
              </a:rPr>
              <a:t>A clear strategy with disciplined approach enables strong project pipeline,  and rationale </a:t>
            </a:r>
            <a:r>
              <a:rPr lang="en-US" sz="1400" b="1" kern="0" dirty="0">
                <a:solidFill>
                  <a:schemeClr val="tx1"/>
                </a:solidFill>
                <a:ea typeface="楷体" pitchFamily="49" charset="-122"/>
              </a:rPr>
              <a:t>&amp;</a:t>
            </a:r>
            <a:r>
              <a:rPr lang="en-US" sz="1400" b="1" kern="0" dirty="0" smtClean="0">
                <a:solidFill>
                  <a:schemeClr val="tx1"/>
                </a:solidFill>
                <a:ea typeface="楷体" pitchFamily="49" charset="-122"/>
              </a:rPr>
              <a:t> efficient evaluating process</a:t>
            </a:r>
            <a:endParaRPr lang="en-US" sz="1400" b="1" dirty="0">
              <a:solidFill>
                <a:schemeClr val="tx1"/>
              </a:solidFill>
            </a:endParaRPr>
          </a:p>
        </p:txBody>
      </p:sp>
      <p:grpSp>
        <p:nvGrpSpPr>
          <p:cNvPr id="11" name="Group 10"/>
          <p:cNvGrpSpPr/>
          <p:nvPr/>
        </p:nvGrpSpPr>
        <p:grpSpPr>
          <a:xfrm>
            <a:off x="431872" y="1081472"/>
            <a:ext cx="3794688" cy="4736336"/>
            <a:chOff x="431872" y="1030672"/>
            <a:chExt cx="3794688" cy="4736336"/>
          </a:xfrm>
        </p:grpSpPr>
        <p:sp>
          <p:nvSpPr>
            <p:cNvPr id="7" name="Rectangle 5"/>
            <p:cNvSpPr>
              <a:spLocks noChangeArrowheads="1"/>
            </p:cNvSpPr>
            <p:nvPr/>
          </p:nvSpPr>
          <p:spPr bwMode="gray">
            <a:xfrm>
              <a:off x="699920" y="1030672"/>
              <a:ext cx="3258592" cy="400089"/>
            </a:xfrm>
            <a:prstGeom prst="rect">
              <a:avLst/>
            </a:prstGeom>
            <a:ln>
              <a:noFill/>
              <a:headEnd type="none" w="lg" len="lg"/>
              <a:tailEnd type="none" w="lg" len="lg"/>
            </a:ln>
          </p:spPr>
          <p:style>
            <a:lnRef idx="2">
              <a:schemeClr val="accent6"/>
            </a:lnRef>
            <a:fillRef idx="1">
              <a:schemeClr val="lt1"/>
            </a:fillRef>
            <a:effectRef idx="0">
              <a:schemeClr val="accent6"/>
            </a:effectRef>
            <a:fontRef idx="minor">
              <a:schemeClr val="dk1"/>
            </a:fontRef>
          </p:style>
          <p:txBody>
            <a:bodyPr wrap="square" lIns="91430" tIns="91430" rIns="91430" bIns="91430" anchor="b">
              <a:spAutoFit/>
            </a:bodyPr>
            <a:lstStyle/>
            <a:p>
              <a:pPr algn="ctr" defTabSz="914303">
                <a:defRPr/>
              </a:pPr>
              <a:r>
                <a:rPr lang="en-US" altLang="zh-CN" sz="1400" b="1" kern="0" dirty="0" smtClean="0">
                  <a:solidFill>
                    <a:srgbClr val="FF671F"/>
                  </a:solidFill>
                  <a:ea typeface="宋体" charset="-122"/>
                  <a:cs typeface="Arial" charset="0"/>
                </a:rPr>
                <a:t>Attractive</a:t>
              </a:r>
              <a:r>
                <a:rPr lang="en-US" altLang="zh-CN" sz="1400" b="1" kern="0" dirty="0">
                  <a:solidFill>
                    <a:srgbClr val="FF671F"/>
                  </a:solidFill>
                  <a:ea typeface="宋体" charset="-122"/>
                  <a:cs typeface="Arial" charset="0"/>
                </a:rPr>
                <a:t> </a:t>
              </a:r>
              <a:r>
                <a:rPr lang="en-US" altLang="zh-CN" sz="1400" b="1" kern="0" dirty="0" smtClean="0">
                  <a:solidFill>
                    <a:srgbClr val="FF671F"/>
                  </a:solidFill>
                  <a:ea typeface="宋体" charset="-122"/>
                  <a:cs typeface="Arial" charset="0"/>
                </a:rPr>
                <a:t>Opportunity</a:t>
              </a:r>
              <a:endParaRPr lang="en-US" altLang="zh-CN" sz="1400" b="1" kern="0" dirty="0">
                <a:solidFill>
                  <a:srgbClr val="FF671F"/>
                </a:solidFill>
                <a:ea typeface="宋体" charset="-122"/>
                <a:cs typeface="Arial" charset="0"/>
              </a:endParaRPr>
            </a:p>
          </p:txBody>
        </p:sp>
        <p:sp>
          <p:nvSpPr>
            <p:cNvPr id="9" name="Rectangle 6"/>
            <p:cNvSpPr>
              <a:spLocks noChangeArrowheads="1"/>
            </p:cNvSpPr>
            <p:nvPr/>
          </p:nvSpPr>
          <p:spPr bwMode="gray">
            <a:xfrm>
              <a:off x="606788" y="1430761"/>
              <a:ext cx="3444857" cy="433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tIns="91440" bIns="91440"/>
            <a:lstStyle/>
            <a:p>
              <a:pPr defTabSz="457152"/>
              <a:r>
                <a:rPr lang="en-US" altLang="zh-CN" sz="1400" b="1" dirty="0" smtClean="0">
                  <a:solidFill>
                    <a:srgbClr val="FF671F"/>
                  </a:solidFill>
                </a:rPr>
                <a:t>Market Potentials</a:t>
              </a:r>
              <a:r>
                <a:rPr lang="en-US" sz="1400" b="1" dirty="0" smtClean="0">
                  <a:solidFill>
                    <a:srgbClr val="FF671F"/>
                  </a:solidFill>
                </a:rPr>
                <a:t>: </a:t>
              </a:r>
            </a:p>
            <a:p>
              <a:pPr marL="285750" indent="-285750" defTabSz="457152">
                <a:buClr>
                  <a:srgbClr val="FF671F"/>
                </a:buClr>
                <a:buSzPct val="110000"/>
                <a:buFont typeface="Wingdings" panose="05000000000000000000" pitchFamily="2" charset="2"/>
                <a:buChar char="§"/>
              </a:pPr>
              <a:r>
                <a:rPr lang="en-US" sz="1400" b="0" dirty="0" smtClean="0">
                  <a:solidFill>
                    <a:prstClr val="black"/>
                  </a:solidFill>
                </a:rPr>
                <a:t>Attractive US$760M market and 15% growth </a:t>
              </a:r>
              <a:r>
                <a:rPr lang="en-US" altLang="zh-CN" sz="1400" b="0" dirty="0" smtClean="0">
                  <a:solidFill>
                    <a:prstClr val="black"/>
                  </a:solidFill>
                </a:rPr>
                <a:t>with 30% gross</a:t>
              </a:r>
              <a:r>
                <a:rPr lang="en-US" sz="1400" b="0" dirty="0" smtClean="0">
                  <a:solidFill>
                    <a:prstClr val="black"/>
                  </a:solidFill>
                </a:rPr>
                <a:t> margin and fragmentation</a:t>
              </a:r>
            </a:p>
            <a:p>
              <a:pPr marL="285750" indent="-285750" defTabSz="457152">
                <a:buClr>
                  <a:srgbClr val="FF671F"/>
                </a:buClr>
                <a:buSzPct val="110000"/>
                <a:buFont typeface="Wingdings" panose="05000000000000000000" pitchFamily="2" charset="2"/>
                <a:buChar char="§"/>
              </a:pPr>
              <a:r>
                <a:rPr lang="en-US" sz="1400" b="0" dirty="0">
                  <a:solidFill>
                    <a:prstClr val="black"/>
                  </a:solidFill>
                </a:rPr>
                <a:t>~65% of MPP is residential</a:t>
              </a:r>
            </a:p>
            <a:p>
              <a:pPr marL="177800" indent="-177800" defTabSz="457152">
                <a:buClr>
                  <a:srgbClr val="FF671F"/>
                </a:buClr>
                <a:buFont typeface="Arial" pitchFamily="34" charset="0"/>
                <a:buChar char="•"/>
              </a:pPr>
              <a:endParaRPr lang="en-US" sz="1400" b="1" dirty="0">
                <a:solidFill>
                  <a:prstClr val="black"/>
                </a:solidFill>
              </a:endParaRPr>
            </a:p>
            <a:p>
              <a:pPr defTabSz="457152" fontAlgn="base">
                <a:spcBef>
                  <a:spcPct val="0"/>
                </a:spcBef>
                <a:spcAft>
                  <a:spcPct val="0"/>
                </a:spcAft>
                <a:buClr>
                  <a:srgbClr val="002960"/>
                </a:buClr>
              </a:pPr>
              <a:r>
                <a:rPr lang="en-US" sz="1400" b="1" dirty="0" smtClean="0">
                  <a:solidFill>
                    <a:srgbClr val="FF671F"/>
                  </a:solidFill>
                </a:rPr>
                <a:t>Allegion Opportunity</a:t>
              </a:r>
              <a:r>
                <a:rPr lang="en-US" sz="1400" b="1" dirty="0">
                  <a:solidFill>
                    <a:srgbClr val="FF671F"/>
                  </a:solidFill>
                </a:rPr>
                <a:t>: </a:t>
              </a:r>
              <a:endParaRPr lang="en-US" sz="1400" b="1" dirty="0" smtClean="0">
                <a:solidFill>
                  <a:srgbClr val="FF671F"/>
                </a:solidFill>
              </a:endParaRPr>
            </a:p>
            <a:p>
              <a:pPr marL="287337" lvl="1" indent="-285750" defTabSz="895350">
                <a:spcBef>
                  <a:spcPct val="10000"/>
                </a:spcBef>
                <a:buClr>
                  <a:srgbClr val="FF671F"/>
                </a:buClr>
                <a:buSzPct val="110000"/>
                <a:buFont typeface="Wingdings" panose="05000000000000000000" pitchFamily="2" charset="2"/>
                <a:buChar char="§"/>
              </a:pPr>
              <a:r>
                <a:rPr lang="en-US" sz="1400" b="0" dirty="0">
                  <a:solidFill>
                    <a:srgbClr val="000000"/>
                  </a:solidFill>
                  <a:ea typeface="Arial Unicode MS" pitchFamily="34" charset="-128"/>
                  <a:cs typeface="Arial Unicode MS" pitchFamily="34" charset="-128"/>
                </a:rPr>
                <a:t>Potentially multiple acquisitions to establish scale across channel, brand, product and operation</a:t>
              </a:r>
            </a:p>
            <a:p>
              <a:pPr marL="287337" lvl="1" indent="-285750" defTabSz="895350">
                <a:spcBef>
                  <a:spcPct val="10000"/>
                </a:spcBef>
                <a:buClr>
                  <a:srgbClr val="FF671F"/>
                </a:buClr>
                <a:buSzPct val="110000"/>
                <a:buFont typeface="Wingdings" panose="05000000000000000000" pitchFamily="2" charset="2"/>
                <a:buChar char="§"/>
              </a:pPr>
              <a:r>
                <a:rPr lang="en-US" sz="1400" b="0" dirty="0">
                  <a:solidFill>
                    <a:srgbClr val="000000"/>
                  </a:solidFill>
                  <a:ea typeface="Arial Unicode MS" pitchFamily="34" charset="-128"/>
                  <a:cs typeface="Arial Unicode MS" pitchFamily="34" charset="-128"/>
                </a:rPr>
                <a:t>Establish a MPP manufacturing COE quickly </a:t>
              </a:r>
              <a:r>
                <a:rPr lang="en-US" altLang="zh-CN" sz="1400" b="0" dirty="0">
                  <a:solidFill>
                    <a:srgbClr val="000000"/>
                  </a:solidFill>
                  <a:ea typeface="Arial Unicode MS" pitchFamily="34" charset="-128"/>
                  <a:cs typeface="Arial Unicode MS" pitchFamily="34" charset="-128"/>
                </a:rPr>
                <a:t>to serve AP and global markets</a:t>
              </a:r>
              <a:r>
                <a:rPr lang="en-US" sz="1400" b="0" dirty="0">
                  <a:solidFill>
                    <a:srgbClr val="000000"/>
                  </a:solidFill>
                  <a:ea typeface="Arial Unicode MS" pitchFamily="34" charset="-128"/>
                  <a:cs typeface="Arial Unicode MS" pitchFamily="34" charset="-128"/>
                </a:rPr>
                <a:t> </a:t>
              </a:r>
            </a:p>
            <a:p>
              <a:pPr marL="287337" lvl="1" indent="-285750" defTabSz="895350">
                <a:spcBef>
                  <a:spcPct val="10000"/>
                </a:spcBef>
                <a:buClr>
                  <a:srgbClr val="FF671F"/>
                </a:buClr>
                <a:buSzPct val="110000"/>
                <a:buFont typeface="Wingdings" panose="05000000000000000000" pitchFamily="2" charset="2"/>
                <a:buChar char="§"/>
              </a:pPr>
              <a:r>
                <a:rPr lang="en-US" sz="1400" b="0" dirty="0">
                  <a:solidFill>
                    <a:srgbClr val="000000"/>
                  </a:solidFill>
                  <a:ea typeface="Arial Unicode MS" pitchFamily="34" charset="-128"/>
                  <a:cs typeface="Arial Unicode MS" pitchFamily="34" charset="-128"/>
                </a:rPr>
                <a:t>Acquire an entry platform for residential market and MPP project segment</a:t>
              </a:r>
            </a:p>
            <a:p>
              <a:pPr marL="285750" lvl="1" indent="-285750" defTabSz="457152" fontAlgn="base">
                <a:spcBef>
                  <a:spcPct val="0"/>
                </a:spcBef>
                <a:spcAft>
                  <a:spcPct val="0"/>
                </a:spcAft>
                <a:buClr>
                  <a:srgbClr val="FF671F"/>
                </a:buClr>
                <a:buFont typeface="Wingdings" panose="05000000000000000000" pitchFamily="2" charset="2"/>
                <a:buChar char="§"/>
              </a:pPr>
              <a:endParaRPr lang="en-US" sz="1400" b="0" dirty="0">
                <a:solidFill>
                  <a:prstClr val="black"/>
                </a:solidFill>
              </a:endParaRPr>
            </a:p>
            <a:p>
              <a:pPr marL="285750" indent="-285750" defTabSz="457152">
                <a:buFont typeface="Wingdings" panose="05000000000000000000" pitchFamily="2" charset="2"/>
                <a:buChar char="§"/>
              </a:pPr>
              <a:endParaRPr lang="en-US" altLang="zh-CN" sz="1400" b="0" dirty="0">
                <a:solidFill>
                  <a:prstClr val="black"/>
                </a:solidFill>
              </a:endParaRPr>
            </a:p>
          </p:txBody>
        </p:sp>
        <p:sp>
          <p:nvSpPr>
            <p:cNvPr id="2" name="Rectangle 1"/>
            <p:cNvSpPr/>
            <p:nvPr/>
          </p:nvSpPr>
          <p:spPr>
            <a:xfrm>
              <a:off x="431872" y="1030672"/>
              <a:ext cx="3794688" cy="4597968"/>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cxnSp>
          <p:nvCxnSpPr>
            <p:cNvPr id="8" name="Straight Connector 7"/>
            <p:cNvCxnSpPr/>
            <p:nvPr/>
          </p:nvCxnSpPr>
          <p:spPr>
            <a:xfrm>
              <a:off x="632187" y="1430761"/>
              <a:ext cx="3394059" cy="0"/>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10" name="Group 9"/>
          <p:cNvGrpSpPr/>
          <p:nvPr/>
        </p:nvGrpSpPr>
        <p:grpSpPr>
          <a:xfrm>
            <a:off x="4770832" y="1081472"/>
            <a:ext cx="3794688" cy="4603292"/>
            <a:chOff x="4770832" y="1030672"/>
            <a:chExt cx="3794688" cy="4603292"/>
          </a:xfrm>
        </p:grpSpPr>
        <p:sp>
          <p:nvSpPr>
            <p:cNvPr id="46" name="Rectangle 5"/>
            <p:cNvSpPr>
              <a:spLocks noChangeArrowheads="1"/>
            </p:cNvSpPr>
            <p:nvPr/>
          </p:nvSpPr>
          <p:spPr bwMode="gray">
            <a:xfrm>
              <a:off x="4861070" y="1030672"/>
              <a:ext cx="3614213" cy="415478"/>
            </a:xfrm>
            <a:prstGeom prst="rect">
              <a:avLst/>
            </a:prstGeom>
            <a:ln>
              <a:noFill/>
              <a:headEnd type="none" w="lg" len="lg"/>
              <a:tailEnd type="none" w="lg" len="lg"/>
            </a:ln>
          </p:spPr>
          <p:style>
            <a:lnRef idx="2">
              <a:schemeClr val="accent6"/>
            </a:lnRef>
            <a:fillRef idx="1">
              <a:schemeClr val="lt1"/>
            </a:fillRef>
            <a:effectRef idx="0">
              <a:schemeClr val="accent6"/>
            </a:effectRef>
            <a:fontRef idx="minor">
              <a:schemeClr val="dk1"/>
            </a:fontRef>
          </p:style>
          <p:txBody>
            <a:bodyPr wrap="square" lIns="91430" tIns="91430" rIns="91430" bIns="91430" anchor="b">
              <a:spAutoFit/>
            </a:bodyPr>
            <a:lstStyle/>
            <a:p>
              <a:pPr algn="ctr" defTabSz="914303">
                <a:defRPr/>
              </a:pPr>
              <a:r>
                <a:rPr lang="en-US" altLang="zh-CN" sz="1400" b="1" kern="0" dirty="0" smtClean="0">
                  <a:solidFill>
                    <a:srgbClr val="FF671F"/>
                  </a:solidFill>
                  <a:ea typeface="宋体" charset="-122"/>
                  <a:cs typeface="Arial" charset="0"/>
                </a:rPr>
                <a:t>Strategic Benefits</a:t>
              </a:r>
              <a:endParaRPr lang="en-US" altLang="zh-CN" sz="1400" b="1" kern="0" dirty="0">
                <a:solidFill>
                  <a:srgbClr val="FF671F"/>
                </a:solidFill>
                <a:ea typeface="宋体" charset="-122"/>
                <a:cs typeface="Arial" charset="0"/>
              </a:endParaRPr>
            </a:p>
          </p:txBody>
        </p:sp>
        <p:sp>
          <p:nvSpPr>
            <p:cNvPr id="3" name="矩形 2"/>
            <p:cNvSpPr/>
            <p:nvPr/>
          </p:nvSpPr>
          <p:spPr>
            <a:xfrm>
              <a:off x="4878003" y="1402036"/>
              <a:ext cx="3580346" cy="4231928"/>
            </a:xfrm>
            <a:prstGeom prst="rect">
              <a:avLst/>
            </a:prstGeom>
          </p:spPr>
          <p:txBody>
            <a:bodyPr wrap="square">
              <a:spAutoFit/>
            </a:bodyPr>
            <a:lstStyle/>
            <a:p>
              <a:pPr>
                <a:buClr>
                  <a:srgbClr val="002960"/>
                </a:buClr>
              </a:pPr>
              <a:r>
                <a:rPr lang="en-US" sz="1400" b="0" i="1" dirty="0" smtClean="0">
                  <a:ea typeface="ＭＳ Ｐゴシック"/>
                </a:rPr>
                <a:t>Quickly establish channel presence, low cost products and local brands</a:t>
              </a:r>
            </a:p>
            <a:p>
              <a:pPr>
                <a:buClr>
                  <a:srgbClr val="002960"/>
                </a:buClr>
              </a:pPr>
              <a:endParaRPr lang="en-US" sz="1400" b="1" dirty="0" smtClean="0"/>
            </a:p>
            <a:p>
              <a:pPr>
                <a:buClr>
                  <a:srgbClr val="002960"/>
                </a:buClr>
              </a:pPr>
              <a:r>
                <a:rPr lang="en-US" sz="1400" b="1" dirty="0" smtClean="0">
                  <a:solidFill>
                    <a:srgbClr val="FF671F"/>
                  </a:solidFill>
                </a:rPr>
                <a:t>Channel</a:t>
              </a:r>
            </a:p>
            <a:p>
              <a:pPr marL="285750" lvl="1" indent="-285750">
                <a:buClr>
                  <a:srgbClr val="FF671F"/>
                </a:buClr>
                <a:buSzPct val="110000"/>
                <a:buFont typeface="Wingdings" panose="05000000000000000000" pitchFamily="2" charset="2"/>
                <a:buChar char="§"/>
              </a:pPr>
              <a:r>
                <a:rPr lang="en-US" sz="1400" dirty="0">
                  <a:solidFill>
                    <a:srgbClr val="000000"/>
                  </a:solidFill>
                </a:rPr>
                <a:t>Relationships with players in key channels, e.g. top developers, wholesalers and </a:t>
              </a:r>
              <a:r>
                <a:rPr lang="en-US" sz="1400" dirty="0" smtClean="0">
                  <a:solidFill>
                    <a:srgbClr val="000000"/>
                  </a:solidFill>
                </a:rPr>
                <a:t>retailers</a:t>
              </a:r>
            </a:p>
            <a:p>
              <a:pPr marL="0" lvl="1">
                <a:spcBef>
                  <a:spcPts val="600"/>
                </a:spcBef>
                <a:buClr>
                  <a:srgbClr val="002960"/>
                </a:buClr>
              </a:pPr>
              <a:r>
                <a:rPr lang="en-US" sz="1400" b="1" dirty="0">
                  <a:solidFill>
                    <a:srgbClr val="FF671F"/>
                  </a:solidFill>
                </a:rPr>
                <a:t>Manufacturing </a:t>
              </a:r>
              <a:endParaRPr lang="en-US" sz="1400" b="1" dirty="0" smtClean="0">
                <a:solidFill>
                  <a:srgbClr val="FF671F"/>
                </a:solidFill>
              </a:endParaRPr>
            </a:p>
            <a:p>
              <a:pPr marL="285750" indent="-285750">
                <a:spcBef>
                  <a:spcPct val="10000"/>
                </a:spcBef>
                <a:buClr>
                  <a:srgbClr val="FF671F"/>
                </a:buClr>
                <a:buSzPct val="110000"/>
                <a:buFont typeface="Wingdings" panose="05000000000000000000" pitchFamily="2" charset="2"/>
                <a:buChar char="§"/>
              </a:pPr>
              <a:r>
                <a:rPr lang="en-US" sz="1400" dirty="0">
                  <a:solidFill>
                    <a:srgbClr val="000000"/>
                  </a:solidFill>
                </a:rPr>
                <a:t>Local design and manufacturing </a:t>
              </a:r>
            </a:p>
            <a:p>
              <a:pPr marL="285750" indent="-285750">
                <a:spcBef>
                  <a:spcPct val="10000"/>
                </a:spcBef>
                <a:buClr>
                  <a:srgbClr val="FF671F"/>
                </a:buClr>
                <a:buSzPct val="110000"/>
                <a:buFont typeface="Wingdings" panose="05000000000000000000" pitchFamily="2" charset="2"/>
                <a:buChar char="§"/>
              </a:pPr>
              <a:r>
                <a:rPr lang="en-US" sz="1400" dirty="0">
                  <a:solidFill>
                    <a:srgbClr val="000000"/>
                  </a:solidFill>
                </a:rPr>
                <a:t>A wide breadth of products, and must match Chinese consumer preferences </a:t>
              </a:r>
            </a:p>
            <a:p>
              <a:pPr marL="285750" indent="-285750">
                <a:spcBef>
                  <a:spcPct val="10000"/>
                </a:spcBef>
                <a:buClr>
                  <a:srgbClr val="FF671F"/>
                </a:buClr>
                <a:buSzPct val="110000"/>
                <a:buFont typeface="Wingdings" panose="05000000000000000000" pitchFamily="2" charset="2"/>
                <a:buChar char="§"/>
              </a:pPr>
              <a:r>
                <a:rPr lang="en-US" sz="1400" dirty="0">
                  <a:solidFill>
                    <a:srgbClr val="000000"/>
                  </a:solidFill>
                </a:rPr>
                <a:t>Improve cost position through local manufacturing</a:t>
              </a:r>
            </a:p>
            <a:p>
              <a:pPr marL="285750" indent="-285750">
                <a:spcBef>
                  <a:spcPct val="10000"/>
                </a:spcBef>
                <a:buClr>
                  <a:srgbClr val="FF671F"/>
                </a:buClr>
                <a:buSzPct val="110000"/>
                <a:buFont typeface="Wingdings" panose="05000000000000000000" pitchFamily="2" charset="2"/>
                <a:buChar char="§"/>
              </a:pPr>
              <a:r>
                <a:rPr lang="en-US" sz="1400" dirty="0">
                  <a:solidFill>
                    <a:srgbClr val="000000"/>
                  </a:solidFill>
                </a:rPr>
                <a:t>Participate, build and enhance the integrated supply chain through </a:t>
              </a:r>
              <a:r>
                <a:rPr lang="en-US" sz="1400" dirty="0" smtClean="0">
                  <a:solidFill>
                    <a:srgbClr val="000000"/>
                  </a:solidFill>
                </a:rPr>
                <a:t>lean</a:t>
              </a:r>
            </a:p>
            <a:p>
              <a:pPr>
                <a:spcBef>
                  <a:spcPts val="600"/>
                </a:spcBef>
                <a:buClr>
                  <a:srgbClr val="FF671F"/>
                </a:buClr>
              </a:pPr>
              <a:r>
                <a:rPr lang="en-US" sz="1400" b="1" dirty="0" smtClean="0">
                  <a:solidFill>
                    <a:srgbClr val="FF671F"/>
                  </a:solidFill>
                </a:rPr>
                <a:t>Brand</a:t>
              </a:r>
            </a:p>
            <a:p>
              <a:pPr marL="285750" lvl="1" indent="-285750">
                <a:spcBef>
                  <a:spcPct val="10000"/>
                </a:spcBef>
                <a:buClr>
                  <a:srgbClr val="FF671F"/>
                </a:buClr>
                <a:buSzPct val="110000"/>
                <a:buFont typeface="Wingdings" panose="05000000000000000000" pitchFamily="2" charset="2"/>
                <a:buChar char="§"/>
              </a:pPr>
              <a:r>
                <a:rPr lang="en-US" sz="1400" dirty="0">
                  <a:solidFill>
                    <a:srgbClr val="000000"/>
                  </a:solidFill>
                </a:rPr>
                <a:t>Strong local brands with market perception of creditability and </a:t>
              </a:r>
              <a:r>
                <a:rPr lang="en-US" sz="1400" dirty="0" smtClean="0">
                  <a:solidFill>
                    <a:srgbClr val="000000"/>
                  </a:solidFill>
                </a:rPr>
                <a:t>quality</a:t>
              </a:r>
              <a:endParaRPr lang="en-US" sz="1400" dirty="0">
                <a:solidFill>
                  <a:srgbClr val="000000"/>
                </a:solidFill>
              </a:endParaRPr>
            </a:p>
          </p:txBody>
        </p:sp>
        <p:sp>
          <p:nvSpPr>
            <p:cNvPr id="16" name="Rectangle 15"/>
            <p:cNvSpPr/>
            <p:nvPr/>
          </p:nvSpPr>
          <p:spPr>
            <a:xfrm>
              <a:off x="4770832" y="1030672"/>
              <a:ext cx="3794688" cy="4597968"/>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cxnSp>
          <p:nvCxnSpPr>
            <p:cNvPr id="19" name="Straight Connector 18"/>
            <p:cNvCxnSpPr/>
            <p:nvPr/>
          </p:nvCxnSpPr>
          <p:spPr>
            <a:xfrm>
              <a:off x="4971147" y="1430761"/>
              <a:ext cx="3394059" cy="0"/>
            </a:xfrm>
            <a:prstGeom prst="line">
              <a:avLst/>
            </a:prstGeom>
          </p:spPr>
          <p:style>
            <a:lnRef idx="1">
              <a:schemeClr val="accent6"/>
            </a:lnRef>
            <a:fillRef idx="0">
              <a:schemeClr val="accent6"/>
            </a:fillRef>
            <a:effectRef idx="0">
              <a:schemeClr val="accent6"/>
            </a:effectRef>
            <a:fontRef idx="minor">
              <a:schemeClr val="tx1"/>
            </a:fontRef>
          </p:style>
        </p:cxnSp>
      </p:grpSp>
      <p:cxnSp>
        <p:nvCxnSpPr>
          <p:cNvPr id="13" name="Straight Arrow Connector 12"/>
          <p:cNvCxnSpPr/>
          <p:nvPr/>
        </p:nvCxnSpPr>
        <p:spPr>
          <a:xfrm>
            <a:off x="3647440" y="1281516"/>
            <a:ext cx="1727200" cy="0"/>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25" name="Rectangle 24"/>
          <p:cNvSpPr/>
          <p:nvPr/>
        </p:nvSpPr>
        <p:spPr>
          <a:xfrm>
            <a:off x="5518097" y="286480"/>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help</a:t>
            </a:r>
            <a:endParaRPr lang="en-US" dirty="0"/>
          </a:p>
        </p:txBody>
      </p:sp>
    </p:spTree>
    <p:extLst>
      <p:ext uri="{BB962C8B-B14F-4D97-AF65-F5344CB8AC3E}">
        <p14:creationId xmlns:p14="http://schemas.microsoft.com/office/powerpoint/2010/main" val="3216927657"/>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7" y="320894"/>
            <a:ext cx="7418992" cy="703368"/>
          </a:xfrm>
        </p:spPr>
        <p:txBody>
          <a:bodyPr/>
          <a:lstStyle/>
          <a:p>
            <a:pPr defTabSz="457200">
              <a:defRPr/>
            </a:pPr>
            <a:r>
              <a:rPr lang="en-US" sz="2800" b="0" kern="1200" dirty="0">
                <a:solidFill>
                  <a:srgbClr val="FF671F"/>
                </a:solidFill>
              </a:rPr>
              <a:t>Asia Pacific Summary</a:t>
            </a:r>
          </a:p>
        </p:txBody>
      </p:sp>
      <p:sp>
        <p:nvSpPr>
          <p:cNvPr id="3" name="Content Placeholder 2"/>
          <p:cNvSpPr>
            <a:spLocks noGrp="1"/>
          </p:cNvSpPr>
          <p:nvPr>
            <p:ph idx="1"/>
          </p:nvPr>
        </p:nvSpPr>
        <p:spPr>
          <a:xfrm>
            <a:off x="425668" y="1048953"/>
            <a:ext cx="8198070" cy="4634007"/>
          </a:xfrm>
        </p:spPr>
        <p:txBody>
          <a:bodyPr/>
          <a:lstStyle/>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Continuous strong market growth driven by urbanization, 2</a:t>
            </a:r>
            <a:r>
              <a:rPr lang="en-US" sz="1400" baseline="30000" dirty="0" smtClean="0"/>
              <a:t>nd</a:t>
            </a:r>
            <a:r>
              <a:rPr lang="en-US" sz="1400" dirty="0" smtClean="0"/>
              <a:t> and 3</a:t>
            </a:r>
            <a:r>
              <a:rPr lang="en-US" sz="1400" baseline="30000" dirty="0" smtClean="0"/>
              <a:t>rd</a:t>
            </a:r>
            <a:r>
              <a:rPr lang="en-US" sz="1400" dirty="0" smtClean="0"/>
              <a:t> tier city development, and increasing safety and security solution adoptions in new verticals</a:t>
            </a:r>
          </a:p>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Prestigious brands, innovative products,  professional spec in resources and capabilities create the key differentiators to drive high and premium markets  </a:t>
            </a:r>
          </a:p>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Bocom provides top line growth opportunity with opportunity to expand in service</a:t>
            </a:r>
          </a:p>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Expand market coverage to capture the fast growing opportunities in new verticals and geographies </a:t>
            </a:r>
          </a:p>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Enhance position through thought leadership to drive code development, market awareness, and business demands  </a:t>
            </a:r>
          </a:p>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Leverage premium position and extend to the substantial mid-end market in China through acquisition </a:t>
            </a:r>
          </a:p>
          <a:p>
            <a:pPr marL="285750" indent="-285750">
              <a:lnSpc>
                <a:spcPct val="150000"/>
              </a:lnSpc>
              <a:spcBef>
                <a:spcPts val="600"/>
              </a:spcBef>
              <a:spcAft>
                <a:spcPts val="600"/>
              </a:spcAft>
              <a:buClr>
                <a:srgbClr val="FF671F"/>
              </a:buClr>
              <a:buSzPct val="110000"/>
              <a:buFont typeface="Wingdings" panose="05000000000000000000" pitchFamily="2" charset="2"/>
              <a:buChar char="§"/>
            </a:pPr>
            <a:r>
              <a:rPr lang="en-US" sz="1400" dirty="0" smtClean="0"/>
              <a:t>Focus on margin improvement through operational excellence, localization and productivity  </a:t>
            </a:r>
          </a:p>
        </p:txBody>
      </p:sp>
    </p:spTree>
    <p:extLst>
      <p:ext uri="{BB962C8B-B14F-4D97-AF65-F5344CB8AC3E}">
        <p14:creationId xmlns:p14="http://schemas.microsoft.com/office/powerpoint/2010/main" val="313057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rotWithShape="1">
          <a:blip r:embed="rId3" cstate="screen">
            <a:extLst>
              <a:ext uri="{28A0092B-C50C-407E-A947-70E740481C1C}">
                <a14:useLocalDpi xmlns:a14="http://schemas.microsoft.com/office/drawing/2010/main"/>
              </a:ext>
            </a:extLst>
          </a:blip>
          <a:srcRect b="20446"/>
          <a:stretch/>
        </p:blipFill>
        <p:spPr bwMode="auto">
          <a:xfrm>
            <a:off x="3076864" y="2476007"/>
            <a:ext cx="2990273" cy="190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867274"/>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
          <p:cNvSpPr/>
          <p:nvPr/>
        </p:nvSpPr>
        <p:spPr>
          <a:xfrm>
            <a:off x="434266" y="2399476"/>
            <a:ext cx="3589093" cy="1231642"/>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rgbClr val="FF671F"/>
                </a:solidFill>
                <a:effectLst/>
                <a:uLnTx/>
                <a:uFillTx/>
                <a:latin typeface="Arial"/>
              </a:rPr>
              <a:t>Our Winning Team</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650+ employees</a:t>
            </a:r>
            <a:endParaRPr kumimoji="0" lang="en-US" sz="1400" b="0" i="0" u="none" strike="noStrike" kern="0" cap="none" spc="0" normalizeH="0" baseline="0" noProof="0" dirty="0">
              <a:ln>
                <a:noFill/>
              </a:ln>
              <a:solidFill>
                <a:sysClr val="windowText" lastClr="000000"/>
              </a:solidFill>
              <a:effectLst/>
              <a:uLnTx/>
              <a:uFillTx/>
              <a:latin typeface="Arial"/>
            </a:endParaRP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25+ Offices</a:t>
            </a:r>
            <a:endParaRPr kumimoji="0" lang="en-US" sz="1400" b="0" i="0" u="none" strike="noStrike" kern="0" cap="none" spc="0" normalizeH="0" baseline="0" noProof="0" dirty="0">
              <a:ln>
                <a:noFill/>
              </a:ln>
              <a:solidFill>
                <a:sysClr val="windowText" lastClr="000000"/>
              </a:solidFill>
              <a:effectLst/>
              <a:uLnTx/>
              <a:uFillTx/>
              <a:latin typeface="Arial"/>
            </a:endParaRPr>
          </a:p>
          <a:p>
            <a:pPr marL="166688" marR="0" lvl="1" indent="-166688" defTabSz="914400" eaLnBrk="1" fontAlgn="auto" latinLnBrk="0" hangingPunct="1">
              <a:lnSpc>
                <a:spcPct val="100000"/>
              </a:lnSpc>
              <a:spcBef>
                <a:spcPts val="0"/>
              </a:spcBef>
              <a:spcAft>
                <a:spcPts val="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2 </a:t>
            </a:r>
            <a:r>
              <a:rPr kumimoji="0" lang="en-US" altLang="zh-CN" sz="1400" b="0" i="0" u="none" strike="noStrike" kern="0" cap="none" spc="0" normalizeH="0" baseline="0" noProof="0" dirty="0" smtClean="0">
                <a:ln>
                  <a:noFill/>
                </a:ln>
                <a:solidFill>
                  <a:sysClr val="windowText" lastClr="000000"/>
                </a:solidFill>
                <a:effectLst/>
                <a:uLnTx/>
                <a:uFillTx/>
                <a:latin typeface="Arial"/>
                <a:ea typeface="黑体"/>
              </a:rPr>
              <a:t>plants</a:t>
            </a:r>
            <a:r>
              <a:rPr kumimoji="0" lang="en-US" sz="1400" b="0" i="0" u="none" strike="noStrike" kern="0" cap="none" spc="0" normalizeH="0" baseline="0" noProof="0" dirty="0" smtClean="0">
                <a:ln>
                  <a:noFill/>
                </a:ln>
                <a:solidFill>
                  <a:sysClr val="windowText" lastClr="000000"/>
                </a:solidFill>
                <a:effectLst/>
                <a:uLnTx/>
                <a:uFillTx/>
                <a:latin typeface="Arial"/>
              </a:rPr>
              <a:t> in Shanghai, China and Auckland, New Zealand</a:t>
            </a:r>
            <a:endParaRPr kumimoji="0" lang="en-US" sz="1400" b="0" i="0" u="none" strike="noStrike" kern="0" cap="none" spc="0" normalizeH="0" baseline="0" noProof="0" dirty="0">
              <a:ln>
                <a:noFill/>
              </a:ln>
              <a:solidFill>
                <a:sysClr val="windowText" lastClr="000000"/>
              </a:solidFill>
              <a:effectLst/>
              <a:uLnTx/>
              <a:uFillTx/>
              <a:latin typeface="Arial"/>
            </a:endParaRPr>
          </a:p>
        </p:txBody>
      </p:sp>
      <p:sp>
        <p:nvSpPr>
          <p:cNvPr id="125" name="Rectangle 24"/>
          <p:cNvSpPr/>
          <p:nvPr/>
        </p:nvSpPr>
        <p:spPr>
          <a:xfrm>
            <a:off x="434266" y="3794671"/>
            <a:ext cx="3589094" cy="1075218"/>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altLang="zh-CN" sz="1400" b="1" i="0" u="none" strike="noStrike" kern="0" cap="none" spc="0" normalizeH="0" baseline="0" noProof="0" dirty="0" smtClean="0">
                <a:ln>
                  <a:noFill/>
                </a:ln>
                <a:solidFill>
                  <a:srgbClr val="FF671F"/>
                </a:solidFill>
                <a:effectLst/>
                <a:uLnTx/>
                <a:uFillTx/>
                <a:latin typeface="Arial"/>
                <a:ea typeface="黑体"/>
              </a:rPr>
              <a:t>Our Broad Offerings: </a:t>
            </a:r>
            <a:endParaRPr kumimoji="0" lang="en-US" altLang="zh-CN" sz="1400" b="1" i="0" u="none" strike="noStrike" kern="0" cap="none" spc="0" normalizeH="0" baseline="0" noProof="0" dirty="0">
              <a:ln>
                <a:noFill/>
              </a:ln>
              <a:solidFill>
                <a:srgbClr val="FF671F"/>
              </a:solidFill>
              <a:effectLst/>
              <a:uLnTx/>
              <a:uFillTx/>
              <a:latin typeface="Arial"/>
              <a:ea typeface="黑体"/>
            </a:endParaRPr>
          </a:p>
          <a:p>
            <a:pPr marL="166688" marR="0" lvl="1" indent="-166688" defTabSz="914400" eaLnBrk="1" fontAlgn="auto" latinLnBrk="0" hangingPunct="1">
              <a:lnSpc>
                <a:spcPct val="130000"/>
              </a:lnSpc>
              <a:spcBef>
                <a:spcPts val="0"/>
              </a:spcBef>
              <a:spcAft>
                <a:spcPts val="300"/>
              </a:spcAft>
              <a:buClr>
                <a:srgbClr val="FF671F"/>
              </a:buClr>
              <a:buSzTx/>
              <a:buFont typeface="Wingdings" panose="05000000000000000000" pitchFamily="2" charset="2"/>
              <a:buChar char="§"/>
              <a:tabLst/>
              <a:defRPr/>
            </a:pPr>
            <a:r>
              <a:rPr kumimoji="0" lang="en-US" altLang="zh-CN" sz="1400" b="0" i="0" u="none" strike="noStrike" kern="0" cap="none" spc="0" normalizeH="0" baseline="0" noProof="0" dirty="0" smtClean="0">
                <a:ln>
                  <a:noFill/>
                </a:ln>
                <a:solidFill>
                  <a:srgbClr val="000000"/>
                </a:solidFill>
                <a:effectLst/>
                <a:uLnTx/>
                <a:uFillTx/>
                <a:latin typeface="Arial"/>
                <a:ea typeface="黑体"/>
              </a:rPr>
              <a:t>Security </a:t>
            </a:r>
            <a:r>
              <a:rPr kumimoji="0" lang="en-US" altLang="zh-CN" sz="1400" b="0" i="0" u="none" strike="noStrike" kern="0" cap="none" spc="0" normalizeH="0" baseline="0" noProof="0" dirty="0">
                <a:ln>
                  <a:noFill/>
                </a:ln>
                <a:solidFill>
                  <a:srgbClr val="000000"/>
                </a:solidFill>
                <a:effectLst/>
                <a:uLnTx/>
                <a:uFillTx/>
                <a:latin typeface="Arial"/>
                <a:ea typeface="黑体"/>
              </a:rPr>
              <a:t>products </a:t>
            </a:r>
            <a:r>
              <a:rPr kumimoji="0" lang="en-US" altLang="zh-CN" sz="1400" b="0" i="0" u="none" strike="noStrike" kern="0" cap="none" spc="0" normalizeH="0" baseline="0" noProof="0" dirty="0" smtClean="0">
                <a:ln>
                  <a:noFill/>
                </a:ln>
                <a:solidFill>
                  <a:srgbClr val="000000"/>
                </a:solidFill>
                <a:effectLst/>
                <a:uLnTx/>
                <a:uFillTx/>
                <a:latin typeface="Arial"/>
                <a:ea typeface="黑体"/>
              </a:rPr>
              <a:t>design</a:t>
            </a:r>
            <a:r>
              <a:rPr kumimoji="0" lang="en-US" altLang="zh-CN" sz="1400" b="0" i="0" u="none" strike="noStrike" kern="0" cap="none" spc="0" normalizeH="0" baseline="0" noProof="0" dirty="0">
                <a:ln>
                  <a:noFill/>
                </a:ln>
                <a:solidFill>
                  <a:srgbClr val="000000"/>
                </a:solidFill>
                <a:effectLst/>
                <a:uLnTx/>
                <a:uFillTx/>
                <a:latin typeface="Arial"/>
                <a:ea typeface="黑体"/>
              </a:rPr>
              <a:t>, </a:t>
            </a:r>
            <a:r>
              <a:rPr kumimoji="0" lang="en-US" altLang="zh-CN" sz="1400" b="0" i="0" u="none" strike="noStrike" kern="0" cap="none" spc="0" normalizeH="0" baseline="0" noProof="0" dirty="0" smtClean="0">
                <a:ln>
                  <a:noFill/>
                </a:ln>
                <a:solidFill>
                  <a:srgbClr val="000000"/>
                </a:solidFill>
                <a:effectLst/>
                <a:uLnTx/>
                <a:uFillTx/>
                <a:latin typeface="Arial"/>
                <a:ea typeface="黑体"/>
              </a:rPr>
              <a:t>system integration, manufacturing</a:t>
            </a:r>
            <a:r>
              <a:rPr kumimoji="0" lang="en-US" altLang="zh-CN" sz="1400" b="0" i="0" u="none" strike="noStrike" kern="0" cap="none" spc="0" normalizeH="0" baseline="0" noProof="0" dirty="0">
                <a:ln>
                  <a:noFill/>
                </a:ln>
                <a:solidFill>
                  <a:srgbClr val="000000"/>
                </a:solidFill>
                <a:effectLst/>
                <a:uLnTx/>
                <a:uFillTx/>
                <a:latin typeface="Arial"/>
                <a:ea typeface="黑体"/>
              </a:rPr>
              <a:t>, </a:t>
            </a:r>
            <a:r>
              <a:rPr kumimoji="0" lang="en-US" altLang="zh-CN" sz="1400" b="0" i="0" u="none" strike="noStrike" kern="0" cap="none" spc="0" normalizeH="0" baseline="0" noProof="0" dirty="0" smtClean="0">
                <a:ln>
                  <a:noFill/>
                </a:ln>
                <a:solidFill>
                  <a:srgbClr val="000000"/>
                </a:solidFill>
                <a:effectLst/>
                <a:uLnTx/>
                <a:uFillTx/>
                <a:latin typeface="Arial"/>
                <a:ea typeface="黑体"/>
              </a:rPr>
              <a:t>sales</a:t>
            </a:r>
            <a:r>
              <a:rPr kumimoji="0" lang="en-US" altLang="zh-CN" sz="1400" b="0" i="0" u="none" strike="noStrike" kern="0" cap="none" spc="0" normalizeH="0" baseline="0" noProof="0" dirty="0">
                <a:ln>
                  <a:noFill/>
                </a:ln>
                <a:solidFill>
                  <a:srgbClr val="000000"/>
                </a:solidFill>
                <a:effectLst/>
                <a:uLnTx/>
                <a:uFillTx/>
                <a:latin typeface="Arial"/>
                <a:ea typeface="黑体"/>
              </a:rPr>
              <a:t>, after sales service, etc</a:t>
            </a:r>
            <a:r>
              <a:rPr kumimoji="0" lang="en-US" altLang="zh-CN" sz="1400" b="0" i="0" u="none" strike="noStrike" kern="0" cap="none" spc="0" normalizeH="0" baseline="0" noProof="0" dirty="0" smtClean="0">
                <a:ln>
                  <a:noFill/>
                </a:ln>
                <a:solidFill>
                  <a:srgbClr val="000000"/>
                </a:solidFill>
                <a:effectLst/>
                <a:uLnTx/>
                <a:uFillTx/>
                <a:latin typeface="Arial"/>
                <a:ea typeface="黑体"/>
              </a:rPr>
              <a:t>.</a:t>
            </a:r>
            <a:endParaRPr kumimoji="0" lang="en-US" altLang="zh-CN" sz="1400" b="0" i="0" u="none" strike="noStrike" kern="0" cap="none" spc="0" normalizeH="0" baseline="0" noProof="0" dirty="0">
              <a:ln>
                <a:noFill/>
              </a:ln>
              <a:solidFill>
                <a:srgbClr val="000000"/>
              </a:solidFill>
              <a:effectLst/>
              <a:uLnTx/>
              <a:uFillTx/>
              <a:latin typeface="Arial"/>
              <a:ea typeface="黑体"/>
            </a:endParaRPr>
          </a:p>
        </p:txBody>
      </p:sp>
      <p:sp>
        <p:nvSpPr>
          <p:cNvPr id="156" name="Rectangle 25"/>
          <p:cNvSpPr/>
          <p:nvPr/>
        </p:nvSpPr>
        <p:spPr>
          <a:xfrm>
            <a:off x="434266" y="5034461"/>
            <a:ext cx="3589094" cy="1156904"/>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rgbClr val="FF671F"/>
                </a:solidFill>
                <a:effectLst/>
                <a:uLnTx/>
                <a:uFillTx/>
                <a:latin typeface="Arial"/>
              </a:rPr>
              <a:t>Our </a:t>
            </a:r>
            <a:r>
              <a:rPr kumimoji="0" lang="en-US" sz="1400" b="1" i="0" u="none" strike="noStrike" kern="0" cap="none" spc="0" normalizeH="0" baseline="0" noProof="0" dirty="0" smtClean="0">
                <a:ln>
                  <a:noFill/>
                </a:ln>
                <a:solidFill>
                  <a:srgbClr val="FF671F"/>
                </a:solidFill>
                <a:effectLst/>
                <a:uLnTx/>
                <a:uFillTx/>
                <a:latin typeface="Arial"/>
              </a:rPr>
              <a:t>Loyal Customers </a:t>
            </a:r>
            <a:endParaRPr kumimoji="0" lang="en-US" sz="1400" b="1" i="0" u="none" strike="noStrike" kern="0" cap="none" spc="0" normalizeH="0" baseline="0" noProof="0" dirty="0">
              <a:ln>
                <a:noFill/>
              </a:ln>
              <a:solidFill>
                <a:srgbClr val="FF671F"/>
              </a:solidFill>
              <a:effectLst/>
              <a:uLnTx/>
              <a:uFillTx/>
              <a:latin typeface="Arial"/>
            </a:endParaRP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rgbClr val="000000"/>
                </a:solidFill>
                <a:effectLst/>
                <a:uLnTx/>
                <a:uFillTx/>
                <a:latin typeface="Arial"/>
              </a:rPr>
              <a:t>350+ independent channel partners</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rgbClr val="000000"/>
                </a:solidFill>
                <a:effectLst/>
                <a:uLnTx/>
                <a:uFillTx/>
                <a:latin typeface="Arial"/>
              </a:rPr>
              <a:t>1000+ </a:t>
            </a:r>
            <a:r>
              <a:rPr kumimoji="0" lang="en-US" sz="1400" b="0" i="0" u="none" strike="noStrike" kern="0" cap="none" spc="0" normalizeH="0" baseline="0" noProof="0" dirty="0">
                <a:ln>
                  <a:noFill/>
                </a:ln>
                <a:solidFill>
                  <a:srgbClr val="000000"/>
                </a:solidFill>
                <a:effectLst/>
                <a:uLnTx/>
                <a:uFillTx/>
                <a:latin typeface="Arial"/>
              </a:rPr>
              <a:t>end user </a:t>
            </a:r>
            <a:r>
              <a:rPr kumimoji="0" lang="en-US" sz="1400" b="0" i="0" u="none" strike="noStrike" kern="0" cap="none" spc="0" normalizeH="0" baseline="0" noProof="0" dirty="0" smtClean="0">
                <a:ln>
                  <a:noFill/>
                </a:ln>
                <a:solidFill>
                  <a:srgbClr val="000000"/>
                </a:solidFill>
                <a:effectLst/>
                <a:uLnTx/>
                <a:uFillTx/>
                <a:latin typeface="Arial"/>
              </a:rPr>
              <a:t>customers</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rgbClr val="000000"/>
                </a:solidFill>
                <a:effectLst/>
                <a:uLnTx/>
                <a:uFillTx/>
                <a:latin typeface="Arial"/>
              </a:rPr>
              <a:t>200+ architect firms</a:t>
            </a:r>
            <a:endParaRPr kumimoji="0" lang="en-US" sz="1400" b="0" i="0" u="none" strike="noStrike" kern="0" cap="none" spc="0" normalizeH="0" baseline="0" noProof="0" dirty="0">
              <a:ln>
                <a:noFill/>
              </a:ln>
              <a:solidFill>
                <a:srgbClr val="000000"/>
              </a:solidFill>
              <a:effectLst/>
              <a:uLnTx/>
              <a:uFillTx/>
              <a:latin typeface="Arial"/>
            </a:endParaRPr>
          </a:p>
        </p:txBody>
      </p:sp>
      <p:sp>
        <p:nvSpPr>
          <p:cNvPr id="157" name="Rectangle 12"/>
          <p:cNvSpPr/>
          <p:nvPr/>
        </p:nvSpPr>
        <p:spPr>
          <a:xfrm>
            <a:off x="434262" y="862144"/>
            <a:ext cx="3589093" cy="1379941"/>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smtClean="0">
                <a:ln>
                  <a:noFill/>
                </a:ln>
                <a:solidFill>
                  <a:srgbClr val="FF671F"/>
                </a:solidFill>
                <a:effectLst/>
                <a:uLnTx/>
                <a:uFillTx/>
                <a:latin typeface="Arial"/>
              </a:rPr>
              <a:t>Our Growing Path</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1997: Started business in the region</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2003:</a:t>
            </a:r>
            <a:r>
              <a:rPr kumimoji="0" lang="en-US" sz="1400" b="0" i="0" u="none" strike="noStrike" kern="0" cap="none" spc="0" normalizeH="0" baseline="0" noProof="0" dirty="0">
                <a:ln>
                  <a:noFill/>
                </a:ln>
                <a:solidFill>
                  <a:sysClr val="windowText" lastClr="000000"/>
                </a:solidFill>
                <a:effectLst/>
                <a:uLnTx/>
                <a:uFillTx/>
                <a:latin typeface="Arial"/>
              </a:rPr>
              <a:t> </a:t>
            </a:r>
            <a:r>
              <a:rPr kumimoji="0" lang="en-US" sz="1400" b="0" i="0" u="none" strike="noStrike" kern="0" cap="none" spc="0" normalizeH="0" baseline="0" noProof="0" dirty="0" smtClean="0">
                <a:ln>
                  <a:noFill/>
                </a:ln>
                <a:solidFill>
                  <a:sysClr val="windowText" lastClr="000000"/>
                </a:solidFill>
                <a:effectLst/>
                <a:uLnTx/>
                <a:uFillTx/>
                <a:latin typeface="Arial"/>
              </a:rPr>
              <a:t>Set up Asia Pacific organization</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a:ln>
                  <a:noFill/>
                </a:ln>
                <a:solidFill>
                  <a:sysClr val="windowText" lastClr="000000"/>
                </a:solidFill>
                <a:effectLst/>
                <a:uLnTx/>
                <a:uFillTx/>
                <a:latin typeface="Arial"/>
              </a:rPr>
              <a:t>2013</a:t>
            </a:r>
            <a:r>
              <a:rPr kumimoji="0" lang="en-US" sz="1400" b="0" i="0" u="none" strike="noStrike" kern="0" cap="none" spc="0" normalizeH="0" baseline="0" noProof="0" dirty="0" smtClean="0">
                <a:ln>
                  <a:noFill/>
                </a:ln>
                <a:solidFill>
                  <a:sysClr val="windowText" lastClr="000000"/>
                </a:solidFill>
                <a:effectLst/>
                <a:uLnTx/>
                <a:uFillTx/>
                <a:latin typeface="Arial"/>
              </a:rPr>
              <a:t>: $150+M </a:t>
            </a:r>
            <a:r>
              <a:rPr kumimoji="0" lang="en-US" sz="1400" b="0" i="0" u="none" strike="noStrike" kern="0" cap="none" spc="0" normalizeH="0" baseline="0" noProof="0" dirty="0">
                <a:ln>
                  <a:noFill/>
                </a:ln>
                <a:solidFill>
                  <a:sysClr val="windowText" lastClr="000000"/>
                </a:solidFill>
                <a:effectLst/>
                <a:uLnTx/>
                <a:uFillTx/>
                <a:latin typeface="Arial"/>
              </a:rPr>
              <a:t>business across Asia </a:t>
            </a:r>
            <a:r>
              <a:rPr kumimoji="0" lang="en-US" sz="1400" b="0" i="0" u="none" strike="noStrike" kern="0" cap="none" spc="0" normalizeH="0" baseline="0" noProof="0" dirty="0" smtClean="0">
                <a:ln>
                  <a:noFill/>
                </a:ln>
                <a:solidFill>
                  <a:sysClr val="windowText" lastClr="000000"/>
                </a:solidFill>
                <a:effectLst/>
                <a:uLnTx/>
                <a:uFillTx/>
                <a:latin typeface="Arial"/>
              </a:rPr>
              <a:t>Pacific</a:t>
            </a:r>
          </a:p>
        </p:txBody>
      </p:sp>
      <p:sp>
        <p:nvSpPr>
          <p:cNvPr id="158" name="Text Box 51"/>
          <p:cNvSpPr txBox="1">
            <a:spLocks noChangeArrowheads="1"/>
          </p:cNvSpPr>
          <p:nvPr/>
        </p:nvSpPr>
        <p:spPr bwMode="auto">
          <a:xfrm>
            <a:off x="3987042" y="2140766"/>
            <a:ext cx="2729735"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lnSpc>
                <a:spcPct val="160000"/>
              </a:lnSpc>
              <a:spcBef>
                <a:spcPts val="0"/>
              </a:spcBef>
              <a:spcAft>
                <a:spcPts val="0"/>
              </a:spcAft>
              <a:buClrTx/>
              <a:buSzTx/>
              <a:buFontTx/>
              <a:buNone/>
              <a:tabLst/>
              <a:defRPr/>
            </a:pPr>
            <a:r>
              <a:rPr kumimoji="0" lang="en-US" altLang="zh-CN" sz="1000" u="none" strike="noStrike" kern="0" cap="none" spc="0" normalizeH="0" baseline="0" noProof="0" dirty="0">
                <a:ln>
                  <a:noFill/>
                </a:ln>
                <a:effectLst/>
                <a:uLnTx/>
                <a:uFillTx/>
                <a:latin typeface="+mn-ea"/>
                <a:ea typeface="+mn-ea"/>
              </a:rPr>
              <a:t>Shanghai </a:t>
            </a:r>
            <a:r>
              <a:rPr kumimoji="0" lang="en-US" altLang="zh-CN" sz="1000" u="none" strike="noStrike" kern="0" cap="none" spc="0" normalizeH="0" baseline="0" noProof="0" dirty="0" smtClean="0">
                <a:ln>
                  <a:noFill/>
                </a:ln>
                <a:effectLst/>
                <a:uLnTx/>
                <a:uFillTx/>
                <a:latin typeface="+mn-ea"/>
                <a:ea typeface="+mn-ea"/>
              </a:rPr>
              <a:t>Headquarter</a:t>
            </a:r>
            <a:endParaRPr kumimoji="0" lang="en-US" altLang="zh-CN" sz="1000" u="none" strike="noStrike" kern="0" cap="none" spc="0" normalizeH="0" baseline="0" noProof="0" dirty="0">
              <a:ln>
                <a:noFill/>
              </a:ln>
              <a:effectLst/>
              <a:uLnTx/>
              <a:uFillTx/>
              <a:latin typeface="+mn-ea"/>
              <a:ea typeface="+mn-ea"/>
            </a:endParaRPr>
          </a:p>
        </p:txBody>
      </p:sp>
      <p:pic>
        <p:nvPicPr>
          <p:cNvPr id="159" name="Picture 95" descr="http://t2.baidu.com/it/u=3752042913,4013051864&amp;fm=23&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995" y="887543"/>
            <a:ext cx="1603967" cy="130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9220" y="2609849"/>
            <a:ext cx="1596742" cy="113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 Box 51"/>
          <p:cNvSpPr txBox="1">
            <a:spLocks noChangeArrowheads="1"/>
          </p:cNvSpPr>
          <p:nvPr/>
        </p:nvSpPr>
        <p:spPr bwMode="auto">
          <a:xfrm>
            <a:off x="4002824" y="3692020"/>
            <a:ext cx="2729735"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lnSpc>
                <a:spcPct val="160000"/>
              </a:lnSpc>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n-ea"/>
                <a:ea typeface="+mn-ea"/>
              </a:rPr>
              <a:t>Allegion Day One Celebration</a:t>
            </a:r>
            <a:endParaRPr kumimoji="0" lang="en-US" altLang="zh-CN" sz="1000" u="none" strike="noStrike" kern="0" cap="none" spc="0" normalizeH="0" baseline="0" noProof="0" dirty="0">
              <a:ln>
                <a:noFill/>
              </a:ln>
              <a:effectLst/>
              <a:uLnTx/>
              <a:uFillTx/>
              <a:latin typeface="+mn-ea"/>
              <a:ea typeface="+mn-ea"/>
            </a:endParaRPr>
          </a:p>
        </p:txBody>
      </p:sp>
      <p:sp>
        <p:nvSpPr>
          <p:cNvPr id="163" name="圆角矩形 162"/>
          <p:cNvSpPr/>
          <p:nvPr/>
        </p:nvSpPr>
        <p:spPr>
          <a:xfrm>
            <a:off x="6620896" y="4290442"/>
            <a:ext cx="1215867" cy="670160"/>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4" name="圆角矩形 163"/>
          <p:cNvSpPr/>
          <p:nvPr/>
        </p:nvSpPr>
        <p:spPr>
          <a:xfrm>
            <a:off x="6620897" y="5151237"/>
            <a:ext cx="1215867" cy="670160"/>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5" name="圆角矩形 164"/>
          <p:cNvSpPr/>
          <p:nvPr/>
        </p:nvSpPr>
        <p:spPr>
          <a:xfrm>
            <a:off x="7819020" y="4297788"/>
            <a:ext cx="1215867" cy="670160"/>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6" name="圆角矩形 165"/>
          <p:cNvSpPr/>
          <p:nvPr/>
        </p:nvSpPr>
        <p:spPr>
          <a:xfrm>
            <a:off x="7818614" y="5134674"/>
            <a:ext cx="1215867" cy="681370"/>
          </a:xfrm>
          <a:prstGeom prst="roundRect">
            <a:avLst>
              <a:gd name="adj" fmla="val 1000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7" name="Text Box 51"/>
          <p:cNvSpPr txBox="1">
            <a:spLocks noChangeArrowheads="1"/>
          </p:cNvSpPr>
          <p:nvPr/>
        </p:nvSpPr>
        <p:spPr bwMode="auto">
          <a:xfrm>
            <a:off x="6601643" y="4900731"/>
            <a:ext cx="1230140"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n-ea"/>
                <a:ea typeface="+mn-ea"/>
              </a:rPr>
              <a:t>Transport</a:t>
            </a:r>
            <a:endParaRPr kumimoji="0" lang="en-US" altLang="zh-CN" sz="1000" u="none" strike="noStrike" kern="0" cap="none" spc="0" normalizeH="0" baseline="0" noProof="0" dirty="0">
              <a:ln>
                <a:noFill/>
              </a:ln>
              <a:effectLst/>
              <a:uLnTx/>
              <a:uFillTx/>
              <a:latin typeface="+mn-ea"/>
              <a:ea typeface="+mn-ea"/>
            </a:endParaRPr>
          </a:p>
        </p:txBody>
      </p:sp>
      <p:sp>
        <p:nvSpPr>
          <p:cNvPr id="168" name="Text Box 51"/>
          <p:cNvSpPr txBox="1">
            <a:spLocks noChangeArrowheads="1"/>
          </p:cNvSpPr>
          <p:nvPr/>
        </p:nvSpPr>
        <p:spPr bwMode="auto">
          <a:xfrm>
            <a:off x="7758326" y="4900731"/>
            <a:ext cx="1230140"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n-ea"/>
                <a:ea typeface="+mn-ea"/>
              </a:rPr>
              <a:t>Hospitality</a:t>
            </a:r>
            <a:endParaRPr kumimoji="0" lang="en-US" altLang="zh-CN" sz="1000" u="none" strike="noStrike" kern="0" cap="none" spc="0" normalizeH="0" baseline="0" noProof="0" dirty="0">
              <a:ln>
                <a:noFill/>
              </a:ln>
              <a:effectLst/>
              <a:uLnTx/>
              <a:uFillTx/>
              <a:latin typeface="+mn-ea"/>
              <a:ea typeface="+mn-ea"/>
            </a:endParaRPr>
          </a:p>
        </p:txBody>
      </p:sp>
      <p:sp>
        <p:nvSpPr>
          <p:cNvPr id="169" name="Text Box 51"/>
          <p:cNvSpPr txBox="1">
            <a:spLocks noChangeArrowheads="1"/>
          </p:cNvSpPr>
          <p:nvPr/>
        </p:nvSpPr>
        <p:spPr bwMode="auto">
          <a:xfrm>
            <a:off x="6611934" y="5763341"/>
            <a:ext cx="1230140"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n-ea"/>
                <a:ea typeface="+mn-ea"/>
              </a:rPr>
              <a:t>Healthcare</a:t>
            </a:r>
            <a:endParaRPr kumimoji="0" lang="en-US" altLang="zh-CN" sz="1000" u="none" strike="noStrike" kern="0" cap="none" spc="0" normalizeH="0" baseline="0" noProof="0" dirty="0">
              <a:ln>
                <a:noFill/>
              </a:ln>
              <a:effectLst/>
              <a:uLnTx/>
              <a:uFillTx/>
              <a:latin typeface="+mn-ea"/>
              <a:ea typeface="+mn-ea"/>
            </a:endParaRPr>
          </a:p>
        </p:txBody>
      </p:sp>
      <p:sp>
        <p:nvSpPr>
          <p:cNvPr id="170" name="Text Box 51"/>
          <p:cNvSpPr txBox="1">
            <a:spLocks noChangeArrowheads="1"/>
          </p:cNvSpPr>
          <p:nvPr/>
        </p:nvSpPr>
        <p:spPr bwMode="auto">
          <a:xfrm>
            <a:off x="7758326" y="5776041"/>
            <a:ext cx="1010849"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n-ea"/>
                <a:ea typeface="+mn-ea"/>
              </a:rPr>
              <a:t>Education</a:t>
            </a:r>
            <a:endParaRPr kumimoji="0" lang="en-US" altLang="zh-CN" sz="1000" u="none" strike="noStrike" kern="0" cap="none" spc="0" normalizeH="0" baseline="0" noProof="0" dirty="0">
              <a:ln>
                <a:noFill/>
              </a:ln>
              <a:effectLst/>
              <a:uLnTx/>
              <a:uFillTx/>
              <a:latin typeface="+mn-ea"/>
              <a:ea typeface="+mn-ea"/>
            </a:endParaRPr>
          </a:p>
        </p:txBody>
      </p:sp>
      <p:grpSp>
        <p:nvGrpSpPr>
          <p:cNvPr id="3" name="组合 2"/>
          <p:cNvGrpSpPr>
            <a:grpSpLocks noChangeAspect="1"/>
          </p:cNvGrpSpPr>
          <p:nvPr/>
        </p:nvGrpSpPr>
        <p:grpSpPr>
          <a:xfrm>
            <a:off x="3963483" y="4270621"/>
            <a:ext cx="3040014" cy="1549136"/>
            <a:chOff x="-519747" y="2248487"/>
            <a:chExt cx="5316066" cy="2708970"/>
          </a:xfrm>
        </p:grpSpPr>
        <p:pic>
          <p:nvPicPr>
            <p:cNvPr id="172" name="Picture 4" descr="Proper Specs"/>
            <p:cNvPicPr>
              <a:picLocks noChangeAspect="1" noChangeArrowheads="1"/>
            </p:cNvPicPr>
            <p:nvPr/>
          </p:nvPicPr>
          <p:blipFill>
            <a:blip r:embed="rId9"/>
            <a:srcRect/>
            <a:stretch>
              <a:fillRect/>
            </a:stretch>
          </p:blipFill>
          <p:spPr>
            <a:xfrm>
              <a:off x="131762" y="2363188"/>
              <a:ext cx="3541116" cy="2594269"/>
            </a:xfrm>
            <a:prstGeom prst="rect">
              <a:avLst/>
            </a:prstGeom>
          </p:spPr>
        </p:pic>
        <p:sp>
          <p:nvSpPr>
            <p:cNvPr id="173" name="TextBox 172"/>
            <p:cNvSpPr txBox="1"/>
            <p:nvPr/>
          </p:nvSpPr>
          <p:spPr>
            <a:xfrm rot="19226020">
              <a:off x="-519747" y="2372744"/>
              <a:ext cx="2209800" cy="276999"/>
            </a:xfrm>
            <a:prstGeom prst="rect">
              <a:avLst/>
            </a:prstGeom>
            <a:noFill/>
          </p:spPr>
          <p:txBody>
            <a:bodyPr wrap="square" rtlCol="0">
              <a:spAutoFit/>
            </a:bodyPr>
            <a:lstStyle/>
            <a:p>
              <a:pPr algn="ctr"/>
              <a:r>
                <a:rPr lang="en-AU" sz="1200" dirty="0" smtClean="0">
                  <a:solidFill>
                    <a:schemeClr val="bg2"/>
                  </a:solidFill>
                </a:rPr>
                <a:t>Consultation</a:t>
              </a:r>
              <a:endParaRPr lang="en-AU" sz="1200" dirty="0">
                <a:solidFill>
                  <a:schemeClr val="bg2"/>
                </a:solidFill>
              </a:endParaRPr>
            </a:p>
          </p:txBody>
        </p:sp>
        <p:sp>
          <p:nvSpPr>
            <p:cNvPr id="174" name="TextBox 173"/>
            <p:cNvSpPr txBox="1"/>
            <p:nvPr/>
          </p:nvSpPr>
          <p:spPr>
            <a:xfrm rot="1511999">
              <a:off x="-338463" y="4529010"/>
              <a:ext cx="2209800" cy="276997"/>
            </a:xfrm>
            <a:prstGeom prst="rect">
              <a:avLst/>
            </a:prstGeom>
            <a:noFill/>
          </p:spPr>
          <p:txBody>
            <a:bodyPr wrap="square" rtlCol="0">
              <a:spAutoFit/>
            </a:bodyPr>
            <a:lstStyle/>
            <a:p>
              <a:pPr algn="ctr"/>
              <a:r>
                <a:rPr lang="en-AU" sz="1200" dirty="0" smtClean="0">
                  <a:solidFill>
                    <a:schemeClr val="bg2"/>
                  </a:solidFill>
                </a:rPr>
                <a:t>Fitness-For-Purpose</a:t>
              </a:r>
              <a:endParaRPr lang="en-AU" sz="1200" dirty="0">
                <a:solidFill>
                  <a:schemeClr val="bg2"/>
                </a:solidFill>
              </a:endParaRPr>
            </a:p>
          </p:txBody>
        </p:sp>
        <p:sp>
          <p:nvSpPr>
            <p:cNvPr id="175" name="TextBox 174"/>
            <p:cNvSpPr txBox="1"/>
            <p:nvPr/>
          </p:nvSpPr>
          <p:spPr>
            <a:xfrm rot="19844710">
              <a:off x="2011371" y="4635815"/>
              <a:ext cx="2209800" cy="276999"/>
            </a:xfrm>
            <a:prstGeom prst="rect">
              <a:avLst/>
            </a:prstGeom>
            <a:noFill/>
          </p:spPr>
          <p:txBody>
            <a:bodyPr wrap="square" rtlCol="0">
              <a:spAutoFit/>
            </a:bodyPr>
            <a:lstStyle/>
            <a:p>
              <a:pPr algn="ctr"/>
              <a:r>
                <a:rPr lang="en-AU" sz="1200" dirty="0" smtClean="0">
                  <a:solidFill>
                    <a:schemeClr val="bg2"/>
                  </a:solidFill>
                </a:rPr>
                <a:t>Value</a:t>
              </a:r>
              <a:endParaRPr lang="en-AU" sz="1200" dirty="0">
                <a:solidFill>
                  <a:schemeClr val="bg2"/>
                </a:solidFill>
              </a:endParaRPr>
            </a:p>
          </p:txBody>
        </p:sp>
        <p:sp>
          <p:nvSpPr>
            <p:cNvPr id="176" name="TextBox 175"/>
            <p:cNvSpPr txBox="1"/>
            <p:nvPr/>
          </p:nvSpPr>
          <p:spPr>
            <a:xfrm rot="2237717">
              <a:off x="2627100" y="2248487"/>
              <a:ext cx="2169219" cy="276998"/>
            </a:xfrm>
            <a:prstGeom prst="rect">
              <a:avLst/>
            </a:prstGeom>
            <a:noFill/>
          </p:spPr>
          <p:txBody>
            <a:bodyPr wrap="square" rtlCol="0">
              <a:spAutoFit/>
            </a:bodyPr>
            <a:lstStyle/>
            <a:p>
              <a:pPr algn="ctr"/>
              <a:r>
                <a:rPr lang="en-AU" sz="1200" dirty="0" smtClean="0">
                  <a:solidFill>
                    <a:schemeClr val="bg2"/>
                  </a:solidFill>
                </a:rPr>
                <a:t>Code Compliance</a:t>
              </a:r>
              <a:endParaRPr lang="en-AU" sz="1200" dirty="0">
                <a:solidFill>
                  <a:schemeClr val="bg2"/>
                </a:solidFill>
              </a:endParaRPr>
            </a:p>
          </p:txBody>
        </p:sp>
      </p:grpSp>
      <p:pic>
        <p:nvPicPr>
          <p:cNvPr id="143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486" y="829487"/>
            <a:ext cx="2899118" cy="282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1234"/>
            <a:ext cx="8229600" cy="586309"/>
          </a:xfrm>
        </p:spPr>
        <p:txBody>
          <a:bodyPr/>
          <a:lstStyle/>
          <a:p>
            <a:pPr lvl="0"/>
            <a:r>
              <a:rPr lang="en-US" kern="0" dirty="0">
                <a:solidFill>
                  <a:srgbClr val="FF671F"/>
                </a:solidFill>
              </a:rPr>
              <a:t>Who we are: Asia </a:t>
            </a:r>
            <a:r>
              <a:rPr lang="en-US" kern="0" dirty="0" smtClean="0">
                <a:solidFill>
                  <a:srgbClr val="FF671F"/>
                </a:solidFill>
              </a:rPr>
              <a:t>Pacific</a:t>
            </a:r>
            <a:endParaRPr lang="en-US" dirty="0"/>
          </a:p>
        </p:txBody>
      </p:sp>
      <p:sp>
        <p:nvSpPr>
          <p:cNvPr id="27" name="Rectangle 26"/>
          <p:cNvSpPr/>
          <p:nvPr/>
        </p:nvSpPr>
        <p:spPr>
          <a:xfrm>
            <a:off x="5619624" y="219010"/>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 1</a:t>
            </a:r>
            <a:endParaRPr lang="en-US" dirty="0"/>
          </a:p>
        </p:txBody>
      </p:sp>
    </p:spTree>
    <p:extLst>
      <p:ext uri="{BB962C8B-B14F-4D97-AF65-F5344CB8AC3E}">
        <p14:creationId xmlns:p14="http://schemas.microsoft.com/office/powerpoint/2010/main" val="4530328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572000" y="926904"/>
            <a:ext cx="0" cy="5197059"/>
          </a:xfrm>
          <a:prstGeom prst="line">
            <a:avLst/>
          </a:prstGeom>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457200" y="3429000"/>
            <a:ext cx="8049237" cy="0"/>
          </a:xfrm>
          <a:prstGeom prst="line">
            <a:avLst/>
          </a:prstGeom>
        </p:spPr>
        <p:style>
          <a:lnRef idx="1">
            <a:schemeClr val="accent6"/>
          </a:lnRef>
          <a:fillRef idx="0">
            <a:schemeClr val="accent6"/>
          </a:fillRef>
          <a:effectRef idx="0">
            <a:schemeClr val="accent6"/>
          </a:effectRef>
          <a:fontRef idx="minor">
            <a:schemeClr val="tx1"/>
          </a:fontRef>
        </p:style>
      </p:cxnSp>
      <p:sp>
        <p:nvSpPr>
          <p:cNvPr id="28" name="Oval 27"/>
          <p:cNvSpPr/>
          <p:nvPr/>
        </p:nvSpPr>
        <p:spPr>
          <a:xfrm>
            <a:off x="2187146" y="2522220"/>
            <a:ext cx="4769708" cy="18135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Rectangle 12"/>
          <p:cNvSpPr/>
          <p:nvPr/>
        </p:nvSpPr>
        <p:spPr>
          <a:xfrm>
            <a:off x="4917345" y="862144"/>
            <a:ext cx="1872472" cy="1660076"/>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rgbClr val="FF671F"/>
                </a:solidFill>
                <a:effectLst/>
                <a:uLnTx/>
                <a:uFillTx/>
                <a:latin typeface="Arial"/>
              </a:rPr>
              <a:t>Our Winning Team</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650+ employees</a:t>
            </a:r>
            <a:endParaRPr kumimoji="0" lang="en-US" sz="1400" b="0" i="0" u="none" strike="noStrike" kern="0" cap="none" spc="0" normalizeH="0" baseline="0" noProof="0" dirty="0">
              <a:ln>
                <a:noFill/>
              </a:ln>
              <a:solidFill>
                <a:sysClr val="windowText" lastClr="000000"/>
              </a:solidFill>
              <a:effectLst/>
              <a:uLnTx/>
              <a:uFillTx/>
              <a:latin typeface="Arial"/>
            </a:endParaRP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25+ Offices</a:t>
            </a:r>
            <a:endParaRPr kumimoji="0" lang="en-US" sz="1400" b="0" i="0" u="none" strike="noStrike" kern="0" cap="none" spc="0" normalizeH="0" baseline="0" noProof="0" dirty="0">
              <a:ln>
                <a:noFill/>
              </a:ln>
              <a:solidFill>
                <a:sysClr val="windowText" lastClr="000000"/>
              </a:solidFill>
              <a:effectLst/>
              <a:uLnTx/>
              <a:uFillTx/>
              <a:latin typeface="Arial"/>
            </a:endParaRPr>
          </a:p>
          <a:p>
            <a:pPr marL="166688" marR="0" lvl="1" indent="-166688" defTabSz="914400" eaLnBrk="1" fontAlgn="auto" latinLnBrk="0" hangingPunct="1">
              <a:lnSpc>
                <a:spcPct val="100000"/>
              </a:lnSpc>
              <a:spcBef>
                <a:spcPts val="0"/>
              </a:spcBef>
              <a:spcAft>
                <a:spcPts val="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2 </a:t>
            </a:r>
            <a:r>
              <a:rPr kumimoji="0" lang="en-US" altLang="zh-CN" sz="1400" b="0" i="0" u="none" strike="noStrike" kern="0" cap="none" spc="0" normalizeH="0" baseline="0" noProof="0" dirty="0" smtClean="0">
                <a:ln>
                  <a:noFill/>
                </a:ln>
                <a:solidFill>
                  <a:sysClr val="windowText" lastClr="000000"/>
                </a:solidFill>
                <a:effectLst/>
                <a:uLnTx/>
                <a:uFillTx/>
                <a:latin typeface="Arial"/>
                <a:ea typeface="黑体"/>
              </a:rPr>
              <a:t>plants</a:t>
            </a:r>
            <a:r>
              <a:rPr kumimoji="0" lang="en-US" sz="1400" b="0" i="0" u="none" strike="noStrike" kern="0" cap="none" spc="0" normalizeH="0" baseline="0" noProof="0" dirty="0" smtClean="0">
                <a:ln>
                  <a:noFill/>
                </a:ln>
                <a:solidFill>
                  <a:sysClr val="windowText" lastClr="000000"/>
                </a:solidFill>
                <a:effectLst/>
                <a:uLnTx/>
                <a:uFillTx/>
                <a:latin typeface="Arial"/>
              </a:rPr>
              <a:t> in Shanghai, China and Auckland, New Zealand</a:t>
            </a:r>
            <a:endParaRPr kumimoji="0" lang="en-US" sz="1400" b="0" i="0" u="none" strike="noStrike" kern="0" cap="none" spc="0" normalizeH="0" baseline="0" noProof="0" dirty="0">
              <a:ln>
                <a:noFill/>
              </a:ln>
              <a:solidFill>
                <a:sysClr val="windowText" lastClr="000000"/>
              </a:solidFill>
              <a:effectLst/>
              <a:uLnTx/>
              <a:uFillTx/>
              <a:latin typeface="Arial"/>
            </a:endParaRPr>
          </a:p>
        </p:txBody>
      </p:sp>
      <p:sp>
        <p:nvSpPr>
          <p:cNvPr id="125" name="Rectangle 24"/>
          <p:cNvSpPr/>
          <p:nvPr/>
        </p:nvSpPr>
        <p:spPr>
          <a:xfrm>
            <a:off x="422017" y="4598077"/>
            <a:ext cx="2986335" cy="1389563"/>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altLang="zh-CN" sz="1400" b="1" i="0" u="none" strike="noStrike" kern="0" cap="none" spc="0" normalizeH="0" baseline="0" noProof="0" dirty="0" smtClean="0">
                <a:ln>
                  <a:noFill/>
                </a:ln>
                <a:solidFill>
                  <a:srgbClr val="FF671F"/>
                </a:solidFill>
                <a:effectLst/>
                <a:uLnTx/>
                <a:uFillTx/>
                <a:latin typeface="Arial"/>
                <a:ea typeface="黑体"/>
              </a:rPr>
              <a:t>Our Broad Offerings: </a:t>
            </a:r>
            <a:endParaRPr kumimoji="0" lang="en-US" altLang="zh-CN" sz="1400" b="1" i="0" u="none" strike="noStrike" kern="0" cap="none" spc="0" normalizeH="0" baseline="0" noProof="0" dirty="0">
              <a:ln>
                <a:noFill/>
              </a:ln>
              <a:solidFill>
                <a:srgbClr val="FF671F"/>
              </a:solidFill>
              <a:effectLst/>
              <a:uLnTx/>
              <a:uFillTx/>
              <a:latin typeface="Arial"/>
              <a:ea typeface="黑体"/>
            </a:endParaRPr>
          </a:p>
          <a:p>
            <a:pPr marL="166688" marR="0" lvl="1" indent="-166688" defTabSz="914400" eaLnBrk="1" fontAlgn="auto" latinLnBrk="0" hangingPunct="1">
              <a:lnSpc>
                <a:spcPct val="130000"/>
              </a:lnSpc>
              <a:spcBef>
                <a:spcPts val="0"/>
              </a:spcBef>
              <a:spcAft>
                <a:spcPts val="300"/>
              </a:spcAft>
              <a:buClr>
                <a:srgbClr val="FF671F"/>
              </a:buClr>
              <a:buSzTx/>
              <a:buFont typeface="Wingdings" panose="05000000000000000000" pitchFamily="2" charset="2"/>
              <a:buChar char="§"/>
              <a:tabLst/>
              <a:defRPr/>
            </a:pPr>
            <a:r>
              <a:rPr kumimoji="0" lang="en-US" altLang="zh-CN" sz="1400" b="0" i="0" u="none" strike="noStrike" kern="0" cap="none" spc="0" normalizeH="0" baseline="0" noProof="0" dirty="0" smtClean="0">
                <a:ln>
                  <a:noFill/>
                </a:ln>
                <a:solidFill>
                  <a:srgbClr val="000000"/>
                </a:solidFill>
                <a:effectLst/>
                <a:uLnTx/>
                <a:uFillTx/>
                <a:latin typeface="Arial"/>
                <a:ea typeface="黑体"/>
              </a:rPr>
              <a:t>Security </a:t>
            </a:r>
            <a:r>
              <a:rPr kumimoji="0" lang="en-US" altLang="zh-CN" sz="1400" b="0" i="0" u="none" strike="noStrike" kern="0" cap="none" spc="0" normalizeH="0" baseline="0" noProof="0" dirty="0">
                <a:ln>
                  <a:noFill/>
                </a:ln>
                <a:solidFill>
                  <a:srgbClr val="000000"/>
                </a:solidFill>
                <a:effectLst/>
                <a:uLnTx/>
                <a:uFillTx/>
                <a:latin typeface="Arial"/>
                <a:ea typeface="黑体"/>
              </a:rPr>
              <a:t>products </a:t>
            </a:r>
            <a:r>
              <a:rPr kumimoji="0" lang="en-US" altLang="zh-CN" sz="1400" b="0" i="0" u="none" strike="noStrike" kern="0" cap="none" spc="0" normalizeH="0" baseline="0" noProof="0" dirty="0" smtClean="0">
                <a:ln>
                  <a:noFill/>
                </a:ln>
                <a:solidFill>
                  <a:srgbClr val="000000"/>
                </a:solidFill>
                <a:effectLst/>
                <a:uLnTx/>
                <a:uFillTx/>
                <a:latin typeface="Arial"/>
                <a:ea typeface="黑体"/>
              </a:rPr>
              <a:t>design</a:t>
            </a:r>
            <a:r>
              <a:rPr kumimoji="0" lang="en-US" altLang="zh-CN" sz="1400" b="0" i="0" u="none" strike="noStrike" kern="0" cap="none" spc="0" normalizeH="0" baseline="0" noProof="0" dirty="0">
                <a:ln>
                  <a:noFill/>
                </a:ln>
                <a:solidFill>
                  <a:srgbClr val="000000"/>
                </a:solidFill>
                <a:effectLst/>
                <a:uLnTx/>
                <a:uFillTx/>
                <a:latin typeface="Arial"/>
                <a:ea typeface="黑体"/>
              </a:rPr>
              <a:t>, </a:t>
            </a:r>
            <a:r>
              <a:rPr kumimoji="0" lang="en-US" altLang="zh-CN" sz="1400" b="0" i="0" u="none" strike="noStrike" kern="0" cap="none" spc="0" normalizeH="0" baseline="0" noProof="0" dirty="0" smtClean="0">
                <a:ln>
                  <a:noFill/>
                </a:ln>
                <a:solidFill>
                  <a:srgbClr val="000000"/>
                </a:solidFill>
                <a:effectLst/>
                <a:uLnTx/>
                <a:uFillTx/>
                <a:latin typeface="Arial"/>
                <a:ea typeface="黑体"/>
              </a:rPr>
              <a:t>system integration, manufacturing</a:t>
            </a:r>
            <a:r>
              <a:rPr kumimoji="0" lang="en-US" altLang="zh-CN" sz="1400" b="0" i="0" u="none" strike="noStrike" kern="0" cap="none" spc="0" normalizeH="0" baseline="0" noProof="0" dirty="0">
                <a:ln>
                  <a:noFill/>
                </a:ln>
                <a:solidFill>
                  <a:srgbClr val="000000"/>
                </a:solidFill>
                <a:effectLst/>
                <a:uLnTx/>
                <a:uFillTx/>
                <a:latin typeface="Arial"/>
                <a:ea typeface="黑体"/>
              </a:rPr>
              <a:t>, </a:t>
            </a:r>
            <a:r>
              <a:rPr kumimoji="0" lang="en-US" altLang="zh-CN" sz="1400" b="0" i="0" u="none" strike="noStrike" kern="0" cap="none" spc="0" normalizeH="0" baseline="0" noProof="0" dirty="0" smtClean="0">
                <a:ln>
                  <a:noFill/>
                </a:ln>
                <a:solidFill>
                  <a:srgbClr val="000000"/>
                </a:solidFill>
                <a:effectLst/>
                <a:uLnTx/>
                <a:uFillTx/>
                <a:latin typeface="Arial"/>
                <a:ea typeface="黑体"/>
              </a:rPr>
              <a:t>sales</a:t>
            </a:r>
            <a:r>
              <a:rPr kumimoji="0" lang="en-US" altLang="zh-CN" sz="1400" b="0" i="0" u="none" strike="noStrike" kern="0" cap="none" spc="0" normalizeH="0" baseline="0" noProof="0" dirty="0">
                <a:ln>
                  <a:noFill/>
                </a:ln>
                <a:solidFill>
                  <a:srgbClr val="000000"/>
                </a:solidFill>
                <a:effectLst/>
                <a:uLnTx/>
                <a:uFillTx/>
                <a:latin typeface="Arial"/>
                <a:ea typeface="黑体"/>
              </a:rPr>
              <a:t>, after sales service, etc</a:t>
            </a:r>
            <a:r>
              <a:rPr kumimoji="0" lang="en-US" altLang="zh-CN" sz="1400" b="0" i="0" u="none" strike="noStrike" kern="0" cap="none" spc="0" normalizeH="0" baseline="0" noProof="0" dirty="0" smtClean="0">
                <a:ln>
                  <a:noFill/>
                </a:ln>
                <a:solidFill>
                  <a:srgbClr val="000000"/>
                </a:solidFill>
                <a:effectLst/>
                <a:uLnTx/>
                <a:uFillTx/>
                <a:latin typeface="Arial"/>
                <a:ea typeface="黑体"/>
              </a:rPr>
              <a:t>.</a:t>
            </a:r>
            <a:endParaRPr kumimoji="0" lang="en-US" altLang="zh-CN" sz="1400" b="0" i="0" u="none" strike="noStrike" kern="0" cap="none" spc="0" normalizeH="0" baseline="0" noProof="0" dirty="0">
              <a:ln>
                <a:noFill/>
              </a:ln>
              <a:solidFill>
                <a:srgbClr val="000000"/>
              </a:solidFill>
              <a:effectLst/>
              <a:uLnTx/>
              <a:uFillTx/>
              <a:latin typeface="Arial"/>
              <a:ea typeface="黑体"/>
            </a:endParaRPr>
          </a:p>
        </p:txBody>
      </p:sp>
      <p:sp>
        <p:nvSpPr>
          <p:cNvPr id="156" name="Rectangle 25"/>
          <p:cNvSpPr/>
          <p:nvPr/>
        </p:nvSpPr>
        <p:spPr>
          <a:xfrm>
            <a:off x="4808664" y="4598077"/>
            <a:ext cx="3846737" cy="1156904"/>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rgbClr val="FF671F"/>
                </a:solidFill>
                <a:effectLst/>
                <a:uLnTx/>
                <a:uFillTx/>
                <a:latin typeface="Arial"/>
              </a:rPr>
              <a:t>Our </a:t>
            </a:r>
            <a:r>
              <a:rPr kumimoji="0" lang="en-US" sz="1400" b="1" i="0" u="none" strike="noStrike" kern="0" cap="none" spc="0" normalizeH="0" baseline="0" noProof="0" dirty="0" smtClean="0">
                <a:ln>
                  <a:noFill/>
                </a:ln>
                <a:solidFill>
                  <a:srgbClr val="FF671F"/>
                </a:solidFill>
                <a:effectLst/>
                <a:uLnTx/>
                <a:uFillTx/>
                <a:latin typeface="Arial"/>
              </a:rPr>
              <a:t>Loyal Customers </a:t>
            </a:r>
            <a:endParaRPr kumimoji="0" lang="en-US" sz="1400" b="1" i="0" u="none" strike="noStrike" kern="0" cap="none" spc="0" normalizeH="0" baseline="0" noProof="0" dirty="0">
              <a:ln>
                <a:noFill/>
              </a:ln>
              <a:solidFill>
                <a:srgbClr val="FF671F"/>
              </a:solidFill>
              <a:effectLst/>
              <a:uLnTx/>
              <a:uFillTx/>
              <a:latin typeface="Arial"/>
            </a:endParaRP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rgbClr val="000000"/>
                </a:solidFill>
                <a:effectLst/>
                <a:uLnTx/>
                <a:uFillTx/>
                <a:latin typeface="Arial"/>
              </a:rPr>
              <a:t>350+ independent channel partners</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rgbClr val="000000"/>
                </a:solidFill>
                <a:effectLst/>
                <a:uLnTx/>
                <a:uFillTx/>
                <a:latin typeface="Arial"/>
              </a:rPr>
              <a:t>1000+ </a:t>
            </a:r>
            <a:r>
              <a:rPr kumimoji="0" lang="en-US" sz="1400" b="0" i="0" u="none" strike="noStrike" kern="0" cap="none" spc="0" normalizeH="0" baseline="0" noProof="0" dirty="0">
                <a:ln>
                  <a:noFill/>
                </a:ln>
                <a:solidFill>
                  <a:srgbClr val="000000"/>
                </a:solidFill>
                <a:effectLst/>
                <a:uLnTx/>
                <a:uFillTx/>
                <a:latin typeface="Arial"/>
              </a:rPr>
              <a:t>end user </a:t>
            </a:r>
            <a:r>
              <a:rPr kumimoji="0" lang="en-US" sz="1400" b="0" i="0" u="none" strike="noStrike" kern="0" cap="none" spc="0" normalizeH="0" baseline="0" noProof="0" dirty="0" smtClean="0">
                <a:ln>
                  <a:noFill/>
                </a:ln>
                <a:solidFill>
                  <a:srgbClr val="000000"/>
                </a:solidFill>
                <a:effectLst/>
                <a:uLnTx/>
                <a:uFillTx/>
                <a:latin typeface="Arial"/>
              </a:rPr>
              <a:t>customers</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rgbClr val="000000"/>
                </a:solidFill>
                <a:effectLst/>
                <a:uLnTx/>
                <a:uFillTx/>
                <a:latin typeface="Arial"/>
              </a:rPr>
              <a:t>200+ architect firms</a:t>
            </a:r>
            <a:endParaRPr kumimoji="0" lang="en-US" sz="1400" b="0" i="0" u="none" strike="noStrike" kern="0" cap="none" spc="0" normalizeH="0" baseline="0" noProof="0" dirty="0">
              <a:ln>
                <a:noFill/>
              </a:ln>
              <a:solidFill>
                <a:srgbClr val="000000"/>
              </a:solidFill>
              <a:effectLst/>
              <a:uLnTx/>
              <a:uFillTx/>
              <a:latin typeface="Arial"/>
            </a:endParaRPr>
          </a:p>
        </p:txBody>
      </p:sp>
      <p:sp>
        <p:nvSpPr>
          <p:cNvPr id="157" name="Rectangle 12"/>
          <p:cNvSpPr/>
          <p:nvPr/>
        </p:nvSpPr>
        <p:spPr>
          <a:xfrm>
            <a:off x="434262" y="862144"/>
            <a:ext cx="3915756" cy="1379941"/>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smtClean="0">
                <a:ln>
                  <a:noFill/>
                </a:ln>
                <a:solidFill>
                  <a:srgbClr val="FF671F"/>
                </a:solidFill>
                <a:effectLst/>
                <a:uLnTx/>
                <a:uFillTx/>
                <a:latin typeface="Arial"/>
              </a:rPr>
              <a:t>Our Growing Path</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1997: Started business in the region</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a:rPr>
              <a:t>2003:</a:t>
            </a:r>
            <a:r>
              <a:rPr kumimoji="0" lang="en-US" sz="1400" b="0" i="0" u="none" strike="noStrike" kern="0" cap="none" spc="0" normalizeH="0" baseline="0" noProof="0" dirty="0">
                <a:ln>
                  <a:noFill/>
                </a:ln>
                <a:solidFill>
                  <a:sysClr val="windowText" lastClr="000000"/>
                </a:solidFill>
                <a:effectLst/>
                <a:uLnTx/>
                <a:uFillTx/>
                <a:latin typeface="Arial"/>
              </a:rPr>
              <a:t> </a:t>
            </a:r>
            <a:r>
              <a:rPr kumimoji="0" lang="en-US" sz="1400" b="0" i="0" u="none" strike="noStrike" kern="0" cap="none" spc="0" normalizeH="0" baseline="0" noProof="0" dirty="0" smtClean="0">
                <a:ln>
                  <a:noFill/>
                </a:ln>
                <a:solidFill>
                  <a:sysClr val="windowText" lastClr="000000"/>
                </a:solidFill>
                <a:effectLst/>
                <a:uLnTx/>
                <a:uFillTx/>
                <a:latin typeface="Arial"/>
              </a:rPr>
              <a:t>Set up Asia Pacific organization</a:t>
            </a:r>
          </a:p>
          <a:p>
            <a:pPr marL="166688" marR="0" lvl="1" indent="-166688" defTabSz="914400" eaLnBrk="1" fontAlgn="auto" latinLnBrk="0" hangingPunct="1">
              <a:lnSpc>
                <a:spcPct val="100000"/>
              </a:lnSpc>
              <a:spcBef>
                <a:spcPts val="0"/>
              </a:spcBef>
              <a:spcAft>
                <a:spcPts val="300"/>
              </a:spcAft>
              <a:buClr>
                <a:srgbClr val="FF671F"/>
              </a:buClr>
              <a:buSzTx/>
              <a:buFont typeface="Wingdings" panose="05000000000000000000" pitchFamily="2" charset="2"/>
              <a:buChar char="§"/>
              <a:tabLst/>
              <a:defRPr/>
            </a:pPr>
            <a:r>
              <a:rPr kumimoji="0" lang="en-US" sz="1400" b="0" i="0" u="none" strike="noStrike" kern="0" cap="none" spc="0" normalizeH="0" baseline="0" noProof="0" dirty="0">
                <a:ln>
                  <a:noFill/>
                </a:ln>
                <a:solidFill>
                  <a:sysClr val="windowText" lastClr="000000"/>
                </a:solidFill>
                <a:effectLst/>
                <a:uLnTx/>
                <a:uFillTx/>
                <a:latin typeface="Arial"/>
              </a:rPr>
              <a:t>2013</a:t>
            </a:r>
            <a:r>
              <a:rPr kumimoji="0" lang="en-US" sz="1400" b="0" i="0" u="none" strike="noStrike" kern="0" cap="none" spc="0" normalizeH="0" baseline="0" noProof="0" dirty="0" smtClean="0">
                <a:ln>
                  <a:noFill/>
                </a:ln>
                <a:solidFill>
                  <a:sysClr val="windowText" lastClr="000000"/>
                </a:solidFill>
                <a:effectLst/>
                <a:uLnTx/>
                <a:uFillTx/>
                <a:latin typeface="Arial"/>
              </a:rPr>
              <a:t>: $150+M </a:t>
            </a:r>
            <a:r>
              <a:rPr kumimoji="0" lang="en-US" sz="1400" b="0" i="0" u="none" strike="noStrike" kern="0" cap="none" spc="0" normalizeH="0" baseline="0" noProof="0" dirty="0">
                <a:ln>
                  <a:noFill/>
                </a:ln>
                <a:solidFill>
                  <a:sysClr val="windowText" lastClr="000000"/>
                </a:solidFill>
                <a:effectLst/>
                <a:uLnTx/>
                <a:uFillTx/>
                <a:latin typeface="Arial"/>
              </a:rPr>
              <a:t>business across Asia </a:t>
            </a:r>
            <a:r>
              <a:rPr kumimoji="0" lang="en-US" sz="1400" b="0" i="0" u="none" strike="noStrike" kern="0" cap="none" spc="0" normalizeH="0" baseline="0" noProof="0" dirty="0" smtClean="0">
                <a:ln>
                  <a:noFill/>
                </a:ln>
                <a:solidFill>
                  <a:sysClr val="windowText" lastClr="000000"/>
                </a:solidFill>
                <a:effectLst/>
                <a:uLnTx/>
                <a:uFillTx/>
                <a:latin typeface="Arial"/>
              </a:rPr>
              <a:t>Pacific</a:t>
            </a:r>
          </a:p>
        </p:txBody>
      </p:sp>
      <p:grpSp>
        <p:nvGrpSpPr>
          <p:cNvPr id="13" name="Group 12"/>
          <p:cNvGrpSpPr/>
          <p:nvPr/>
        </p:nvGrpSpPr>
        <p:grpSpPr>
          <a:xfrm>
            <a:off x="550266" y="2126131"/>
            <a:ext cx="2007014" cy="1146527"/>
            <a:chOff x="550266" y="2126131"/>
            <a:chExt cx="2007014" cy="1146527"/>
          </a:xfrm>
        </p:grpSpPr>
        <p:sp>
          <p:nvSpPr>
            <p:cNvPr id="158" name="Text Box 51"/>
            <p:cNvSpPr txBox="1">
              <a:spLocks noChangeArrowheads="1"/>
            </p:cNvSpPr>
            <p:nvPr/>
          </p:nvSpPr>
          <p:spPr bwMode="auto">
            <a:xfrm>
              <a:off x="550266" y="3047552"/>
              <a:ext cx="2007014" cy="22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lnSpc>
                  <a:spcPct val="160000"/>
                </a:lnSpc>
                <a:spcBef>
                  <a:spcPts val="0"/>
                </a:spcBef>
                <a:spcAft>
                  <a:spcPts val="0"/>
                </a:spcAft>
                <a:buClrTx/>
                <a:buSzTx/>
                <a:buFontTx/>
                <a:buNone/>
                <a:tabLst/>
                <a:defRPr/>
              </a:pPr>
              <a:r>
                <a:rPr kumimoji="0" lang="en-US" altLang="zh-CN" sz="1000" u="none" strike="noStrike" kern="0" cap="none" spc="0" normalizeH="0" baseline="0" noProof="0" dirty="0">
                  <a:ln>
                    <a:noFill/>
                  </a:ln>
                  <a:effectLst/>
                  <a:uLnTx/>
                  <a:uFillTx/>
                  <a:latin typeface="+mj-lt"/>
                  <a:ea typeface="+mn-ea"/>
                </a:rPr>
                <a:t>Shanghai </a:t>
              </a:r>
              <a:r>
                <a:rPr kumimoji="0" lang="en-US" altLang="zh-CN" sz="1000" u="none" strike="noStrike" kern="0" cap="none" spc="0" normalizeH="0" baseline="0" noProof="0" dirty="0" smtClean="0">
                  <a:ln>
                    <a:noFill/>
                  </a:ln>
                  <a:effectLst/>
                  <a:uLnTx/>
                  <a:uFillTx/>
                  <a:latin typeface="+mj-lt"/>
                  <a:ea typeface="+mn-ea"/>
                </a:rPr>
                <a:t>Headquarter</a:t>
              </a:r>
              <a:endParaRPr kumimoji="0" lang="en-US" altLang="zh-CN" sz="1000" u="none" strike="noStrike" kern="0" cap="none" spc="0" normalizeH="0" baseline="0" noProof="0" dirty="0">
                <a:ln>
                  <a:noFill/>
                </a:ln>
                <a:effectLst/>
                <a:uLnTx/>
                <a:uFillTx/>
                <a:latin typeface="+mj-lt"/>
                <a:ea typeface="+mn-ea"/>
              </a:endParaRPr>
            </a:p>
          </p:txBody>
        </p:sp>
        <p:pic>
          <p:nvPicPr>
            <p:cNvPr id="159" name="Picture 95" descr="http://t2.baidu.com/it/u=3752042913,4013051864&amp;fm=23&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404" y="2126131"/>
              <a:ext cx="1180904"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2557280" y="2126130"/>
            <a:ext cx="2053003" cy="1259968"/>
            <a:chOff x="2557280" y="2126130"/>
            <a:chExt cx="2053003" cy="1259968"/>
          </a:xfrm>
        </p:grpSpPr>
        <p:pic>
          <p:nvPicPr>
            <p:cNvPr id="16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69010" y="2126130"/>
              <a:ext cx="1356505" cy="96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 Box 51"/>
            <p:cNvSpPr txBox="1">
              <a:spLocks noChangeArrowheads="1"/>
            </p:cNvSpPr>
            <p:nvPr/>
          </p:nvSpPr>
          <p:spPr bwMode="auto">
            <a:xfrm>
              <a:off x="2557280" y="3047552"/>
              <a:ext cx="2053003"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lnSpc>
                  <a:spcPct val="160000"/>
                </a:lnSpc>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j-lt"/>
                  <a:ea typeface="+mn-ea"/>
                </a:rPr>
                <a:t>Allegion Day One Celebration</a:t>
              </a:r>
              <a:endParaRPr kumimoji="0" lang="en-US" altLang="zh-CN" sz="1000" u="none" strike="noStrike" kern="0" cap="none" spc="0" normalizeH="0" baseline="0" noProof="0" dirty="0">
                <a:ln>
                  <a:noFill/>
                </a:ln>
                <a:effectLst/>
                <a:uLnTx/>
                <a:uFillTx/>
                <a:latin typeface="+mj-lt"/>
                <a:ea typeface="+mn-ea"/>
              </a:endParaRPr>
            </a:p>
          </p:txBody>
        </p:sp>
      </p:grpSp>
      <p:grpSp>
        <p:nvGrpSpPr>
          <p:cNvPr id="11" name="Group 10"/>
          <p:cNvGrpSpPr/>
          <p:nvPr/>
        </p:nvGrpSpPr>
        <p:grpSpPr>
          <a:xfrm>
            <a:off x="2254527" y="3541265"/>
            <a:ext cx="1058625" cy="824153"/>
            <a:chOff x="458965" y="3471568"/>
            <a:chExt cx="871861" cy="678755"/>
          </a:xfrm>
        </p:grpSpPr>
        <p:sp>
          <p:nvSpPr>
            <p:cNvPr id="163" name="圆角矩形 162"/>
            <p:cNvSpPr/>
            <p:nvPr/>
          </p:nvSpPr>
          <p:spPr>
            <a:xfrm>
              <a:off x="464023" y="3471568"/>
              <a:ext cx="861745" cy="474976"/>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sz="1000" dirty="0">
                <a:latin typeface="+mj-lt"/>
              </a:endParaRPr>
            </a:p>
          </p:txBody>
        </p:sp>
        <p:sp>
          <p:nvSpPr>
            <p:cNvPr id="167" name="Text Box 51"/>
            <p:cNvSpPr txBox="1">
              <a:spLocks noChangeArrowheads="1"/>
            </p:cNvSpPr>
            <p:nvPr/>
          </p:nvSpPr>
          <p:spPr bwMode="auto">
            <a:xfrm>
              <a:off x="458965" y="3904110"/>
              <a:ext cx="871861"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j-lt"/>
                  <a:ea typeface="+mn-ea"/>
                </a:rPr>
                <a:t>Transport</a:t>
              </a:r>
              <a:endParaRPr kumimoji="0" lang="en-US" altLang="zh-CN" sz="1000" u="none" strike="noStrike" kern="0" cap="none" spc="0" normalizeH="0" baseline="0" noProof="0" dirty="0">
                <a:ln>
                  <a:noFill/>
                </a:ln>
                <a:effectLst/>
                <a:uLnTx/>
                <a:uFillTx/>
                <a:latin typeface="+mj-lt"/>
                <a:ea typeface="+mn-ea"/>
              </a:endParaRPr>
            </a:p>
          </p:txBody>
        </p:sp>
      </p:grpSp>
      <p:grpSp>
        <p:nvGrpSpPr>
          <p:cNvPr id="10" name="Group 9"/>
          <p:cNvGrpSpPr/>
          <p:nvPr/>
        </p:nvGrpSpPr>
        <p:grpSpPr>
          <a:xfrm>
            <a:off x="3460200" y="3584689"/>
            <a:ext cx="1058625" cy="824153"/>
            <a:chOff x="1331801" y="3471568"/>
            <a:chExt cx="871861" cy="678755"/>
          </a:xfrm>
        </p:grpSpPr>
        <p:sp>
          <p:nvSpPr>
            <p:cNvPr id="165" name="圆角矩形 164"/>
            <p:cNvSpPr/>
            <p:nvPr/>
          </p:nvSpPr>
          <p:spPr>
            <a:xfrm>
              <a:off x="1336859" y="3471568"/>
              <a:ext cx="861745" cy="474976"/>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sz="1000" dirty="0">
                <a:latin typeface="+mj-lt"/>
              </a:endParaRPr>
            </a:p>
          </p:txBody>
        </p:sp>
        <p:sp>
          <p:nvSpPr>
            <p:cNvPr id="168" name="Text Box 51"/>
            <p:cNvSpPr txBox="1">
              <a:spLocks noChangeArrowheads="1"/>
            </p:cNvSpPr>
            <p:nvPr/>
          </p:nvSpPr>
          <p:spPr bwMode="auto">
            <a:xfrm>
              <a:off x="1331801" y="3904110"/>
              <a:ext cx="871861"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j-lt"/>
                  <a:ea typeface="+mn-ea"/>
                </a:rPr>
                <a:t>Hospitality</a:t>
              </a:r>
              <a:endParaRPr kumimoji="0" lang="en-US" altLang="zh-CN" sz="1000" u="none" strike="noStrike" kern="0" cap="none" spc="0" normalizeH="0" baseline="0" noProof="0" dirty="0">
                <a:ln>
                  <a:noFill/>
                </a:ln>
                <a:effectLst/>
                <a:uLnTx/>
                <a:uFillTx/>
                <a:latin typeface="+mj-lt"/>
                <a:ea typeface="+mn-ea"/>
              </a:endParaRPr>
            </a:p>
          </p:txBody>
        </p:sp>
      </p:grpSp>
      <p:grpSp>
        <p:nvGrpSpPr>
          <p:cNvPr id="9" name="Group 8"/>
          <p:cNvGrpSpPr/>
          <p:nvPr/>
        </p:nvGrpSpPr>
        <p:grpSpPr>
          <a:xfrm>
            <a:off x="3420601" y="4405554"/>
            <a:ext cx="1058624" cy="847107"/>
            <a:chOff x="2204636" y="3471568"/>
            <a:chExt cx="871861" cy="697660"/>
          </a:xfrm>
        </p:grpSpPr>
        <p:sp>
          <p:nvSpPr>
            <p:cNvPr id="164" name="圆角矩形 163"/>
            <p:cNvSpPr/>
            <p:nvPr/>
          </p:nvSpPr>
          <p:spPr>
            <a:xfrm>
              <a:off x="2209694" y="3471568"/>
              <a:ext cx="861745" cy="474976"/>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sz="1000" dirty="0">
                <a:latin typeface="+mj-lt"/>
              </a:endParaRPr>
            </a:p>
          </p:txBody>
        </p:sp>
        <p:sp>
          <p:nvSpPr>
            <p:cNvPr id="169" name="Text Box 51"/>
            <p:cNvSpPr txBox="1">
              <a:spLocks noChangeArrowheads="1"/>
            </p:cNvSpPr>
            <p:nvPr/>
          </p:nvSpPr>
          <p:spPr bwMode="auto">
            <a:xfrm>
              <a:off x="2204636" y="3923015"/>
              <a:ext cx="871861"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j-lt"/>
                  <a:ea typeface="+mn-ea"/>
                </a:rPr>
                <a:t>Healthcare</a:t>
              </a:r>
              <a:endParaRPr kumimoji="0" lang="en-US" altLang="zh-CN" sz="1000" u="none" strike="noStrike" kern="0" cap="none" spc="0" normalizeH="0" baseline="0" noProof="0" dirty="0">
                <a:ln>
                  <a:noFill/>
                </a:ln>
                <a:effectLst/>
                <a:uLnTx/>
                <a:uFillTx/>
                <a:latin typeface="+mj-lt"/>
                <a:ea typeface="+mn-ea"/>
              </a:endParaRPr>
            </a:p>
          </p:txBody>
        </p:sp>
      </p:grpSp>
      <p:grpSp>
        <p:nvGrpSpPr>
          <p:cNvPr id="8" name="Group 7"/>
          <p:cNvGrpSpPr/>
          <p:nvPr/>
        </p:nvGrpSpPr>
        <p:grpSpPr>
          <a:xfrm>
            <a:off x="3420601" y="5265925"/>
            <a:ext cx="1098224" cy="858038"/>
            <a:chOff x="3061165" y="3471568"/>
            <a:chExt cx="904474" cy="706662"/>
          </a:xfrm>
        </p:grpSpPr>
        <p:sp>
          <p:nvSpPr>
            <p:cNvPr id="166" name="圆角矩形 165"/>
            <p:cNvSpPr/>
            <p:nvPr/>
          </p:nvSpPr>
          <p:spPr>
            <a:xfrm>
              <a:off x="3082530" y="3471568"/>
              <a:ext cx="861745" cy="482921"/>
            </a:xfrm>
            <a:prstGeom prst="roundRect">
              <a:avLst>
                <a:gd name="adj" fmla="val 1000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sz="1000" dirty="0">
                <a:latin typeface="+mj-lt"/>
              </a:endParaRPr>
            </a:p>
          </p:txBody>
        </p:sp>
        <p:sp>
          <p:nvSpPr>
            <p:cNvPr id="170" name="Text Box 51"/>
            <p:cNvSpPr txBox="1">
              <a:spLocks noChangeArrowheads="1"/>
            </p:cNvSpPr>
            <p:nvPr/>
          </p:nvSpPr>
          <p:spPr bwMode="auto">
            <a:xfrm>
              <a:off x="3061165" y="3932017"/>
              <a:ext cx="904474"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marL="342900" indent="-342900"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342900" marR="0" lvl="0" indent="-342900" algn="ctr" defTabSz="914400" eaLnBrk="0" fontAlgn="auto" latinLnBrk="0" hangingPunct="0">
                <a:spcBef>
                  <a:spcPts val="0"/>
                </a:spcBef>
                <a:spcAft>
                  <a:spcPts val="0"/>
                </a:spcAft>
                <a:buClrTx/>
                <a:buSzTx/>
                <a:buFontTx/>
                <a:buNone/>
                <a:tabLst/>
                <a:defRPr/>
              </a:pPr>
              <a:r>
                <a:rPr kumimoji="0" lang="en-US" altLang="zh-CN" sz="1000" u="none" strike="noStrike" kern="0" cap="none" spc="0" normalizeH="0" baseline="0" noProof="0" dirty="0" smtClean="0">
                  <a:ln>
                    <a:noFill/>
                  </a:ln>
                  <a:effectLst/>
                  <a:uLnTx/>
                  <a:uFillTx/>
                  <a:latin typeface="+mj-lt"/>
                  <a:ea typeface="+mn-ea"/>
                </a:rPr>
                <a:t>Education</a:t>
              </a:r>
              <a:endParaRPr kumimoji="0" lang="en-US" altLang="zh-CN" sz="1000" u="none" strike="noStrike" kern="0" cap="none" spc="0" normalizeH="0" baseline="0" noProof="0" dirty="0">
                <a:ln>
                  <a:noFill/>
                </a:ln>
                <a:effectLst/>
                <a:uLnTx/>
                <a:uFillTx/>
                <a:latin typeface="+mj-lt"/>
                <a:ea typeface="+mn-ea"/>
              </a:endParaRPr>
            </a:p>
          </p:txBody>
        </p:sp>
      </p:grpSp>
      <p:grpSp>
        <p:nvGrpSpPr>
          <p:cNvPr id="3" name="组合 2"/>
          <p:cNvGrpSpPr>
            <a:grpSpLocks noChangeAspect="1"/>
          </p:cNvGrpSpPr>
          <p:nvPr/>
        </p:nvGrpSpPr>
        <p:grpSpPr>
          <a:xfrm>
            <a:off x="4326171" y="3038875"/>
            <a:ext cx="2739349" cy="1249818"/>
            <a:chOff x="-1233487" y="2206381"/>
            <a:chExt cx="6029806" cy="2751076"/>
          </a:xfrm>
        </p:grpSpPr>
        <p:pic>
          <p:nvPicPr>
            <p:cNvPr id="172" name="Picture 4" descr="Proper Specs"/>
            <p:cNvPicPr>
              <a:picLocks noChangeAspect="1" noChangeArrowheads="1"/>
            </p:cNvPicPr>
            <p:nvPr/>
          </p:nvPicPr>
          <p:blipFill>
            <a:blip r:embed="rId9"/>
            <a:srcRect/>
            <a:stretch>
              <a:fillRect/>
            </a:stretch>
          </p:blipFill>
          <p:spPr>
            <a:xfrm>
              <a:off x="131762" y="2363188"/>
              <a:ext cx="3541116" cy="2594269"/>
            </a:xfrm>
            <a:prstGeom prst="rect">
              <a:avLst/>
            </a:prstGeom>
          </p:spPr>
        </p:pic>
        <p:sp>
          <p:nvSpPr>
            <p:cNvPr id="173" name="TextBox 172"/>
            <p:cNvSpPr txBox="1"/>
            <p:nvPr/>
          </p:nvSpPr>
          <p:spPr>
            <a:xfrm rot="19226020">
              <a:off x="-1233487" y="2206381"/>
              <a:ext cx="3637282" cy="609725"/>
            </a:xfrm>
            <a:prstGeom prst="rect">
              <a:avLst/>
            </a:prstGeom>
            <a:noFill/>
          </p:spPr>
          <p:txBody>
            <a:bodyPr wrap="square" rtlCol="0">
              <a:spAutoFit/>
            </a:bodyPr>
            <a:lstStyle/>
            <a:p>
              <a:pPr algn="ctr"/>
              <a:r>
                <a:rPr lang="en-AU" sz="1200" dirty="0" smtClean="0">
                  <a:solidFill>
                    <a:schemeClr val="bg2"/>
                  </a:solidFill>
                </a:rPr>
                <a:t>Consultation</a:t>
              </a:r>
              <a:endParaRPr lang="en-AU" sz="1200" dirty="0">
                <a:solidFill>
                  <a:schemeClr val="bg2"/>
                </a:solidFill>
              </a:endParaRPr>
            </a:p>
          </p:txBody>
        </p:sp>
        <p:sp>
          <p:nvSpPr>
            <p:cNvPr id="174" name="TextBox 173"/>
            <p:cNvSpPr txBox="1"/>
            <p:nvPr/>
          </p:nvSpPr>
          <p:spPr>
            <a:xfrm rot="1511999">
              <a:off x="-338463" y="4529010"/>
              <a:ext cx="2209800" cy="276997"/>
            </a:xfrm>
            <a:prstGeom prst="rect">
              <a:avLst/>
            </a:prstGeom>
            <a:noFill/>
          </p:spPr>
          <p:txBody>
            <a:bodyPr wrap="square" rtlCol="0">
              <a:spAutoFit/>
            </a:bodyPr>
            <a:lstStyle/>
            <a:p>
              <a:pPr algn="ctr"/>
              <a:r>
                <a:rPr lang="en-AU" sz="1200" dirty="0" smtClean="0">
                  <a:solidFill>
                    <a:schemeClr val="bg2"/>
                  </a:solidFill>
                </a:rPr>
                <a:t>Fitness-For-Purpose</a:t>
              </a:r>
              <a:endParaRPr lang="en-AU" sz="1200" dirty="0">
                <a:solidFill>
                  <a:schemeClr val="bg2"/>
                </a:solidFill>
              </a:endParaRPr>
            </a:p>
          </p:txBody>
        </p:sp>
        <p:sp>
          <p:nvSpPr>
            <p:cNvPr id="175" name="TextBox 174"/>
            <p:cNvSpPr txBox="1"/>
            <p:nvPr/>
          </p:nvSpPr>
          <p:spPr>
            <a:xfrm rot="19844710">
              <a:off x="2011371" y="4635815"/>
              <a:ext cx="2209800" cy="276999"/>
            </a:xfrm>
            <a:prstGeom prst="rect">
              <a:avLst/>
            </a:prstGeom>
            <a:noFill/>
          </p:spPr>
          <p:txBody>
            <a:bodyPr wrap="square" rtlCol="0">
              <a:spAutoFit/>
            </a:bodyPr>
            <a:lstStyle/>
            <a:p>
              <a:pPr algn="ctr"/>
              <a:r>
                <a:rPr lang="en-AU" sz="1200" dirty="0" smtClean="0">
                  <a:solidFill>
                    <a:schemeClr val="bg2"/>
                  </a:solidFill>
                </a:rPr>
                <a:t>Value</a:t>
              </a:r>
              <a:endParaRPr lang="en-AU" sz="1200" dirty="0">
                <a:solidFill>
                  <a:schemeClr val="bg2"/>
                </a:solidFill>
              </a:endParaRPr>
            </a:p>
          </p:txBody>
        </p:sp>
        <p:sp>
          <p:nvSpPr>
            <p:cNvPr id="176" name="TextBox 175"/>
            <p:cNvSpPr txBox="1"/>
            <p:nvPr/>
          </p:nvSpPr>
          <p:spPr>
            <a:xfrm rot="2237717">
              <a:off x="2627100" y="2248487"/>
              <a:ext cx="2169219" cy="276998"/>
            </a:xfrm>
            <a:prstGeom prst="rect">
              <a:avLst/>
            </a:prstGeom>
            <a:noFill/>
          </p:spPr>
          <p:txBody>
            <a:bodyPr wrap="square" rtlCol="0">
              <a:spAutoFit/>
            </a:bodyPr>
            <a:lstStyle/>
            <a:p>
              <a:pPr algn="ctr"/>
              <a:r>
                <a:rPr lang="en-AU" sz="1200" dirty="0" smtClean="0">
                  <a:solidFill>
                    <a:schemeClr val="bg2"/>
                  </a:solidFill>
                </a:rPr>
                <a:t>Code Compliance</a:t>
              </a:r>
              <a:endParaRPr lang="en-AU" sz="1200" dirty="0">
                <a:solidFill>
                  <a:schemeClr val="bg2"/>
                </a:solidFill>
              </a:endParaRPr>
            </a:p>
          </p:txBody>
        </p:sp>
      </p:grpSp>
      <p:pic>
        <p:nvPicPr>
          <p:cNvPr id="143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9816" y="872414"/>
            <a:ext cx="1896984" cy="18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1234"/>
            <a:ext cx="8229600" cy="571180"/>
          </a:xfrm>
        </p:spPr>
        <p:txBody>
          <a:bodyPr/>
          <a:lstStyle/>
          <a:p>
            <a:pPr lvl="0"/>
            <a:r>
              <a:rPr lang="en-US" kern="0" dirty="0">
                <a:solidFill>
                  <a:srgbClr val="FF671F"/>
                </a:solidFill>
              </a:rPr>
              <a:t>Who we are: Asia </a:t>
            </a:r>
            <a:r>
              <a:rPr lang="en-US" kern="0" dirty="0" smtClean="0">
                <a:solidFill>
                  <a:srgbClr val="FF671F"/>
                </a:solidFill>
              </a:rPr>
              <a:t>Pacific</a:t>
            </a:r>
            <a:endParaRPr lang="en-US" dirty="0"/>
          </a:p>
        </p:txBody>
      </p:sp>
      <p:sp>
        <p:nvSpPr>
          <p:cNvPr id="37" name="Rectangle 36"/>
          <p:cNvSpPr/>
          <p:nvPr/>
        </p:nvSpPr>
        <p:spPr>
          <a:xfrm>
            <a:off x="5620099" y="414071"/>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 2</a:t>
            </a:r>
          </a:p>
          <a:p>
            <a:pPr algn="ctr"/>
            <a:r>
              <a:rPr lang="en-US" dirty="0" smtClean="0"/>
              <a:t>Please help</a:t>
            </a:r>
            <a:endParaRPr lang="en-US" dirty="0"/>
          </a:p>
        </p:txBody>
      </p:sp>
    </p:spTree>
    <p:extLst>
      <p:ext uri="{BB962C8B-B14F-4D97-AF65-F5344CB8AC3E}">
        <p14:creationId xmlns:p14="http://schemas.microsoft.com/office/powerpoint/2010/main" val="243900663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格 39"/>
          <p:cNvGraphicFramePr>
            <a:graphicFrameLocks noGrp="1"/>
          </p:cNvGraphicFramePr>
          <p:nvPr>
            <p:extLst>
              <p:ext uri="{D42A27DB-BD31-4B8C-83A1-F6EECF244321}">
                <p14:modId xmlns:p14="http://schemas.microsoft.com/office/powerpoint/2010/main" val="1967996910"/>
              </p:ext>
            </p:extLst>
          </p:nvPr>
        </p:nvGraphicFramePr>
        <p:xfrm>
          <a:off x="277813" y="773660"/>
          <a:ext cx="8607425" cy="5431010"/>
        </p:xfrm>
        <a:graphic>
          <a:graphicData uri="http://schemas.openxmlformats.org/drawingml/2006/table">
            <a:tbl>
              <a:tblPr/>
              <a:tblGrid>
                <a:gridCol w="1203325"/>
                <a:gridCol w="1271587"/>
                <a:gridCol w="1273175"/>
                <a:gridCol w="1201738"/>
                <a:gridCol w="1293812"/>
                <a:gridCol w="1181100"/>
                <a:gridCol w="1182688"/>
              </a:tblGrid>
              <a:tr h="783632">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Mechanical Lock</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a:noFill/>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B0F0"/>
                    </a:solid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Door Closer</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B0F0"/>
                    </a:solid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Exit Device</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B0F0"/>
                    </a:solid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Accessory</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B0F0"/>
                    </a:solid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Electronic Lock</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9999"/>
                    </a:solid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Electronic Access Control</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9999"/>
                    </a:solid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ea typeface="宋体" pitchFamily="2" charset="-122"/>
                        </a:rPr>
                        <a:t>System Integration</a:t>
                      </a:r>
                      <a:endParaRPr kumimoji="0" lang="zh-CN" altLang="en-US" sz="1400" b="1" i="0" u="none" strike="noStrike" cap="none" normalizeH="0" baseline="0" dirty="0" smtClean="0">
                        <a:ln>
                          <a:noFill/>
                        </a:ln>
                        <a:solidFill>
                          <a:schemeClr val="bg1"/>
                        </a:solidFill>
                        <a:effectLst/>
                        <a:latin typeface="Arial" charset="0"/>
                        <a:ea typeface="宋体" pitchFamily="2" charset="-122"/>
                      </a:endParaRPr>
                    </a:p>
                  </a:txBody>
                  <a:tcPr marT="45717" marB="45717" anchor="ctr" horzOverflow="overflow">
                    <a:lnL w="12700"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92D050"/>
                    </a:solidFill>
                  </a:tcPr>
                </a:tc>
              </a:tr>
              <a:tr h="2225877">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05333">
                <a:tc gridSpan="7">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Brand</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a:noFill/>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BFBFB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16168">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zh-CN" altLang="en-US" sz="1700" b="0" i="0" u="none" strike="noStrike" cap="none" normalizeH="0" baseline="0" dirty="0" smtClean="0">
                        <a:ln>
                          <a:noFill/>
                        </a:ln>
                        <a:solidFill>
                          <a:schemeClr val="tx1"/>
                        </a:solidFill>
                        <a:effectLst/>
                        <a:latin typeface="Arial" charset="0"/>
                        <a:ea typeface="宋体" pitchFamily="2" charset="-122"/>
                      </a:endParaRPr>
                    </a:p>
                  </a:txBody>
                  <a:tcPr marT="45717" marB="45717" horzOverflow="overflow">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4138"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27030"/>
            <a:ext cx="4841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149" descr="LCN_4010_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8775" y="1684155"/>
            <a:ext cx="1000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Picture 137" descr="C2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775" y="2398530"/>
            <a:ext cx="10144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2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5275" y="1755593"/>
            <a:ext cx="11541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2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6713" y="2184218"/>
            <a:ext cx="1000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2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6713" y="2970030"/>
            <a:ext cx="10001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4" name="Group 121"/>
          <p:cNvGrpSpPr>
            <a:grpSpLocks noChangeAspect="1"/>
          </p:cNvGrpSpPr>
          <p:nvPr/>
        </p:nvGrpSpPr>
        <p:grpSpPr bwMode="auto">
          <a:xfrm>
            <a:off x="1771650" y="3085918"/>
            <a:ext cx="757238" cy="598487"/>
            <a:chOff x="3382" y="2660"/>
            <a:chExt cx="532" cy="409"/>
          </a:xfrm>
        </p:grpSpPr>
        <p:sp>
          <p:nvSpPr>
            <p:cNvPr id="4178" name="AutoShape 120"/>
            <p:cNvSpPr>
              <a:spLocks noChangeAspect="1" noChangeArrowheads="1" noTextEdit="1"/>
            </p:cNvSpPr>
            <p:nvPr/>
          </p:nvSpPr>
          <p:spPr bwMode="auto">
            <a:xfrm>
              <a:off x="3382" y="2660"/>
              <a:ext cx="53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4179" name="Picture 1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 y="2660"/>
              <a:ext cx="534"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45"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6300" y="1684155"/>
            <a:ext cx="498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4638" y="1684155"/>
            <a:ext cx="5603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8938" y="2469968"/>
            <a:ext cx="9286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5425" y="2755718"/>
            <a:ext cx="5937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05425" y="1684155"/>
            <a:ext cx="571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50" name="Object 71"/>
          <p:cNvGraphicFramePr>
            <a:graphicFrameLocks noChangeAspect="1"/>
          </p:cNvGraphicFramePr>
          <p:nvPr>
            <p:extLst>
              <p:ext uri="{D42A27DB-BD31-4B8C-83A1-F6EECF244321}">
                <p14:modId xmlns:p14="http://schemas.microsoft.com/office/powerpoint/2010/main" val="2631314507"/>
              </p:ext>
            </p:extLst>
          </p:nvPr>
        </p:nvGraphicFramePr>
        <p:xfrm>
          <a:off x="6019800" y="1684155"/>
          <a:ext cx="415925" cy="2000250"/>
        </p:xfrm>
        <a:graphic>
          <a:graphicData uri="http://schemas.openxmlformats.org/presentationml/2006/ole">
            <mc:AlternateContent xmlns:mc="http://schemas.openxmlformats.org/markup-compatibility/2006">
              <mc:Choice xmlns:v="urn:schemas-microsoft-com:vml" Requires="v">
                <p:oleObj spid="_x0000_s11279" name="Photo Editor Photo" r:id="rId16" imgW="1685714" imgH="8123810" progId="">
                  <p:embed/>
                </p:oleObj>
              </mc:Choice>
              <mc:Fallback>
                <p:oleObj name="Photo Editor Photo" r:id="rId16" imgW="1685714" imgH="812381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1684155"/>
                        <a:ext cx="4159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61"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2325" y="1684155"/>
            <a:ext cx="5730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2"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2325" y="2469968"/>
            <a:ext cx="571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3"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2325" y="3327218"/>
            <a:ext cx="571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0" name="Picture 7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83363" y="2755718"/>
            <a:ext cx="10795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1" name="Picture 7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83363" y="1827030"/>
            <a:ext cx="1044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2" name="Title 1"/>
          <p:cNvSpPr>
            <a:spLocks noGrp="1"/>
          </p:cNvSpPr>
          <p:nvPr>
            <p:ph type="title"/>
          </p:nvPr>
        </p:nvSpPr>
        <p:spPr bwMode="auto">
          <a:xfrm>
            <a:off x="261938" y="238125"/>
            <a:ext cx="5791200" cy="37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defTabSz="457200" eaLnBrk="1" hangingPunct="1">
              <a:defRPr/>
            </a:pPr>
            <a:r>
              <a:rPr lang="en-US" altLang="zh-CN" sz="2800" b="0" kern="1200" dirty="0" smtClean="0">
                <a:solidFill>
                  <a:srgbClr val="FF671F"/>
                </a:solidFill>
              </a:rPr>
              <a:t>What we sell: Asia Pacific</a:t>
            </a:r>
            <a:endParaRPr lang="en-US" altLang="zh-CN" sz="2800" b="0" kern="1200" dirty="0">
              <a:solidFill>
                <a:srgbClr val="FF671F"/>
              </a:solidFill>
            </a:endParaRPr>
          </a:p>
        </p:txBody>
      </p:sp>
      <p:pic>
        <p:nvPicPr>
          <p:cNvPr id="4174" name="Picture 4" descr="C:\Documents and Settings\changyim\Desktop\未标题-1 拷贝.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24788" y="1692093"/>
            <a:ext cx="9509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5" name="Picture 5" descr="C:\Documents and Settings\changyim\Desktop\机场彩页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53363" y="2368368"/>
            <a:ext cx="9350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6" name="Picture 7" descr="D:\Work\ISI\立项\video form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56538" y="3028768"/>
            <a:ext cx="9048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 descr="Description: Description: Description: Description: Description: Description: Description: Description: Description: Description: Description: Description: Description: cid:image028.png@01CE4267.21AF14B0"/>
          <p:cNvPicPr>
            <a:picLocks noChangeAspect="1" noChangeArrowheads="1"/>
          </p:cNvPicPr>
          <p:nvPr/>
        </p:nvPicPr>
        <p:blipFill>
          <a:blip r:embed="rId26" cstate="print"/>
          <a:srcRect/>
          <a:stretch>
            <a:fillRect/>
          </a:stretch>
        </p:blipFill>
        <p:spPr bwMode="auto">
          <a:xfrm>
            <a:off x="7930737" y="4167074"/>
            <a:ext cx="780288" cy="609600"/>
          </a:xfrm>
          <a:prstGeom prst="rect">
            <a:avLst/>
          </a:prstGeom>
          <a:noFill/>
          <a:ln w="9525">
            <a:noFill/>
            <a:miter lim="800000"/>
            <a:headEnd/>
            <a:tailEnd/>
          </a:ln>
        </p:spPr>
      </p:pic>
      <p:pic>
        <p:nvPicPr>
          <p:cNvPr id="54" name="Picture 53"/>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130589" y="5875683"/>
            <a:ext cx="999212" cy="30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130196" y="5520840"/>
            <a:ext cx="999999" cy="14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2902194" y="5450188"/>
            <a:ext cx="999213" cy="2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15266" y="4771879"/>
            <a:ext cx="999211" cy="2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5377319" y="4771879"/>
            <a:ext cx="999211" cy="2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219565" y="4752338"/>
            <a:ext cx="821261" cy="24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3048545" y="4809655"/>
            <a:ext cx="706510" cy="13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0"/>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1782726" y="4809655"/>
            <a:ext cx="706510" cy="13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15265" y="4326844"/>
            <a:ext cx="999213" cy="2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377318" y="4326844"/>
            <a:ext cx="999213" cy="2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623506" y="4326844"/>
            <a:ext cx="999213" cy="2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4328867" y="4406578"/>
            <a:ext cx="602657" cy="13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8"/>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2901801" y="4413454"/>
            <a:ext cx="999999" cy="1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1886423" y="4381781"/>
            <a:ext cx="499116" cy="18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4280153" y="5137054"/>
            <a:ext cx="700084" cy="17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9"/>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3051758" y="5137054"/>
            <a:ext cx="700084" cy="17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2"/>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785939" y="5137054"/>
            <a:ext cx="700084" cy="17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280353"/>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34"/>
          <p:cNvGrpSpPr>
            <a:grpSpLocks/>
          </p:cNvGrpSpPr>
          <p:nvPr/>
        </p:nvGrpSpPr>
        <p:grpSpPr bwMode="auto">
          <a:xfrm>
            <a:off x="308315" y="2678572"/>
            <a:ext cx="4174362" cy="2730009"/>
            <a:chOff x="-187318" y="2554288"/>
            <a:chExt cx="5003793" cy="3300837"/>
          </a:xfrm>
        </p:grpSpPr>
        <p:pic>
          <p:nvPicPr>
            <p:cNvPr id="30" name="图片 33" descr="QQ截图201112221136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557463"/>
              <a:ext cx="47482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矩形 34"/>
            <p:cNvSpPr>
              <a:spLocks noChangeArrowheads="1"/>
            </p:cNvSpPr>
            <p:nvPr/>
          </p:nvSpPr>
          <p:spPr bwMode="auto">
            <a:xfrm>
              <a:off x="1760581" y="3752850"/>
              <a:ext cx="1377930" cy="560388"/>
            </a:xfrm>
            <a:prstGeom prst="rect">
              <a:avLst/>
            </a:prstGeom>
            <a:solidFill>
              <a:schemeClr val="bg1"/>
            </a:solidFill>
            <a:ln w="9525" algn="ctr">
              <a:solidFill>
                <a:schemeClr val="bg1"/>
              </a:solidFill>
              <a:round/>
              <a:headEnd/>
              <a:tailEnd/>
            </a:ln>
          </p:spPr>
          <p:txBody>
            <a:bodyPr wrap="none" anchor="ctr"/>
            <a:lstStyle/>
            <a:p>
              <a:pPr>
                <a:defRPr/>
              </a:pPr>
              <a:endParaRPr lang="zh-CN" altLang="en-US" sz="1200">
                <a:latin typeface="+mn-ea"/>
                <a:ea typeface="+mn-ea"/>
              </a:endParaRPr>
            </a:p>
          </p:txBody>
        </p:sp>
        <p:sp>
          <p:nvSpPr>
            <p:cNvPr id="47" name="矩形 35"/>
            <p:cNvSpPr>
              <a:spLocks noChangeArrowheads="1"/>
            </p:cNvSpPr>
            <p:nvPr/>
          </p:nvSpPr>
          <p:spPr bwMode="auto">
            <a:xfrm>
              <a:off x="371539" y="2554288"/>
              <a:ext cx="1377930" cy="560387"/>
            </a:xfrm>
            <a:prstGeom prst="rect">
              <a:avLst/>
            </a:prstGeom>
            <a:solidFill>
              <a:schemeClr val="bg1"/>
            </a:solidFill>
            <a:ln w="9525" algn="ctr">
              <a:solidFill>
                <a:schemeClr val="bg1"/>
              </a:solidFill>
              <a:round/>
              <a:headEnd/>
              <a:tailEnd/>
            </a:ln>
          </p:spPr>
          <p:txBody>
            <a:bodyPr wrap="none" anchor="ctr"/>
            <a:lstStyle/>
            <a:p>
              <a:pPr>
                <a:defRPr/>
              </a:pPr>
              <a:endParaRPr lang="zh-CN" altLang="en-US" sz="1200">
                <a:latin typeface="+mn-ea"/>
                <a:ea typeface="+mn-ea"/>
              </a:endParaRPr>
            </a:p>
          </p:txBody>
        </p:sp>
        <p:sp>
          <p:nvSpPr>
            <p:cNvPr id="48" name="矩形 36"/>
            <p:cNvSpPr>
              <a:spLocks noChangeArrowheads="1"/>
            </p:cNvSpPr>
            <p:nvPr/>
          </p:nvSpPr>
          <p:spPr bwMode="auto">
            <a:xfrm>
              <a:off x="69" y="4083050"/>
              <a:ext cx="1228707" cy="558800"/>
            </a:xfrm>
            <a:prstGeom prst="rect">
              <a:avLst/>
            </a:prstGeom>
            <a:solidFill>
              <a:schemeClr val="bg1"/>
            </a:solidFill>
            <a:ln w="9525" algn="ctr">
              <a:solidFill>
                <a:schemeClr val="bg1"/>
              </a:solidFill>
              <a:round/>
              <a:headEnd/>
              <a:tailEnd/>
            </a:ln>
          </p:spPr>
          <p:txBody>
            <a:bodyPr wrap="none" anchor="ctr"/>
            <a:lstStyle/>
            <a:p>
              <a:pPr>
                <a:defRPr/>
              </a:pPr>
              <a:endParaRPr lang="zh-CN" altLang="en-US" sz="1200">
                <a:latin typeface="+mn-ea"/>
                <a:ea typeface="+mn-ea"/>
              </a:endParaRPr>
            </a:p>
          </p:txBody>
        </p:sp>
        <p:sp>
          <p:nvSpPr>
            <p:cNvPr id="49" name="矩形 37"/>
            <p:cNvSpPr>
              <a:spLocks noChangeArrowheads="1"/>
            </p:cNvSpPr>
            <p:nvPr/>
          </p:nvSpPr>
          <p:spPr bwMode="auto">
            <a:xfrm>
              <a:off x="69" y="5108575"/>
              <a:ext cx="1228707" cy="560388"/>
            </a:xfrm>
            <a:prstGeom prst="rect">
              <a:avLst/>
            </a:prstGeom>
            <a:solidFill>
              <a:schemeClr val="bg1"/>
            </a:solidFill>
            <a:ln w="9525" algn="ctr">
              <a:solidFill>
                <a:schemeClr val="bg1"/>
              </a:solidFill>
              <a:round/>
              <a:headEnd/>
              <a:tailEnd/>
            </a:ln>
          </p:spPr>
          <p:txBody>
            <a:bodyPr wrap="none" anchor="ctr"/>
            <a:lstStyle/>
            <a:p>
              <a:pPr>
                <a:defRPr/>
              </a:pPr>
              <a:endParaRPr lang="zh-CN" altLang="en-US" sz="1200">
                <a:latin typeface="+mn-ea"/>
                <a:ea typeface="+mn-ea"/>
              </a:endParaRPr>
            </a:p>
          </p:txBody>
        </p:sp>
        <p:sp>
          <p:nvSpPr>
            <p:cNvPr id="50" name="矩形 38"/>
            <p:cNvSpPr>
              <a:spLocks noChangeArrowheads="1"/>
            </p:cNvSpPr>
            <p:nvPr/>
          </p:nvSpPr>
          <p:spPr bwMode="auto">
            <a:xfrm>
              <a:off x="3578243" y="5245100"/>
              <a:ext cx="1020747" cy="560388"/>
            </a:xfrm>
            <a:prstGeom prst="rect">
              <a:avLst/>
            </a:prstGeom>
            <a:solidFill>
              <a:schemeClr val="bg1"/>
            </a:solidFill>
            <a:ln w="9525" algn="ctr">
              <a:solidFill>
                <a:schemeClr val="bg1"/>
              </a:solidFill>
              <a:round/>
              <a:headEnd/>
              <a:tailEnd/>
            </a:ln>
          </p:spPr>
          <p:txBody>
            <a:bodyPr wrap="none" anchor="ctr"/>
            <a:lstStyle/>
            <a:p>
              <a:pPr>
                <a:defRPr/>
              </a:pPr>
              <a:endParaRPr lang="zh-CN" altLang="en-US" sz="1200">
                <a:latin typeface="+mn-ea"/>
                <a:ea typeface="+mn-ea"/>
              </a:endParaRPr>
            </a:p>
          </p:txBody>
        </p:sp>
        <p:sp>
          <p:nvSpPr>
            <p:cNvPr id="51" name="矩形 39"/>
            <p:cNvSpPr>
              <a:spLocks noChangeArrowheads="1"/>
            </p:cNvSpPr>
            <p:nvPr/>
          </p:nvSpPr>
          <p:spPr bwMode="auto">
            <a:xfrm>
              <a:off x="3863989" y="4057650"/>
              <a:ext cx="761989" cy="560388"/>
            </a:xfrm>
            <a:prstGeom prst="rect">
              <a:avLst/>
            </a:prstGeom>
            <a:solidFill>
              <a:schemeClr val="bg1"/>
            </a:solidFill>
            <a:ln w="9525" algn="ctr">
              <a:solidFill>
                <a:schemeClr val="bg1"/>
              </a:solidFill>
              <a:round/>
              <a:headEnd/>
              <a:tailEnd/>
            </a:ln>
          </p:spPr>
          <p:txBody>
            <a:bodyPr wrap="none" anchor="ctr"/>
            <a:lstStyle/>
            <a:p>
              <a:pPr>
                <a:defRPr/>
              </a:pPr>
              <a:endParaRPr lang="zh-CN" altLang="en-US" sz="1200">
                <a:latin typeface="+mn-ea"/>
                <a:ea typeface="+mn-ea"/>
              </a:endParaRPr>
            </a:p>
          </p:txBody>
        </p:sp>
        <p:sp>
          <p:nvSpPr>
            <p:cNvPr id="52" name="TextBox 40"/>
            <p:cNvSpPr txBox="1">
              <a:spLocks noChangeArrowheads="1"/>
            </p:cNvSpPr>
            <p:nvPr/>
          </p:nvSpPr>
          <p:spPr bwMode="auto">
            <a:xfrm>
              <a:off x="177867" y="2663825"/>
              <a:ext cx="1690663" cy="781475"/>
            </a:xfrm>
            <a:prstGeom prst="rect">
              <a:avLst/>
            </a:prstGeom>
            <a:noFill/>
            <a:ln w="9525">
              <a:noFill/>
              <a:miter lim="800000"/>
              <a:headEnd/>
              <a:tailEnd/>
            </a:ln>
          </p:spPr>
          <p:txBody>
            <a:bodyPr>
              <a:spAutoFit/>
            </a:bodyPr>
            <a:lstStyle/>
            <a:p>
              <a:pPr algn="r">
                <a:defRPr/>
              </a:pPr>
              <a:r>
                <a:rPr lang="en-US" altLang="zh-CN" sz="1200" b="0" dirty="0">
                  <a:ea typeface="+mn-ea"/>
                </a:rPr>
                <a:t>Video Surveillance System</a:t>
              </a:r>
              <a:endParaRPr lang="zh-CN" altLang="en-US" sz="1200" b="0" dirty="0">
                <a:ea typeface="+mn-ea"/>
              </a:endParaRPr>
            </a:p>
          </p:txBody>
        </p:sp>
        <p:sp>
          <p:nvSpPr>
            <p:cNvPr id="53" name="TextBox 42"/>
            <p:cNvSpPr txBox="1">
              <a:spLocks noChangeArrowheads="1"/>
            </p:cNvSpPr>
            <p:nvPr/>
          </p:nvSpPr>
          <p:spPr bwMode="auto">
            <a:xfrm>
              <a:off x="3783027" y="3929063"/>
              <a:ext cx="1033448" cy="781475"/>
            </a:xfrm>
            <a:prstGeom prst="rect">
              <a:avLst/>
            </a:prstGeom>
            <a:noFill/>
            <a:ln w="9525">
              <a:noFill/>
              <a:miter lim="800000"/>
              <a:headEnd/>
              <a:tailEnd/>
            </a:ln>
          </p:spPr>
          <p:txBody>
            <a:bodyPr>
              <a:spAutoFit/>
            </a:bodyPr>
            <a:lstStyle/>
            <a:p>
              <a:pPr>
                <a:defRPr/>
              </a:pPr>
              <a:r>
                <a:rPr lang="en-US" altLang="zh-CN" sz="1200" b="0" dirty="0">
                  <a:ea typeface="+mn-ea"/>
                </a:rPr>
                <a:t>Intelligent Traffic System</a:t>
              </a:r>
              <a:endParaRPr lang="zh-CN" altLang="en-US" sz="1200" b="0" dirty="0">
                <a:ea typeface="+mn-ea"/>
              </a:endParaRPr>
            </a:p>
          </p:txBody>
        </p:sp>
        <p:sp>
          <p:nvSpPr>
            <p:cNvPr id="54" name="TextBox 43"/>
            <p:cNvSpPr txBox="1">
              <a:spLocks noChangeArrowheads="1"/>
            </p:cNvSpPr>
            <p:nvPr/>
          </p:nvSpPr>
          <p:spPr bwMode="auto">
            <a:xfrm>
              <a:off x="3498869" y="5073650"/>
              <a:ext cx="1317606" cy="781475"/>
            </a:xfrm>
            <a:prstGeom prst="rect">
              <a:avLst/>
            </a:prstGeom>
            <a:noFill/>
            <a:ln w="9525">
              <a:noFill/>
              <a:miter lim="800000"/>
              <a:headEnd/>
              <a:tailEnd/>
            </a:ln>
          </p:spPr>
          <p:txBody>
            <a:bodyPr wrap="square">
              <a:spAutoFit/>
            </a:bodyPr>
            <a:lstStyle/>
            <a:p>
              <a:pPr>
                <a:defRPr/>
              </a:pPr>
              <a:r>
                <a:rPr lang="en-US" altLang="zh-CN" sz="1200" b="0" dirty="0">
                  <a:ea typeface="+mn-ea"/>
                </a:rPr>
                <a:t>Integrated Management System</a:t>
              </a:r>
              <a:endParaRPr lang="zh-CN" altLang="en-US" sz="1200" b="0" dirty="0">
                <a:ea typeface="+mn-ea"/>
              </a:endParaRPr>
            </a:p>
          </p:txBody>
        </p:sp>
        <p:sp>
          <p:nvSpPr>
            <p:cNvPr id="55" name="TextBox 44"/>
            <p:cNvSpPr txBox="1">
              <a:spLocks noChangeArrowheads="1"/>
            </p:cNvSpPr>
            <p:nvPr/>
          </p:nvSpPr>
          <p:spPr bwMode="auto">
            <a:xfrm>
              <a:off x="-163442" y="5230813"/>
              <a:ext cx="1546203" cy="558196"/>
            </a:xfrm>
            <a:prstGeom prst="rect">
              <a:avLst/>
            </a:prstGeom>
            <a:noFill/>
            <a:ln w="9525">
              <a:noFill/>
              <a:miter lim="800000"/>
              <a:headEnd/>
              <a:tailEnd/>
            </a:ln>
          </p:spPr>
          <p:txBody>
            <a:bodyPr>
              <a:spAutoFit/>
            </a:bodyPr>
            <a:lstStyle/>
            <a:p>
              <a:pPr algn="r">
                <a:defRPr/>
              </a:pPr>
              <a:r>
                <a:rPr lang="en-US" altLang="zh-CN" sz="1200" b="0" dirty="0">
                  <a:ea typeface="+mn-ea"/>
                </a:rPr>
                <a:t> Alarming System</a:t>
              </a:r>
              <a:endParaRPr lang="zh-CN" altLang="en-US" sz="1200" b="0" dirty="0">
                <a:ea typeface="+mn-ea"/>
              </a:endParaRPr>
            </a:p>
          </p:txBody>
        </p:sp>
        <p:sp>
          <p:nvSpPr>
            <p:cNvPr id="56" name="TextBox 45"/>
            <p:cNvSpPr txBox="1">
              <a:spLocks noChangeArrowheads="1"/>
            </p:cNvSpPr>
            <p:nvPr/>
          </p:nvSpPr>
          <p:spPr bwMode="auto">
            <a:xfrm>
              <a:off x="-187318" y="3933825"/>
              <a:ext cx="1473179" cy="781475"/>
            </a:xfrm>
            <a:prstGeom prst="rect">
              <a:avLst/>
            </a:prstGeom>
            <a:noFill/>
            <a:ln w="9525">
              <a:noFill/>
              <a:miter lim="800000"/>
              <a:headEnd/>
              <a:tailEnd/>
            </a:ln>
          </p:spPr>
          <p:txBody>
            <a:bodyPr>
              <a:spAutoFit/>
            </a:bodyPr>
            <a:lstStyle/>
            <a:p>
              <a:pPr algn="r">
                <a:defRPr/>
              </a:pPr>
              <a:r>
                <a:rPr lang="en-US" altLang="zh-CN" sz="1200" b="0" dirty="0">
                  <a:ea typeface="+mn-ea"/>
                </a:rPr>
                <a:t>Vehicle Recognition System</a:t>
              </a:r>
              <a:endParaRPr lang="zh-CN" altLang="en-US" sz="1200" b="0" dirty="0">
                <a:ea typeface="+mn-ea"/>
              </a:endParaRPr>
            </a:p>
          </p:txBody>
        </p:sp>
        <p:sp>
          <p:nvSpPr>
            <p:cNvPr id="57" name="TextBox 45"/>
            <p:cNvSpPr txBox="1">
              <a:spLocks noChangeArrowheads="1"/>
            </p:cNvSpPr>
            <p:nvPr/>
          </p:nvSpPr>
          <p:spPr bwMode="auto">
            <a:xfrm>
              <a:off x="1682610" y="3715500"/>
              <a:ext cx="1442148" cy="716352"/>
            </a:xfrm>
            <a:prstGeom prst="rect">
              <a:avLst/>
            </a:prstGeom>
            <a:noFill/>
            <a:ln w="9525">
              <a:noFill/>
              <a:miter lim="800000"/>
              <a:headEnd/>
              <a:tailEnd/>
            </a:ln>
          </p:spPr>
          <p:txBody>
            <a:bodyPr wrap="square">
              <a:spAutoFit/>
            </a:bodyPr>
            <a:lstStyle/>
            <a:p>
              <a:pPr algn="ctr">
                <a:defRPr/>
              </a:pPr>
              <a:r>
                <a:rPr lang="en-US" altLang="zh-CN" sz="1100" i="1" dirty="0">
                  <a:latin typeface="+mn-ea"/>
                  <a:ea typeface="+mn-ea"/>
                </a:rPr>
                <a:t>Safe City </a:t>
              </a:r>
              <a:r>
                <a:rPr lang="en-US" altLang="zh-CN" sz="1100" i="1" dirty="0" smtClean="0">
                  <a:latin typeface="+mn-ea"/>
                  <a:ea typeface="+mn-ea"/>
                </a:rPr>
                <a:t>Project</a:t>
              </a:r>
            </a:p>
            <a:p>
              <a:pPr algn="ctr">
                <a:defRPr/>
              </a:pPr>
              <a:r>
                <a:rPr lang="en-US" altLang="zh-CN" sz="1000" i="1" dirty="0" smtClean="0">
                  <a:latin typeface="+mn-ea"/>
                  <a:ea typeface="+mn-ea"/>
                </a:rPr>
                <a:t>(As an example)</a:t>
              </a:r>
              <a:endParaRPr lang="zh-CN" altLang="en-US" sz="1000" i="1" dirty="0">
                <a:latin typeface="+mn-ea"/>
                <a:ea typeface="+mn-ea"/>
              </a:endParaRPr>
            </a:p>
          </p:txBody>
        </p:sp>
      </p:grpSp>
      <p:sp>
        <p:nvSpPr>
          <p:cNvPr id="61" name="TextBox 11"/>
          <p:cNvSpPr txBox="1">
            <a:spLocks noChangeArrowheads="1"/>
          </p:cNvSpPr>
          <p:nvPr/>
        </p:nvSpPr>
        <p:spPr bwMode="auto">
          <a:xfrm>
            <a:off x="695021" y="2226952"/>
            <a:ext cx="3400950" cy="307777"/>
          </a:xfrm>
          <a:prstGeom prst="rect">
            <a:avLst/>
          </a:prstGeom>
          <a:ln>
            <a:noFill/>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smtClean="0">
                <a:solidFill>
                  <a:srgbClr val="FF671F"/>
                </a:solidFill>
                <a:ea typeface="MS PGothic" pitchFamily="34" charset="-128"/>
              </a:rPr>
              <a:t>Project </a:t>
            </a:r>
            <a:r>
              <a:rPr lang="en-US" altLang="zh-CN" sz="1400" dirty="0">
                <a:solidFill>
                  <a:srgbClr val="FF671F"/>
                </a:solidFill>
                <a:ea typeface="MS PGothic" pitchFamily="34" charset="-128"/>
              </a:rPr>
              <a:t>S</a:t>
            </a:r>
            <a:r>
              <a:rPr lang="en-US" altLang="zh-CN" sz="1400" dirty="0" smtClean="0">
                <a:solidFill>
                  <a:srgbClr val="FF671F"/>
                </a:solidFill>
                <a:ea typeface="MS PGothic" pitchFamily="34" charset="-128"/>
              </a:rPr>
              <a:t>cope </a:t>
            </a:r>
            <a:endParaRPr lang="zh-CN" altLang="en-US" sz="1400" dirty="0">
              <a:solidFill>
                <a:srgbClr val="FF671F"/>
              </a:solidFill>
              <a:ea typeface="MS PGothic" pitchFamily="34" charset="-128"/>
            </a:endParaRPr>
          </a:p>
        </p:txBody>
      </p:sp>
      <p:sp>
        <p:nvSpPr>
          <p:cNvPr id="73" name="TextBox 11"/>
          <p:cNvSpPr txBox="1">
            <a:spLocks noChangeArrowheads="1"/>
          </p:cNvSpPr>
          <p:nvPr/>
        </p:nvSpPr>
        <p:spPr bwMode="auto">
          <a:xfrm>
            <a:off x="4867493" y="2822910"/>
            <a:ext cx="348892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174625" lvl="1" indent="-174625" eaLnBrk="1" hangingPunct="1">
              <a:spcAft>
                <a:spcPts val="1200"/>
              </a:spcAft>
              <a:buClr>
                <a:srgbClr val="FF671F"/>
              </a:buClr>
              <a:buFont typeface="Arial" pitchFamily="34" charset="0"/>
              <a:buChar char="•"/>
            </a:pPr>
            <a:r>
              <a:rPr lang="en-US" altLang="zh-CN" sz="1400" b="0" kern="0" dirty="0" smtClean="0">
                <a:solidFill>
                  <a:sysClr val="windowText" lastClr="000000"/>
                </a:solidFill>
                <a:latin typeface="Arial" charset="0"/>
                <a:ea typeface="华文楷体" pitchFamily="2" charset="-122"/>
              </a:rPr>
              <a:t>Decode </a:t>
            </a:r>
            <a:r>
              <a:rPr lang="en-US" altLang="zh-CN" sz="1400" b="0" kern="0" dirty="0">
                <a:solidFill>
                  <a:sysClr val="windowText" lastClr="000000"/>
                </a:solidFill>
                <a:latin typeface="Arial" charset="0"/>
                <a:ea typeface="华文楷体" pitchFamily="2" charset="-122"/>
              </a:rPr>
              <a:t>customer requirement to </a:t>
            </a:r>
            <a:r>
              <a:rPr lang="en-US" altLang="zh-CN" sz="1400" b="0" kern="0" dirty="0" smtClean="0">
                <a:solidFill>
                  <a:sysClr val="windowText" lastClr="000000"/>
                </a:solidFill>
                <a:latin typeface="Arial" charset="0"/>
                <a:ea typeface="华文楷体" pitchFamily="2" charset="-122"/>
              </a:rPr>
              <a:t>tailored solutions</a:t>
            </a:r>
            <a:endParaRPr lang="en-US" altLang="zh-CN" sz="1400" b="0" kern="0" dirty="0">
              <a:solidFill>
                <a:sysClr val="windowText" lastClr="000000"/>
              </a:solidFill>
              <a:ea typeface="华文楷体" pitchFamily="2" charset="-122"/>
            </a:endParaRPr>
          </a:p>
          <a:p>
            <a:pPr marL="174625" indent="-174625" eaLnBrk="1" hangingPunct="1">
              <a:spcAft>
                <a:spcPts val="1200"/>
              </a:spcAft>
              <a:buClr>
                <a:srgbClr val="FF671F"/>
              </a:buClr>
              <a:buFont typeface="Arial" pitchFamily="34" charset="0"/>
              <a:buChar char="•"/>
            </a:pPr>
            <a:r>
              <a:rPr lang="en-US" altLang="zh-CN" sz="1400" b="0" dirty="0" smtClean="0">
                <a:ea typeface="MS PGothic" pitchFamily="34" charset="-128"/>
              </a:rPr>
              <a:t>Design customized application interface</a:t>
            </a:r>
          </a:p>
          <a:p>
            <a:pPr marL="174625" indent="-174625" eaLnBrk="1" hangingPunct="1">
              <a:spcAft>
                <a:spcPts val="1200"/>
              </a:spcAft>
              <a:buClr>
                <a:srgbClr val="FF671F"/>
              </a:buClr>
              <a:buFont typeface="Arial" pitchFamily="34" charset="0"/>
              <a:buChar char="•"/>
            </a:pPr>
            <a:r>
              <a:rPr lang="en-US" altLang="zh-CN" sz="1400" b="0" dirty="0" smtClean="0">
                <a:ea typeface="MS PGothic" pitchFamily="34" charset="-128"/>
              </a:rPr>
              <a:t>Optimized product configuration</a:t>
            </a:r>
          </a:p>
          <a:p>
            <a:pPr marL="174625" indent="-174625" eaLnBrk="1" hangingPunct="1">
              <a:spcAft>
                <a:spcPts val="1200"/>
              </a:spcAft>
              <a:buClr>
                <a:srgbClr val="FF671F"/>
              </a:buClr>
              <a:buFont typeface="Arial" pitchFamily="34" charset="0"/>
              <a:buChar char="•"/>
            </a:pPr>
            <a:r>
              <a:rPr lang="en-US" altLang="zh-CN" sz="1400" b="0" dirty="0" smtClean="0">
                <a:ea typeface="MS PGothic" pitchFamily="34" charset="-128"/>
              </a:rPr>
              <a:t>Project management and supply chain management</a:t>
            </a:r>
          </a:p>
          <a:p>
            <a:pPr marL="174625" indent="-174625" eaLnBrk="1" hangingPunct="1">
              <a:spcAft>
                <a:spcPts val="1200"/>
              </a:spcAft>
              <a:buClr>
                <a:srgbClr val="FF671F"/>
              </a:buClr>
              <a:buFont typeface="Arial" pitchFamily="34" charset="0"/>
              <a:buChar char="•"/>
            </a:pPr>
            <a:r>
              <a:rPr lang="en-US" altLang="zh-CN" sz="1400" b="0" dirty="0" smtClean="0">
                <a:ea typeface="MS PGothic" pitchFamily="34" charset="-128"/>
              </a:rPr>
              <a:t>Transferrable capability to serve new commercial verticals</a:t>
            </a:r>
          </a:p>
        </p:txBody>
      </p:sp>
      <p:sp>
        <p:nvSpPr>
          <p:cNvPr id="35" name="Rectangle 52"/>
          <p:cNvSpPr>
            <a:spLocks noChangeArrowheads="1"/>
          </p:cNvSpPr>
          <p:nvPr/>
        </p:nvSpPr>
        <p:spPr bwMode="auto">
          <a:xfrm>
            <a:off x="541503" y="5486400"/>
            <a:ext cx="8229600" cy="31089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176213" indent="-176213" algn="ctr">
              <a:defRPr/>
            </a:pPr>
            <a:r>
              <a:rPr lang="en-US" altLang="zh-CN" sz="1400" b="1" dirty="0" smtClean="0">
                <a:solidFill>
                  <a:schemeClr val="tx1"/>
                </a:solidFill>
                <a:latin typeface="Arial" charset="0"/>
                <a:ea typeface="+mn-ea"/>
              </a:rPr>
              <a:t>Bocom’s expertise </a:t>
            </a:r>
            <a:r>
              <a:rPr lang="en-US" altLang="zh-CN" sz="1400" b="1" dirty="0">
                <a:solidFill>
                  <a:schemeClr val="tx1"/>
                </a:solidFill>
                <a:latin typeface="Arial" charset="0"/>
                <a:ea typeface="+mn-ea"/>
              </a:rPr>
              <a:t>at translating customer </a:t>
            </a:r>
            <a:r>
              <a:rPr lang="en-US" altLang="zh-CN" sz="1400" b="1" dirty="0" smtClean="0">
                <a:solidFill>
                  <a:schemeClr val="tx1"/>
                </a:solidFill>
                <a:latin typeface="Arial" charset="0"/>
                <a:ea typeface="+mn-ea"/>
              </a:rPr>
              <a:t>needs to integrated system solutions</a:t>
            </a:r>
            <a:endParaRPr lang="en-US" altLang="zh-CN" sz="1400" b="1" dirty="0">
              <a:solidFill>
                <a:schemeClr val="tx1"/>
              </a:solidFill>
              <a:latin typeface="Arial" charset="0"/>
              <a:ea typeface="+mn-ea"/>
            </a:endParaRPr>
          </a:p>
        </p:txBody>
      </p:sp>
      <p:sp>
        <p:nvSpPr>
          <p:cNvPr id="3" name="AutoShape 2" descr="http://t2.baidu.com/it/u=1974134959,1532244372&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TextBox 11"/>
          <p:cNvSpPr txBox="1">
            <a:spLocks noChangeArrowheads="1"/>
          </p:cNvSpPr>
          <p:nvPr/>
        </p:nvSpPr>
        <p:spPr bwMode="auto">
          <a:xfrm>
            <a:off x="5049299" y="2226950"/>
            <a:ext cx="3125309" cy="307777"/>
          </a:xfrm>
          <a:prstGeom prst="rect">
            <a:avLst/>
          </a:prstGeom>
          <a:ln>
            <a:noFill/>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marL="0" lvl="1" indent="0" algn="ctr" eaLnBrk="1" hangingPunct="1">
              <a:spcAft>
                <a:spcPts val="1200"/>
              </a:spcAft>
              <a:buClr>
                <a:srgbClr val="FF671F"/>
              </a:buClr>
            </a:pPr>
            <a:r>
              <a:rPr lang="en-US" altLang="zh-CN" sz="1400" dirty="0">
                <a:solidFill>
                  <a:srgbClr val="FF671F"/>
                </a:solidFill>
                <a:ea typeface="MS PGothic" pitchFamily="34" charset="-128"/>
              </a:rPr>
              <a:t>Key </a:t>
            </a:r>
            <a:r>
              <a:rPr lang="en-US" altLang="zh-CN" sz="1400" dirty="0" smtClean="0">
                <a:solidFill>
                  <a:srgbClr val="FF671F"/>
                </a:solidFill>
                <a:ea typeface="MS PGothic" pitchFamily="34" charset="-128"/>
              </a:rPr>
              <a:t>Capabilities   </a:t>
            </a:r>
            <a:endParaRPr lang="zh-CN" altLang="en-US" sz="1400" dirty="0">
              <a:solidFill>
                <a:srgbClr val="FF671F"/>
              </a:solidFill>
              <a:ea typeface="MS PGothic" pitchFamily="34" charset="-128"/>
            </a:endParaRPr>
          </a:p>
        </p:txBody>
      </p:sp>
      <p:cxnSp>
        <p:nvCxnSpPr>
          <p:cNvPr id="36" name="Straight Connector 35"/>
          <p:cNvCxnSpPr/>
          <p:nvPr/>
        </p:nvCxnSpPr>
        <p:spPr>
          <a:xfrm>
            <a:off x="5049299" y="2524560"/>
            <a:ext cx="312530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a:off x="5049299" y="2524562"/>
            <a:ext cx="312530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a:off x="832842" y="2524562"/>
            <a:ext cx="3125309"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15" name="Group 14"/>
          <p:cNvGrpSpPr/>
          <p:nvPr/>
        </p:nvGrpSpPr>
        <p:grpSpPr>
          <a:xfrm>
            <a:off x="541503" y="878222"/>
            <a:ext cx="7845392" cy="1191642"/>
            <a:chOff x="541503" y="721134"/>
            <a:chExt cx="7845392" cy="1191642"/>
          </a:xfrm>
        </p:grpSpPr>
        <p:grpSp>
          <p:nvGrpSpPr>
            <p:cNvPr id="13" name="Group 12"/>
            <p:cNvGrpSpPr/>
            <p:nvPr/>
          </p:nvGrpSpPr>
          <p:grpSpPr>
            <a:xfrm>
              <a:off x="1439187" y="721134"/>
              <a:ext cx="1746773" cy="1191642"/>
              <a:chOff x="1439187" y="721134"/>
              <a:chExt cx="1746773" cy="1191642"/>
            </a:xfrm>
          </p:grpSpPr>
          <p:pic>
            <p:nvPicPr>
              <p:cNvPr id="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857" y="721134"/>
                <a:ext cx="919432" cy="91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11"/>
              <p:cNvSpPr txBox="1">
                <a:spLocks noChangeArrowheads="1"/>
              </p:cNvSpPr>
              <p:nvPr/>
            </p:nvSpPr>
            <p:spPr bwMode="auto">
              <a:xfrm>
                <a:off x="1439187" y="1635777"/>
                <a:ext cx="1746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200" dirty="0" smtClean="0">
                    <a:ea typeface="MS PGothic" pitchFamily="34" charset="-128"/>
                  </a:rPr>
                  <a:t>Safe City</a:t>
                </a:r>
                <a:endParaRPr lang="zh-CN" altLang="en-US" sz="1200" dirty="0">
                  <a:ea typeface="MS PGothic" pitchFamily="34" charset="-128"/>
                </a:endParaRPr>
              </a:p>
            </p:txBody>
          </p:sp>
        </p:grpSp>
        <p:grpSp>
          <p:nvGrpSpPr>
            <p:cNvPr id="12" name="Group 11"/>
            <p:cNvGrpSpPr/>
            <p:nvPr/>
          </p:nvGrpSpPr>
          <p:grpSpPr>
            <a:xfrm>
              <a:off x="3005211" y="816464"/>
              <a:ext cx="1746773" cy="1096312"/>
              <a:chOff x="2860929" y="816464"/>
              <a:chExt cx="1746773" cy="1096312"/>
            </a:xfrm>
          </p:grpSpPr>
          <p:pic>
            <p:nvPicPr>
              <p:cNvPr id="6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677" y="816464"/>
                <a:ext cx="1023277" cy="75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1"/>
              <p:cNvSpPr txBox="1">
                <a:spLocks noChangeArrowheads="1"/>
              </p:cNvSpPr>
              <p:nvPr/>
            </p:nvSpPr>
            <p:spPr bwMode="auto">
              <a:xfrm>
                <a:off x="2860929" y="1635777"/>
                <a:ext cx="1746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200" dirty="0" smtClean="0">
                    <a:ea typeface="MS PGothic" pitchFamily="34" charset="-128"/>
                  </a:rPr>
                  <a:t>Airport</a:t>
                </a:r>
                <a:endParaRPr lang="zh-CN" altLang="en-US" sz="1200" dirty="0">
                  <a:ea typeface="MS PGothic" pitchFamily="34" charset="-128"/>
                </a:endParaRPr>
              </a:p>
            </p:txBody>
          </p:sp>
        </p:grpSp>
        <p:sp>
          <p:nvSpPr>
            <p:cNvPr id="70" name="TextBox 25"/>
            <p:cNvSpPr txBox="1">
              <a:spLocks noChangeArrowheads="1"/>
            </p:cNvSpPr>
            <p:nvPr/>
          </p:nvSpPr>
          <p:spPr bwMode="auto">
            <a:xfrm>
              <a:off x="541503" y="1064789"/>
              <a:ext cx="1073286" cy="523220"/>
            </a:xfrm>
            <a:prstGeom prst="rect">
              <a:avLst/>
            </a:prstGeom>
            <a:ln>
              <a:noFill/>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400" dirty="0" smtClean="0"/>
                <a:t>Served Markets</a:t>
              </a:r>
              <a:endParaRPr lang="en-US" altLang="zh-CN" sz="1400" dirty="0"/>
            </a:p>
          </p:txBody>
        </p:sp>
        <p:grpSp>
          <p:nvGrpSpPr>
            <p:cNvPr id="10" name="Group 9"/>
            <p:cNvGrpSpPr/>
            <p:nvPr/>
          </p:nvGrpSpPr>
          <p:grpSpPr>
            <a:xfrm>
              <a:off x="5546967" y="999840"/>
              <a:ext cx="1746773" cy="912936"/>
              <a:chOff x="5562217" y="999840"/>
              <a:chExt cx="1746773" cy="912936"/>
            </a:xfrm>
          </p:grpSpPr>
          <p:sp>
            <p:nvSpPr>
              <p:cNvPr id="69" name="TextBox 11"/>
              <p:cNvSpPr txBox="1">
                <a:spLocks noChangeArrowheads="1"/>
              </p:cNvSpPr>
              <p:nvPr/>
            </p:nvSpPr>
            <p:spPr bwMode="auto">
              <a:xfrm>
                <a:off x="5562217" y="1635777"/>
                <a:ext cx="1746773" cy="276999"/>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200" dirty="0" smtClean="0">
                    <a:ea typeface="MS PGothic" pitchFamily="34" charset="-128"/>
                  </a:rPr>
                  <a:t>Healthcare</a:t>
                </a:r>
                <a:endParaRPr lang="zh-CN" altLang="en-US" sz="1200" dirty="0">
                  <a:ea typeface="MS PGothic" pitchFamily="34" charset="-128"/>
                </a:endParaRPr>
              </a:p>
            </p:txBody>
          </p:sp>
          <p:pic>
            <p:nvPicPr>
              <p:cNvPr id="15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5133" y="999840"/>
                <a:ext cx="620940" cy="522248"/>
              </a:xfrm>
              <a:prstGeom prst="rect">
                <a:avLst/>
              </a:prstGeom>
              <a:noFill/>
              <a:ln>
                <a:noFill/>
              </a:ln>
              <a:effectLst>
                <a:outerShdw dist="35921" dir="2700000" algn="ctr" rotWithShape="0">
                  <a:schemeClr val="bg2"/>
                </a:outerShdw>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7112992" y="1151228"/>
              <a:ext cx="1273903" cy="761548"/>
              <a:chOff x="7112992" y="1151228"/>
              <a:chExt cx="1273903" cy="761548"/>
            </a:xfrm>
          </p:grpSpPr>
          <p:sp>
            <p:nvSpPr>
              <p:cNvPr id="71" name="TextBox 11"/>
              <p:cNvSpPr txBox="1">
                <a:spLocks noChangeArrowheads="1"/>
              </p:cNvSpPr>
              <p:nvPr/>
            </p:nvSpPr>
            <p:spPr bwMode="auto">
              <a:xfrm>
                <a:off x="7112992" y="1635777"/>
                <a:ext cx="1273903" cy="276999"/>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200" dirty="0" smtClean="0">
                    <a:ea typeface="MS PGothic" pitchFamily="34" charset="-128"/>
                  </a:rPr>
                  <a:t>Education</a:t>
                </a:r>
                <a:endParaRPr lang="zh-CN" altLang="en-US" sz="1200" dirty="0">
                  <a:ea typeface="MS PGothic" pitchFamily="34" charset="-128"/>
                </a:endParaRPr>
              </a:p>
            </p:txBody>
          </p:sp>
          <p:pic>
            <p:nvPicPr>
              <p:cNvPr id="72"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6376" y="1151228"/>
                <a:ext cx="547134" cy="414734"/>
              </a:xfrm>
              <a:prstGeom prst="rect">
                <a:avLst/>
              </a:prstGeom>
              <a:noFill/>
              <a:ln>
                <a:noFill/>
              </a:ln>
              <a:effectLst>
                <a:innerShdw blurRad="63500" dist="50800" dir="13500000">
                  <a:prstClr val="black">
                    <a:alpha val="50000"/>
                  </a:prstClr>
                </a:innerShdw>
              </a:effectLst>
              <a:scene3d>
                <a:camera prst="isometricOffAxis1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4571235" y="957802"/>
              <a:ext cx="1156481" cy="954974"/>
              <a:chOff x="4541883" y="957802"/>
              <a:chExt cx="1156481" cy="954974"/>
            </a:xfrm>
          </p:grpSpPr>
          <p:sp>
            <p:nvSpPr>
              <p:cNvPr id="31" name="Text Box 18"/>
              <p:cNvSpPr txBox="1">
                <a:spLocks noChangeArrowheads="1"/>
              </p:cNvSpPr>
              <p:nvPr/>
            </p:nvSpPr>
            <p:spPr bwMode="auto">
              <a:xfrm>
                <a:off x="4541883" y="1635777"/>
                <a:ext cx="1156481" cy="276999"/>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en-US" altLang="zh-CN" sz="1200" dirty="0" smtClean="0">
                    <a:ea typeface="宋体" charset="-122"/>
                  </a:rPr>
                  <a:t>Metro</a:t>
                </a:r>
                <a:endParaRPr lang="en-US" altLang="zh-CN" sz="1200" dirty="0">
                  <a:ea typeface="宋体" charset="-122"/>
                </a:endParaRPr>
              </a:p>
            </p:txBody>
          </p:sp>
          <p:pic>
            <p:nvPicPr>
              <p:cNvPr id="143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4938" y="957802"/>
                <a:ext cx="630371" cy="619952"/>
              </a:xfrm>
              <a:prstGeom prst="rect">
                <a:avLst/>
              </a:prstGeom>
              <a:noFill/>
              <a:ln>
                <a:noFill/>
              </a:ln>
              <a:effectLst>
                <a:outerShdw dist="35921" dir="2700000" algn="ctr" rotWithShape="0">
                  <a:schemeClr val="bg2"/>
                </a:outerShdw>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 name="Straight Connector 7"/>
            <p:cNvCxnSpPr/>
            <p:nvPr/>
          </p:nvCxnSpPr>
          <p:spPr>
            <a:xfrm>
              <a:off x="1537299" y="816464"/>
              <a:ext cx="0" cy="957812"/>
            </a:xfrm>
            <a:prstGeom prst="line">
              <a:avLst/>
            </a:prstGeom>
          </p:spPr>
          <p:style>
            <a:lnRef idx="1">
              <a:schemeClr val="accent6"/>
            </a:lnRef>
            <a:fillRef idx="0">
              <a:schemeClr val="accent6"/>
            </a:fillRef>
            <a:effectRef idx="0">
              <a:schemeClr val="accent6"/>
            </a:effectRef>
            <a:fontRef idx="minor">
              <a:schemeClr val="tx1"/>
            </a:fontRef>
          </p:style>
        </p:cxnSp>
      </p:grpSp>
      <p:sp>
        <p:nvSpPr>
          <p:cNvPr id="14" name="Title 13"/>
          <p:cNvSpPr>
            <a:spLocks noGrp="1"/>
          </p:cNvSpPr>
          <p:nvPr>
            <p:ph type="title"/>
          </p:nvPr>
        </p:nvSpPr>
        <p:spPr>
          <a:xfrm>
            <a:off x="457200" y="301234"/>
            <a:ext cx="8229600" cy="419900"/>
          </a:xfrm>
        </p:spPr>
        <p:txBody>
          <a:bodyPr/>
          <a:lstStyle/>
          <a:p>
            <a:r>
              <a:rPr lang="en-US" altLang="zh-CN" dirty="0">
                <a:solidFill>
                  <a:srgbClr val="FF671F"/>
                </a:solidFill>
              </a:rPr>
              <a:t>What we sell: Asia </a:t>
            </a:r>
            <a:r>
              <a:rPr lang="en-US" altLang="zh-CN" dirty="0" smtClean="0">
                <a:solidFill>
                  <a:srgbClr val="FF671F"/>
                </a:solidFill>
              </a:rPr>
              <a:t>Pacific</a:t>
            </a:r>
            <a:endParaRPr lang="en-US" dirty="0"/>
          </a:p>
        </p:txBody>
      </p:sp>
    </p:spTree>
    <p:extLst>
      <p:ext uri="{BB962C8B-B14F-4D97-AF65-F5344CB8AC3E}">
        <p14:creationId xmlns:p14="http://schemas.microsoft.com/office/powerpoint/2010/main" val="34678939"/>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8" descr="Description: Description: Description: Description: Description: Description: Description: Description: Description: Description: Description: Description: Description: cid:image028.png@01CE4267.21AF14B0"/>
          <p:cNvPicPr>
            <a:picLocks noChangeAspect="1" noChangeArrowheads="1"/>
          </p:cNvPicPr>
          <p:nvPr/>
        </p:nvPicPr>
        <p:blipFill>
          <a:blip r:embed="rId3" cstate="print"/>
          <a:srcRect/>
          <a:stretch>
            <a:fillRect/>
          </a:stretch>
        </p:blipFill>
        <p:spPr bwMode="auto">
          <a:xfrm>
            <a:off x="7905088" y="1582968"/>
            <a:ext cx="780288" cy="609600"/>
          </a:xfrm>
          <a:prstGeom prst="rect">
            <a:avLst/>
          </a:prstGeom>
          <a:noFill/>
          <a:ln w="9525">
            <a:noFill/>
            <a:miter lim="800000"/>
            <a:headEnd/>
            <a:tailEnd/>
          </a:ln>
        </p:spPr>
      </p:pic>
      <p:cxnSp>
        <p:nvCxnSpPr>
          <p:cNvPr id="32" name="肘形连接符 31"/>
          <p:cNvCxnSpPr/>
          <p:nvPr/>
        </p:nvCxnSpPr>
        <p:spPr bwMode="auto">
          <a:xfrm rot="5400000">
            <a:off x="6143625" y="3365163"/>
            <a:ext cx="571500" cy="0"/>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cxnSp>
        <p:nvCxnSpPr>
          <p:cNvPr id="117" name="肘形连接符 116"/>
          <p:cNvCxnSpPr>
            <a:endCxn id="116" idx="0"/>
          </p:cNvCxnSpPr>
          <p:nvPr/>
        </p:nvCxnSpPr>
        <p:spPr bwMode="auto">
          <a:xfrm rot="16200000" flipH="1">
            <a:off x="580811" y="3331826"/>
            <a:ext cx="555625" cy="0"/>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cxnSp>
        <p:nvCxnSpPr>
          <p:cNvPr id="137" name="肘形连接符 136"/>
          <p:cNvCxnSpPr/>
          <p:nvPr/>
        </p:nvCxnSpPr>
        <p:spPr bwMode="auto">
          <a:xfrm rot="16200000" flipH="1">
            <a:off x="6826250" y="3912851"/>
            <a:ext cx="1717675" cy="0"/>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bwMode="auto">
          <a:xfrm>
            <a:off x="457200" y="1037888"/>
            <a:ext cx="8229600" cy="476250"/>
          </a:xfrm>
          <a:prstGeom prst="rect">
            <a:avLst/>
          </a:prstGeom>
          <a:solidFill>
            <a:srgbClr val="F688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400" b="1" dirty="0" smtClean="0">
                <a:solidFill>
                  <a:schemeClr val="bg1"/>
                </a:solidFill>
                <a:ea typeface="宋体" pitchFamily="2" charset="-122"/>
              </a:rPr>
              <a:t>Allegion</a:t>
            </a:r>
            <a:endParaRPr lang="zh-CN" altLang="en-US" sz="1400" b="1" dirty="0">
              <a:solidFill>
                <a:schemeClr val="bg1"/>
              </a:solidFill>
              <a:ea typeface="宋体" pitchFamily="2" charset="-122"/>
            </a:endParaRPr>
          </a:p>
        </p:txBody>
      </p:sp>
      <p:sp>
        <p:nvSpPr>
          <p:cNvPr id="108" name="矩形 107"/>
          <p:cNvSpPr/>
          <p:nvPr/>
        </p:nvSpPr>
        <p:spPr bwMode="auto">
          <a:xfrm>
            <a:off x="435508" y="2655550"/>
            <a:ext cx="2655355" cy="3984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Wholesaler</a:t>
            </a:r>
            <a:endParaRPr lang="zh-CN" altLang="en-US" sz="1200">
              <a:solidFill>
                <a:schemeClr val="tx1"/>
              </a:solidFill>
              <a:ea typeface="宋体" pitchFamily="2" charset="-122"/>
            </a:endParaRPr>
          </a:p>
        </p:txBody>
      </p:sp>
      <p:cxnSp>
        <p:nvCxnSpPr>
          <p:cNvPr id="111" name="直接箭头连接符 110"/>
          <p:cNvCxnSpPr/>
          <p:nvPr/>
        </p:nvCxnSpPr>
        <p:spPr bwMode="auto">
          <a:xfrm rot="16200000" flipH="1">
            <a:off x="1417637" y="2372976"/>
            <a:ext cx="542925" cy="0"/>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bwMode="auto">
          <a:xfrm rot="5400000">
            <a:off x="7412831" y="2385767"/>
            <a:ext cx="544513" cy="0"/>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bwMode="auto">
          <a:xfrm>
            <a:off x="457200" y="4771688"/>
            <a:ext cx="8229600" cy="485775"/>
          </a:xfrm>
          <a:prstGeom prst="rect">
            <a:avLst/>
          </a:prstGeom>
          <a:solidFill>
            <a:srgbClr val="F688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400" b="1" dirty="0">
                <a:solidFill>
                  <a:schemeClr val="bg1"/>
                </a:solidFill>
                <a:ea typeface="宋体" pitchFamily="2" charset="-122"/>
              </a:rPr>
              <a:t>End User</a:t>
            </a:r>
            <a:endParaRPr lang="zh-CN" altLang="en-US" sz="1400" b="1" dirty="0">
              <a:solidFill>
                <a:schemeClr val="bg1"/>
              </a:solidFill>
              <a:ea typeface="宋体" pitchFamily="2" charset="-122"/>
            </a:endParaRPr>
          </a:p>
        </p:txBody>
      </p:sp>
      <p:sp>
        <p:nvSpPr>
          <p:cNvPr id="116" name="矩形 115"/>
          <p:cNvSpPr/>
          <p:nvPr/>
        </p:nvSpPr>
        <p:spPr bwMode="auto">
          <a:xfrm>
            <a:off x="474449" y="3609638"/>
            <a:ext cx="768350" cy="4206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Big Box</a:t>
            </a:r>
            <a:endParaRPr lang="zh-CN" altLang="en-US" sz="1200">
              <a:solidFill>
                <a:schemeClr val="tx1"/>
              </a:solidFill>
              <a:ea typeface="宋体" pitchFamily="2" charset="-122"/>
            </a:endParaRPr>
          </a:p>
        </p:txBody>
      </p:sp>
      <p:cxnSp>
        <p:nvCxnSpPr>
          <p:cNvPr id="121" name="肘形连接符 314"/>
          <p:cNvCxnSpPr/>
          <p:nvPr/>
        </p:nvCxnSpPr>
        <p:spPr bwMode="auto">
          <a:xfrm rot="5400000">
            <a:off x="4699794" y="4401007"/>
            <a:ext cx="739775" cy="1587"/>
          </a:xfrm>
          <a:prstGeom prst="bentConnector3">
            <a:avLst>
              <a:gd name="adj1" fmla="val 50000"/>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4" name="肘形连接符 123"/>
          <p:cNvCxnSpPr>
            <a:endCxn id="155" idx="0"/>
          </p:cNvCxnSpPr>
          <p:nvPr/>
        </p:nvCxnSpPr>
        <p:spPr bwMode="auto">
          <a:xfrm rot="5400000">
            <a:off x="1521405" y="3345319"/>
            <a:ext cx="533400" cy="1588"/>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cxnSp>
        <p:nvCxnSpPr>
          <p:cNvPr id="130" name="肘形连接符 314"/>
          <p:cNvCxnSpPr>
            <a:stCxn id="116" idx="2"/>
          </p:cNvCxnSpPr>
          <p:nvPr/>
        </p:nvCxnSpPr>
        <p:spPr bwMode="auto">
          <a:xfrm rot="5400000">
            <a:off x="488736" y="4400213"/>
            <a:ext cx="741363" cy="1587"/>
          </a:xfrm>
          <a:prstGeom prst="bentConnector3">
            <a:avLst>
              <a:gd name="adj1" fmla="val 50000"/>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4589" name="TextBox 132"/>
          <p:cNvSpPr txBox="1">
            <a:spLocks noChangeArrowheads="1"/>
          </p:cNvSpPr>
          <p:nvPr/>
        </p:nvSpPr>
        <p:spPr bwMode="auto">
          <a:xfrm>
            <a:off x="457200" y="301752"/>
            <a:ext cx="8556625"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defTabSz="457200" eaLnBrk="1" hangingPunct="1">
              <a:lnSpc>
                <a:spcPct val="85000"/>
              </a:lnSpc>
              <a:defRPr/>
            </a:pPr>
            <a:r>
              <a:rPr lang="en-US" altLang="zh-CN" sz="2800" b="0" dirty="0">
                <a:solidFill>
                  <a:srgbClr val="FF671F"/>
                </a:solidFill>
                <a:latin typeface="+mj-lt"/>
                <a:ea typeface="+mj-ea"/>
                <a:cs typeface="+mj-cs"/>
              </a:rPr>
              <a:t>How we </a:t>
            </a:r>
            <a:r>
              <a:rPr lang="en-US" altLang="zh-CN" sz="2800" b="0" dirty="0" smtClean="0">
                <a:solidFill>
                  <a:srgbClr val="FF671F"/>
                </a:solidFill>
                <a:latin typeface="+mj-lt"/>
                <a:ea typeface="+mj-ea"/>
                <a:cs typeface="+mj-cs"/>
              </a:rPr>
              <a:t>sell: Asia Pacific</a:t>
            </a:r>
            <a:endParaRPr lang="zh-CN" altLang="en-US" sz="2800" b="0" dirty="0">
              <a:solidFill>
                <a:srgbClr val="FF671F"/>
              </a:solidFill>
              <a:latin typeface="+mj-lt"/>
              <a:ea typeface="+mj-ea"/>
              <a:cs typeface="+mj-cs"/>
            </a:endParaRPr>
          </a:p>
        </p:txBody>
      </p:sp>
      <p:sp>
        <p:nvSpPr>
          <p:cNvPr id="140" name="矩形 139"/>
          <p:cNvSpPr/>
          <p:nvPr/>
        </p:nvSpPr>
        <p:spPr bwMode="auto">
          <a:xfrm>
            <a:off x="5739435" y="2658725"/>
            <a:ext cx="1186116" cy="4191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Door Manufacturer</a:t>
            </a:r>
            <a:endParaRPr lang="zh-CN" altLang="en-US" sz="1200">
              <a:solidFill>
                <a:schemeClr val="tx1"/>
              </a:solidFill>
              <a:ea typeface="宋体" pitchFamily="2" charset="-122"/>
            </a:endParaRPr>
          </a:p>
        </p:txBody>
      </p:sp>
      <p:sp>
        <p:nvSpPr>
          <p:cNvPr id="155" name="矩形 154"/>
          <p:cNvSpPr/>
          <p:nvPr/>
        </p:nvSpPr>
        <p:spPr bwMode="auto">
          <a:xfrm>
            <a:off x="1355511" y="3612813"/>
            <a:ext cx="865188" cy="4206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smtClean="0">
                <a:solidFill>
                  <a:schemeClr val="tx1"/>
                </a:solidFill>
                <a:ea typeface="宋体" pitchFamily="2" charset="-122"/>
              </a:rPr>
              <a:t>Online </a:t>
            </a:r>
            <a:r>
              <a:rPr lang="en-US" altLang="zh-CN" sz="1200" dirty="0">
                <a:solidFill>
                  <a:schemeClr val="tx1"/>
                </a:solidFill>
                <a:ea typeface="宋体" pitchFamily="2" charset="-122"/>
              </a:rPr>
              <a:t>Store</a:t>
            </a:r>
            <a:endParaRPr lang="zh-CN" altLang="en-US" sz="1200" dirty="0">
              <a:solidFill>
                <a:schemeClr val="tx1"/>
              </a:solidFill>
              <a:ea typeface="宋体" pitchFamily="2" charset="-122"/>
            </a:endParaRPr>
          </a:p>
        </p:txBody>
      </p:sp>
      <p:sp>
        <p:nvSpPr>
          <p:cNvPr id="156" name="矩形 155"/>
          <p:cNvSpPr/>
          <p:nvPr/>
        </p:nvSpPr>
        <p:spPr bwMode="auto">
          <a:xfrm>
            <a:off x="3422436" y="3638213"/>
            <a:ext cx="3832225" cy="4206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Developer</a:t>
            </a:r>
            <a:endParaRPr lang="zh-CN" altLang="en-US" sz="1200">
              <a:solidFill>
                <a:schemeClr val="tx1"/>
              </a:solidFill>
              <a:ea typeface="宋体" pitchFamily="2" charset="-122"/>
            </a:endParaRPr>
          </a:p>
        </p:txBody>
      </p:sp>
      <p:sp>
        <p:nvSpPr>
          <p:cNvPr id="26" name="矩形 25"/>
          <p:cNvSpPr/>
          <p:nvPr/>
        </p:nvSpPr>
        <p:spPr bwMode="auto">
          <a:xfrm>
            <a:off x="7118542" y="2655550"/>
            <a:ext cx="1059033" cy="4206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System Integrator</a:t>
            </a:r>
            <a:endParaRPr lang="zh-CN" altLang="en-US" sz="1200" dirty="0">
              <a:solidFill>
                <a:schemeClr val="tx1"/>
              </a:solidFill>
              <a:ea typeface="宋体" pitchFamily="2" charset="-122"/>
            </a:endParaRPr>
          </a:p>
        </p:txBody>
      </p:sp>
      <p:cxnSp>
        <p:nvCxnSpPr>
          <p:cNvPr id="39" name="肘形连接符 314"/>
          <p:cNvCxnSpPr>
            <a:stCxn id="155" idx="2"/>
          </p:cNvCxnSpPr>
          <p:nvPr/>
        </p:nvCxnSpPr>
        <p:spPr bwMode="auto">
          <a:xfrm rot="16200000" flipH="1">
            <a:off x="1419011" y="4401800"/>
            <a:ext cx="738188" cy="1588"/>
          </a:xfrm>
          <a:prstGeom prst="bentConnector3">
            <a:avLst>
              <a:gd name="adj1" fmla="val 50000"/>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bwMode="auto">
          <a:xfrm rot="5400000">
            <a:off x="3556000" y="3376093"/>
            <a:ext cx="538163" cy="1587"/>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bwMode="auto">
          <a:xfrm rot="16200000" flipH="1">
            <a:off x="4799012" y="3365933"/>
            <a:ext cx="538163" cy="1588"/>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sp>
        <p:nvSpPr>
          <p:cNvPr id="59" name="矩形 58"/>
          <p:cNvSpPr/>
          <p:nvPr/>
        </p:nvSpPr>
        <p:spPr bwMode="auto">
          <a:xfrm>
            <a:off x="4434825" y="2657138"/>
            <a:ext cx="1111618" cy="4206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Decoration Company</a:t>
            </a:r>
            <a:endParaRPr lang="zh-CN" altLang="en-US" sz="1200">
              <a:solidFill>
                <a:schemeClr val="tx1"/>
              </a:solidFill>
              <a:ea typeface="宋体" pitchFamily="2" charset="-122"/>
            </a:endParaRPr>
          </a:p>
        </p:txBody>
      </p:sp>
      <p:cxnSp>
        <p:nvCxnSpPr>
          <p:cNvPr id="64" name="直接箭头连接符 63"/>
          <p:cNvCxnSpPr/>
          <p:nvPr/>
        </p:nvCxnSpPr>
        <p:spPr bwMode="auto">
          <a:xfrm rot="5400000">
            <a:off x="4793456" y="2394407"/>
            <a:ext cx="555625" cy="1588"/>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bwMode="auto">
          <a:xfrm rot="5400000">
            <a:off x="3567113" y="2385675"/>
            <a:ext cx="515938" cy="1587"/>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bwMode="auto">
          <a:xfrm rot="5400000">
            <a:off x="6152356" y="2394407"/>
            <a:ext cx="555625" cy="1588"/>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矩形 92"/>
          <p:cNvSpPr/>
          <p:nvPr/>
        </p:nvSpPr>
        <p:spPr bwMode="auto">
          <a:xfrm>
            <a:off x="3223701" y="2647613"/>
            <a:ext cx="1018132" cy="4206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Distributor</a:t>
            </a:r>
            <a:endParaRPr lang="zh-CN" altLang="en-US" sz="1200" dirty="0">
              <a:solidFill>
                <a:schemeClr val="tx1"/>
              </a:solidFill>
              <a:ea typeface="宋体" pitchFamily="2" charset="-122"/>
            </a:endParaRPr>
          </a:p>
        </p:txBody>
      </p:sp>
      <p:sp>
        <p:nvSpPr>
          <p:cNvPr id="104" name="矩形 103"/>
          <p:cNvSpPr/>
          <p:nvPr/>
        </p:nvSpPr>
        <p:spPr bwMode="auto">
          <a:xfrm>
            <a:off x="2344524" y="3614400"/>
            <a:ext cx="942975" cy="4206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sz="1200" dirty="0">
                <a:solidFill>
                  <a:schemeClr val="tx1"/>
                </a:solidFill>
                <a:ea typeface="宋体" pitchFamily="2" charset="-122"/>
              </a:rPr>
              <a:t>Retailer</a:t>
            </a:r>
            <a:endParaRPr lang="zh-CN" altLang="en-US" sz="1200">
              <a:solidFill>
                <a:schemeClr val="tx1"/>
              </a:solidFill>
              <a:ea typeface="宋体" pitchFamily="2" charset="-122"/>
            </a:endParaRPr>
          </a:p>
        </p:txBody>
      </p:sp>
      <p:cxnSp>
        <p:nvCxnSpPr>
          <p:cNvPr id="133" name="肘形连接符 132"/>
          <p:cNvCxnSpPr>
            <a:endCxn id="104" idx="0"/>
          </p:cNvCxnSpPr>
          <p:nvPr/>
        </p:nvCxnSpPr>
        <p:spPr bwMode="auto">
          <a:xfrm rot="5400000">
            <a:off x="2535817" y="3334207"/>
            <a:ext cx="560387" cy="0"/>
          </a:xfrm>
          <a:prstGeom prst="bentConnector3">
            <a:avLst>
              <a:gd name="adj1" fmla="val 50000"/>
            </a:avLst>
          </a:prstGeom>
          <a:ln w="28575">
            <a:solidFill>
              <a:srgbClr val="FF671F"/>
            </a:solidFill>
            <a:tailEnd type="arrow"/>
          </a:ln>
        </p:spPr>
        <p:style>
          <a:lnRef idx="1">
            <a:schemeClr val="accent1"/>
          </a:lnRef>
          <a:fillRef idx="0">
            <a:schemeClr val="accent1"/>
          </a:fillRef>
          <a:effectRef idx="0">
            <a:schemeClr val="accent1"/>
          </a:effectRef>
          <a:fontRef idx="minor">
            <a:schemeClr val="tx1"/>
          </a:fontRef>
        </p:style>
      </p:cxnSp>
      <p:cxnSp>
        <p:nvCxnSpPr>
          <p:cNvPr id="142" name="肘形连接符 314"/>
          <p:cNvCxnSpPr>
            <a:stCxn id="104" idx="2"/>
          </p:cNvCxnSpPr>
          <p:nvPr/>
        </p:nvCxnSpPr>
        <p:spPr bwMode="auto">
          <a:xfrm rot="5400000">
            <a:off x="2449298" y="4403388"/>
            <a:ext cx="735013" cy="1588"/>
          </a:xfrm>
          <a:prstGeom prst="bentConnector3">
            <a:avLst>
              <a:gd name="adj1" fmla="val 50000"/>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bwMode="auto">
          <a:xfrm rot="5400000">
            <a:off x="6964907" y="3413153"/>
            <a:ext cx="2659063" cy="1587"/>
          </a:xfrm>
          <a:prstGeom prst="straightConnector1">
            <a:avLst/>
          </a:prstGeom>
          <a:ln w="28575">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613" name="矩形 68"/>
          <p:cNvSpPr>
            <a:spLocks noChangeArrowheads="1"/>
          </p:cNvSpPr>
          <p:nvPr/>
        </p:nvSpPr>
        <p:spPr bwMode="auto">
          <a:xfrm>
            <a:off x="457201" y="1679940"/>
            <a:ext cx="7447888" cy="4095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18" name="TextBox 40"/>
          <p:cNvSpPr txBox="1">
            <a:spLocks noChangeArrowheads="1"/>
          </p:cNvSpPr>
          <p:nvPr/>
        </p:nvSpPr>
        <p:spPr bwMode="auto">
          <a:xfrm>
            <a:off x="8280944" y="3255625"/>
            <a:ext cx="689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600" dirty="0" smtClean="0"/>
              <a:t>60%</a:t>
            </a:r>
            <a:endParaRPr lang="zh-CN" altLang="en-US" sz="1600" dirty="0"/>
          </a:p>
        </p:txBody>
      </p:sp>
      <p:sp>
        <p:nvSpPr>
          <p:cNvPr id="47" name="Text Box 14"/>
          <p:cNvSpPr txBox="1">
            <a:spLocks noChangeArrowheads="1"/>
          </p:cNvSpPr>
          <p:nvPr/>
        </p:nvSpPr>
        <p:spPr bwMode="auto">
          <a:xfrm>
            <a:off x="457200" y="5363568"/>
            <a:ext cx="8229600" cy="57467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176213" indent="-176213" algn="ctr">
              <a:defRPr/>
            </a:pPr>
            <a:r>
              <a:rPr lang="en-US" altLang="zh-CN" sz="1400" b="1" dirty="0">
                <a:solidFill>
                  <a:schemeClr val="tx1"/>
                </a:solidFill>
                <a:latin typeface="Arial" charset="0"/>
              </a:rPr>
              <a:t>100% of system integration business is under direct sales model</a:t>
            </a:r>
          </a:p>
          <a:p>
            <a:pPr marL="176213" indent="-176213" algn="ctr">
              <a:defRPr/>
            </a:pPr>
            <a:r>
              <a:rPr lang="en-US" altLang="zh-CN" sz="1400" b="1" dirty="0">
                <a:solidFill>
                  <a:schemeClr val="tx1"/>
                </a:solidFill>
                <a:latin typeface="Arial" charset="0"/>
              </a:rPr>
              <a:t>70% of hardware business is through distributors </a:t>
            </a:r>
          </a:p>
        </p:txBody>
      </p:sp>
      <p:pic>
        <p:nvPicPr>
          <p:cNvPr id="41" name="Picture 4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9201" y="1816080"/>
            <a:ext cx="706510" cy="13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6862" y="1742738"/>
            <a:ext cx="999213" cy="2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3737" y="1816080"/>
            <a:ext cx="999999" cy="1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08837" y="1809547"/>
            <a:ext cx="856985" cy="18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08948" y="1816080"/>
            <a:ext cx="580196" cy="14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32269" y="1777377"/>
            <a:ext cx="848399" cy="25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02651"/>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32"/>
          <p:cNvSpPr txBox="1">
            <a:spLocks noChangeArrowheads="1"/>
          </p:cNvSpPr>
          <p:nvPr/>
        </p:nvSpPr>
        <p:spPr bwMode="auto">
          <a:xfrm>
            <a:off x="457200" y="301752"/>
            <a:ext cx="8556625"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defTabSz="457200" eaLnBrk="1" hangingPunct="1">
              <a:lnSpc>
                <a:spcPct val="85000"/>
              </a:lnSpc>
              <a:defRPr/>
            </a:pPr>
            <a:r>
              <a:rPr lang="en-US" altLang="zh-CN" sz="2800" b="0" dirty="0">
                <a:solidFill>
                  <a:srgbClr val="FF671F"/>
                </a:solidFill>
                <a:latin typeface="+mj-lt"/>
                <a:ea typeface="+mj-ea"/>
                <a:cs typeface="+mj-cs"/>
              </a:rPr>
              <a:t>Where we </a:t>
            </a:r>
            <a:r>
              <a:rPr lang="en-US" altLang="zh-CN" sz="2800" b="0" dirty="0" smtClean="0">
                <a:solidFill>
                  <a:srgbClr val="FF671F"/>
                </a:solidFill>
                <a:latin typeface="+mj-lt"/>
                <a:ea typeface="+mj-ea"/>
                <a:cs typeface="+mj-cs"/>
              </a:rPr>
              <a:t>are: Asia Pacific</a:t>
            </a:r>
            <a:endParaRPr lang="zh-CN" altLang="en-US" sz="2800" b="0" dirty="0">
              <a:solidFill>
                <a:srgbClr val="FF671F"/>
              </a:solidFill>
              <a:latin typeface="+mj-lt"/>
              <a:ea typeface="+mj-ea"/>
              <a:cs typeface="+mj-cs"/>
            </a:endParaRPr>
          </a:p>
        </p:txBody>
      </p:sp>
      <p:sp>
        <p:nvSpPr>
          <p:cNvPr id="99" name="Text Box 14"/>
          <p:cNvSpPr txBox="1">
            <a:spLocks noChangeArrowheads="1"/>
          </p:cNvSpPr>
          <p:nvPr/>
        </p:nvSpPr>
        <p:spPr bwMode="auto">
          <a:xfrm>
            <a:off x="457200" y="5677794"/>
            <a:ext cx="7282019" cy="558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176213" indent="-176213" algn="ctr">
              <a:defRPr/>
            </a:pPr>
            <a:r>
              <a:rPr lang="en-US" sz="1400" b="1" dirty="0">
                <a:latin typeface="Arial" charset="0"/>
              </a:rPr>
              <a:t>G</a:t>
            </a:r>
            <a:r>
              <a:rPr lang="en-US" sz="1400" b="1" dirty="0" smtClean="0">
                <a:latin typeface="Arial" charset="0"/>
              </a:rPr>
              <a:t>eographic expansion to capture growth opportunities in 2</a:t>
            </a:r>
            <a:r>
              <a:rPr lang="en-US" sz="1400" b="1" baseline="30000" dirty="0" smtClean="0">
                <a:latin typeface="Arial" charset="0"/>
              </a:rPr>
              <a:t>nd</a:t>
            </a:r>
            <a:r>
              <a:rPr lang="en-US" sz="1400" b="1" dirty="0" smtClean="0">
                <a:latin typeface="Arial" charset="0"/>
              </a:rPr>
              <a:t> </a:t>
            </a:r>
            <a:r>
              <a:rPr lang="en-US" sz="1400" b="1" dirty="0">
                <a:latin typeface="Arial" charset="0"/>
              </a:rPr>
              <a:t>&amp;</a:t>
            </a:r>
            <a:r>
              <a:rPr lang="en-US" sz="1400" b="1" dirty="0" smtClean="0">
                <a:latin typeface="Arial" charset="0"/>
              </a:rPr>
              <a:t> 3</a:t>
            </a:r>
            <a:r>
              <a:rPr lang="en-US" sz="1400" b="1" baseline="30000" dirty="0" smtClean="0">
                <a:latin typeface="Arial" charset="0"/>
              </a:rPr>
              <a:t>rd</a:t>
            </a:r>
            <a:r>
              <a:rPr lang="en-US" sz="1400" b="1" dirty="0" smtClean="0">
                <a:latin typeface="Arial" charset="0"/>
              </a:rPr>
              <a:t> tier cities in </a:t>
            </a:r>
            <a:br>
              <a:rPr lang="en-US" sz="1400" b="1" dirty="0" smtClean="0">
                <a:latin typeface="Arial" charset="0"/>
              </a:rPr>
            </a:br>
            <a:r>
              <a:rPr lang="en-US" sz="1400" b="1" dirty="0" smtClean="0">
                <a:latin typeface="Arial" charset="0"/>
              </a:rPr>
              <a:t>China and emerging countries in South East Asia  </a:t>
            </a:r>
            <a:endParaRPr lang="en-US" altLang="zh-CN" sz="1400" b="1" dirty="0">
              <a:latin typeface="Arial" charset="0"/>
            </a:endParaRPr>
          </a:p>
        </p:txBody>
      </p:sp>
      <p:graphicFrame>
        <p:nvGraphicFramePr>
          <p:cNvPr id="175" name="表格 5"/>
          <p:cNvGraphicFramePr>
            <a:graphicFrameLocks noGrp="1"/>
          </p:cNvGraphicFramePr>
          <p:nvPr>
            <p:extLst>
              <p:ext uri="{D42A27DB-BD31-4B8C-83A1-F6EECF244321}">
                <p14:modId xmlns:p14="http://schemas.microsoft.com/office/powerpoint/2010/main" val="3840870958"/>
              </p:ext>
            </p:extLst>
          </p:nvPr>
        </p:nvGraphicFramePr>
        <p:xfrm>
          <a:off x="5247875" y="2646519"/>
          <a:ext cx="3438927" cy="1188292"/>
        </p:xfrm>
        <a:graphic>
          <a:graphicData uri="http://schemas.openxmlformats.org/drawingml/2006/table">
            <a:tbl>
              <a:tblPr/>
              <a:tblGrid>
                <a:gridCol w="906974"/>
                <a:gridCol w="1051924"/>
                <a:gridCol w="1480029"/>
              </a:tblGrid>
              <a:tr h="131244">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1" i="0" u="sng" strike="noStrike" cap="none" normalizeH="0" baseline="0" dirty="0" smtClean="0">
                          <a:ln>
                            <a:noFill/>
                          </a:ln>
                          <a:solidFill>
                            <a:schemeClr val="tx1"/>
                          </a:solidFill>
                          <a:effectLst/>
                          <a:latin typeface="Arial" pitchFamily="34" charset="0"/>
                          <a:ea typeface="宋体" pitchFamily="2" charset="-122"/>
                        </a:rPr>
                        <a:t>(China)</a:t>
                      </a:r>
                      <a:endParaRPr kumimoji="0" lang="zh-CN" altLang="en-US" sz="1100" b="1" i="0" u="sng"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1" i="0" u="sng" strike="noStrike" cap="none" normalizeH="0" baseline="0" dirty="0" smtClean="0">
                          <a:ln>
                            <a:noFill/>
                          </a:ln>
                          <a:solidFill>
                            <a:schemeClr val="tx1"/>
                          </a:solidFill>
                          <a:effectLst/>
                          <a:latin typeface="Arial" pitchFamily="34" charset="0"/>
                          <a:ea typeface="宋体" pitchFamily="2" charset="-122"/>
                        </a:rPr>
                        <a:t># of  Branches</a:t>
                      </a:r>
                      <a:endParaRPr kumimoji="0" lang="zh-CN" altLang="en-US" sz="1100" b="1" i="0" u="sng"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1" i="0" u="sng" strike="noStrike" cap="none" normalizeH="0" baseline="0" dirty="0" smtClean="0">
                          <a:ln>
                            <a:noFill/>
                          </a:ln>
                          <a:solidFill>
                            <a:schemeClr val="tx1"/>
                          </a:solidFill>
                          <a:effectLst/>
                          <a:latin typeface="Arial" pitchFamily="34" charset="0"/>
                          <a:ea typeface="宋体" pitchFamily="2" charset="-122"/>
                        </a:rPr>
                        <a:t>Served Population</a:t>
                      </a:r>
                      <a:endParaRPr kumimoji="0" lang="zh-CN" altLang="en-US" sz="1100" b="1" i="0" u="sng"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532">
                <a:tc>
                  <a:txBody>
                    <a:bodyPr/>
                    <a:lstStyle/>
                    <a:p>
                      <a:pPr marL="0" marR="0" lvl="0" indent="0" algn="l" defTabSz="8636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Arial" pitchFamily="34" charset="0"/>
                          <a:ea typeface="宋体" pitchFamily="2" charset="-122"/>
                        </a:rPr>
                        <a:t>Before 2011</a:t>
                      </a:r>
                      <a:endParaRPr kumimoji="0" lang="zh-CN" altLang="en-US" sz="1100" b="1" i="0" u="none"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0" i="1" u="none" strike="noStrike" cap="none" normalizeH="0" baseline="0" dirty="0" smtClean="0">
                          <a:ln>
                            <a:noFill/>
                          </a:ln>
                          <a:solidFill>
                            <a:schemeClr val="tx1"/>
                          </a:solidFill>
                          <a:effectLst/>
                          <a:latin typeface="Arial" pitchFamily="34" charset="0"/>
                          <a:ea typeface="宋体" pitchFamily="2" charset="-122"/>
                        </a:rPr>
                        <a:t>4</a:t>
                      </a:r>
                      <a:endParaRPr kumimoji="0" lang="zh-CN" altLang="en-US" sz="1100" b="0" i="1" u="none"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0" i="1" u="none" strike="noStrike" cap="none" normalizeH="0" baseline="0" dirty="0" smtClean="0">
                          <a:ln>
                            <a:noFill/>
                          </a:ln>
                          <a:solidFill>
                            <a:schemeClr val="tx1"/>
                          </a:solidFill>
                          <a:effectLst/>
                          <a:latin typeface="Arial" pitchFamily="34" charset="0"/>
                          <a:ea typeface="宋体" pitchFamily="2" charset="-122"/>
                        </a:rPr>
                        <a:t>67M</a:t>
                      </a:r>
                      <a:endParaRPr kumimoji="0" lang="zh-CN" altLang="en-US" sz="1100" b="0" i="1" u="none"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4780">
                <a:tc>
                  <a:txBody>
                    <a:bodyPr/>
                    <a:lstStyle/>
                    <a:p>
                      <a:pPr marL="0" marR="0" lvl="0" indent="0" algn="l" defTabSz="8636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Arial" pitchFamily="34" charset="0"/>
                          <a:ea typeface="宋体" pitchFamily="2" charset="-122"/>
                        </a:rPr>
                        <a:t>After 2011</a:t>
                      </a:r>
                      <a:endParaRPr kumimoji="0" lang="zh-CN" altLang="en-US" sz="1100" b="1" i="0" u="none"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0" i="1" u="none" strike="noStrike" cap="none" normalizeH="0" baseline="0" dirty="0" smtClean="0">
                          <a:ln>
                            <a:noFill/>
                          </a:ln>
                          <a:solidFill>
                            <a:schemeClr val="tx1"/>
                          </a:solidFill>
                          <a:effectLst/>
                          <a:latin typeface="Arial" pitchFamily="34" charset="0"/>
                          <a:ea typeface="宋体" pitchFamily="2" charset="-122"/>
                        </a:rPr>
                        <a:t>21</a:t>
                      </a:r>
                      <a:endParaRPr kumimoji="0" lang="zh-CN" altLang="en-US" sz="1100" b="0" i="1" u="none"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1" fontAlgn="base" latinLnBrk="0" hangingPunct="1">
                        <a:lnSpc>
                          <a:spcPct val="100000"/>
                        </a:lnSpc>
                        <a:spcBef>
                          <a:spcPct val="0"/>
                        </a:spcBef>
                        <a:spcAft>
                          <a:spcPct val="0"/>
                        </a:spcAft>
                        <a:buClrTx/>
                        <a:buSzTx/>
                        <a:buFontTx/>
                        <a:buNone/>
                        <a:tabLst/>
                      </a:pPr>
                      <a:r>
                        <a:rPr kumimoji="0" lang="en-US" altLang="zh-CN" sz="1100" b="0" i="1" u="none" strike="noStrike" cap="none" normalizeH="0" baseline="0" dirty="0" smtClean="0">
                          <a:ln>
                            <a:noFill/>
                          </a:ln>
                          <a:solidFill>
                            <a:schemeClr val="tx1"/>
                          </a:solidFill>
                          <a:effectLst/>
                          <a:latin typeface="Arial" pitchFamily="34" charset="0"/>
                          <a:ea typeface="宋体" pitchFamily="2" charset="-122"/>
                        </a:rPr>
                        <a:t>212 M</a:t>
                      </a:r>
                      <a:endParaRPr kumimoji="0" lang="zh-CN" altLang="en-US" sz="1100" b="0" i="1" u="none" strike="noStrike" cap="none" normalizeH="0" baseline="0" dirty="0" smtClean="0">
                        <a:ln>
                          <a:noFill/>
                        </a:ln>
                        <a:solidFill>
                          <a:schemeClr val="tx1"/>
                        </a:solidFill>
                        <a:effectLst/>
                        <a:latin typeface="Arial" pitchFamily="34" charset="0"/>
                        <a:ea typeface="宋体" pitchFamily="2" charset="-122"/>
                      </a:endParaRPr>
                    </a:p>
                  </a:txBody>
                  <a:tcPr marL="91475" marR="91475" marT="45738" marB="4573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14" name="Rectangle 113"/>
          <p:cNvSpPr/>
          <p:nvPr/>
        </p:nvSpPr>
        <p:spPr>
          <a:xfrm>
            <a:off x="3643212" y="979261"/>
            <a:ext cx="3051386" cy="97148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Rectangle 111"/>
          <p:cNvSpPr/>
          <p:nvPr/>
        </p:nvSpPr>
        <p:spPr>
          <a:xfrm>
            <a:off x="426583" y="4098071"/>
            <a:ext cx="4254000" cy="971483"/>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p:nvSpPr>
        <p:spPr>
          <a:xfrm>
            <a:off x="426583" y="2044379"/>
            <a:ext cx="2512113" cy="97148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26583" y="979261"/>
            <a:ext cx="2051149" cy="97148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Freeform 12"/>
          <p:cNvSpPr>
            <a:spLocks/>
          </p:cNvSpPr>
          <p:nvPr/>
        </p:nvSpPr>
        <p:spPr bwMode="auto">
          <a:xfrm>
            <a:off x="3480731" y="3869152"/>
            <a:ext cx="1606051" cy="1399826"/>
          </a:xfrm>
          <a:custGeom>
            <a:avLst/>
            <a:gdLst>
              <a:gd name="T0" fmla="*/ 25 w 1543"/>
              <a:gd name="T1" fmla="*/ 718 h 1343"/>
              <a:gd name="T2" fmla="*/ 41 w 1543"/>
              <a:gd name="T3" fmla="*/ 701 h 1343"/>
              <a:gd name="T4" fmla="*/ 31 w 1543"/>
              <a:gd name="T5" fmla="*/ 505 h 1343"/>
              <a:gd name="T6" fmla="*/ 135 w 1543"/>
              <a:gd name="T7" fmla="*/ 442 h 1343"/>
              <a:gd name="T8" fmla="*/ 352 w 1543"/>
              <a:gd name="T9" fmla="*/ 330 h 1343"/>
              <a:gd name="T10" fmla="*/ 369 w 1543"/>
              <a:gd name="T11" fmla="*/ 252 h 1343"/>
              <a:gd name="T12" fmla="*/ 393 w 1543"/>
              <a:gd name="T13" fmla="*/ 248 h 1343"/>
              <a:gd name="T14" fmla="*/ 436 w 1543"/>
              <a:gd name="T15" fmla="*/ 218 h 1343"/>
              <a:gd name="T16" fmla="*/ 552 w 1543"/>
              <a:gd name="T17" fmla="*/ 154 h 1343"/>
              <a:gd name="T18" fmla="*/ 588 w 1543"/>
              <a:gd name="T19" fmla="*/ 183 h 1343"/>
              <a:gd name="T20" fmla="*/ 616 w 1543"/>
              <a:gd name="T21" fmla="*/ 160 h 1343"/>
              <a:gd name="T22" fmla="*/ 743 w 1543"/>
              <a:gd name="T23" fmla="*/ 62 h 1343"/>
              <a:gd name="T24" fmla="*/ 893 w 1543"/>
              <a:gd name="T25" fmla="*/ 73 h 1343"/>
              <a:gd name="T26" fmla="*/ 1030 w 1543"/>
              <a:gd name="T27" fmla="*/ 318 h 1343"/>
              <a:gd name="T28" fmla="*/ 1095 w 1543"/>
              <a:gd name="T29" fmla="*/ 61 h 1343"/>
              <a:gd name="T30" fmla="*/ 1173 w 1543"/>
              <a:gd name="T31" fmla="*/ 158 h 1343"/>
              <a:gd name="T32" fmla="*/ 1270 w 1543"/>
              <a:gd name="T33" fmla="*/ 375 h 1343"/>
              <a:gd name="T34" fmla="*/ 1400 w 1543"/>
              <a:gd name="T35" fmla="*/ 536 h 1343"/>
              <a:gd name="T36" fmla="*/ 1441 w 1543"/>
              <a:gd name="T37" fmla="*/ 584 h 1343"/>
              <a:gd name="T38" fmla="*/ 1543 w 1543"/>
              <a:gd name="T39" fmla="*/ 802 h 1343"/>
              <a:gd name="T40" fmla="*/ 1459 w 1543"/>
              <a:gd name="T41" fmla="*/ 1059 h 1343"/>
              <a:gd name="T42" fmla="*/ 1323 w 1543"/>
              <a:gd name="T43" fmla="*/ 1282 h 1343"/>
              <a:gd name="T44" fmla="*/ 1272 w 1543"/>
              <a:gd name="T45" fmla="*/ 1343 h 1343"/>
              <a:gd name="T46" fmla="*/ 1158 w 1543"/>
              <a:gd name="T47" fmla="*/ 1324 h 1343"/>
              <a:gd name="T48" fmla="*/ 1024 w 1543"/>
              <a:gd name="T49" fmla="*/ 1253 h 1343"/>
              <a:gd name="T50" fmla="*/ 955 w 1543"/>
              <a:gd name="T51" fmla="*/ 1165 h 1343"/>
              <a:gd name="T52" fmla="*/ 939 w 1543"/>
              <a:gd name="T53" fmla="*/ 1140 h 1343"/>
              <a:gd name="T54" fmla="*/ 940 w 1543"/>
              <a:gd name="T55" fmla="*/ 1011 h 1343"/>
              <a:gd name="T56" fmla="*/ 843 w 1543"/>
              <a:gd name="T57" fmla="*/ 1109 h 1343"/>
              <a:gd name="T58" fmla="*/ 694 w 1543"/>
              <a:gd name="T59" fmla="*/ 959 h 1343"/>
              <a:gd name="T60" fmla="*/ 404 w 1543"/>
              <a:gd name="T61" fmla="*/ 1071 h 1343"/>
              <a:gd name="T62" fmla="*/ 182 w 1543"/>
              <a:gd name="T63" fmla="*/ 1139 h 1343"/>
              <a:gd name="T64" fmla="*/ 100 w 1543"/>
              <a:gd name="T65" fmla="*/ 96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solidFill>
            <a:srgbClr val="0092CC"/>
          </a:solidFill>
          <a:ln w="9525" cmpd="sng">
            <a:solidFill>
              <a:schemeClr val="bg1"/>
            </a:solidFill>
            <a:prstDash val="solid"/>
            <a:round/>
            <a:headEnd/>
            <a:tailEnd/>
          </a:ln>
        </p:spPr>
        <p:txBody>
          <a:bodyPr/>
          <a:lstStyle/>
          <a:p>
            <a:pPr>
              <a:defRPr/>
            </a:pPr>
            <a:endParaRPr lang="en-US" dirty="0"/>
          </a:p>
        </p:txBody>
      </p:sp>
      <p:sp>
        <p:nvSpPr>
          <p:cNvPr id="61" name="Freeform 13"/>
          <p:cNvSpPr>
            <a:spLocks/>
          </p:cNvSpPr>
          <p:nvPr/>
        </p:nvSpPr>
        <p:spPr bwMode="auto">
          <a:xfrm>
            <a:off x="4739951" y="5350218"/>
            <a:ext cx="140607" cy="156231"/>
          </a:xfrm>
          <a:custGeom>
            <a:avLst/>
            <a:gdLst>
              <a:gd name="T0" fmla="*/ 0 w 134"/>
              <a:gd name="T1" fmla="*/ 25 h 150"/>
              <a:gd name="T2" fmla="*/ 1 w 134"/>
              <a:gd name="T3" fmla="*/ 0 h 150"/>
              <a:gd name="T4" fmla="*/ 67 w 134"/>
              <a:gd name="T5" fmla="*/ 20 h 150"/>
              <a:gd name="T6" fmla="*/ 121 w 134"/>
              <a:gd name="T7" fmla="*/ 2 h 150"/>
              <a:gd name="T8" fmla="*/ 134 w 134"/>
              <a:gd name="T9" fmla="*/ 40 h 150"/>
              <a:gd name="T10" fmla="*/ 134 w 134"/>
              <a:gd name="T11" fmla="*/ 86 h 150"/>
              <a:gd name="T12" fmla="*/ 83 w 134"/>
              <a:gd name="T13" fmla="*/ 150 h 150"/>
              <a:gd name="T14" fmla="*/ 50 w 134"/>
              <a:gd name="T15" fmla="*/ 147 h 150"/>
              <a:gd name="T16" fmla="*/ 0 w 134"/>
              <a:gd name="T17" fmla="*/ 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0" y="25"/>
                </a:moveTo>
                <a:lnTo>
                  <a:pt x="1" y="0"/>
                </a:lnTo>
                <a:lnTo>
                  <a:pt x="67" y="20"/>
                </a:lnTo>
                <a:lnTo>
                  <a:pt x="121" y="2"/>
                </a:lnTo>
                <a:lnTo>
                  <a:pt x="134" y="40"/>
                </a:lnTo>
                <a:lnTo>
                  <a:pt x="134" y="86"/>
                </a:lnTo>
                <a:lnTo>
                  <a:pt x="83" y="150"/>
                </a:lnTo>
                <a:lnTo>
                  <a:pt x="50" y="147"/>
                </a:lnTo>
                <a:lnTo>
                  <a:pt x="0" y="25"/>
                </a:lnTo>
                <a:close/>
              </a:path>
            </a:pathLst>
          </a:custGeom>
          <a:solidFill>
            <a:srgbClr val="0092CC"/>
          </a:solidFill>
          <a:ln w="9525" cmpd="sng">
            <a:solidFill>
              <a:schemeClr val="bg1"/>
            </a:solidFill>
            <a:prstDash val="solid"/>
            <a:round/>
            <a:headEnd/>
            <a:tailEnd/>
          </a:ln>
        </p:spPr>
        <p:txBody>
          <a:bodyPr/>
          <a:lstStyle/>
          <a:p>
            <a:pPr>
              <a:defRPr/>
            </a:pPr>
            <a:endParaRPr lang="en-US" dirty="0"/>
          </a:p>
        </p:txBody>
      </p:sp>
      <p:sp>
        <p:nvSpPr>
          <p:cNvPr id="62" name="Freeform 15"/>
          <p:cNvSpPr>
            <a:spLocks/>
          </p:cNvSpPr>
          <p:nvPr/>
        </p:nvSpPr>
        <p:spPr bwMode="auto">
          <a:xfrm>
            <a:off x="2477732" y="2131868"/>
            <a:ext cx="187477" cy="271842"/>
          </a:xfrm>
          <a:custGeom>
            <a:avLst/>
            <a:gdLst>
              <a:gd name="T0" fmla="*/ 0 w 179"/>
              <a:gd name="T1" fmla="*/ 78 h 262"/>
              <a:gd name="T2" fmla="*/ 23 w 179"/>
              <a:gd name="T3" fmla="*/ 105 h 262"/>
              <a:gd name="T4" fmla="*/ 37 w 179"/>
              <a:gd name="T5" fmla="*/ 227 h 262"/>
              <a:gd name="T6" fmla="*/ 86 w 179"/>
              <a:gd name="T7" fmla="*/ 220 h 262"/>
              <a:gd name="T8" fmla="*/ 109 w 179"/>
              <a:gd name="T9" fmla="*/ 168 h 262"/>
              <a:gd name="T10" fmla="*/ 144 w 179"/>
              <a:gd name="T11" fmla="*/ 178 h 262"/>
              <a:gd name="T12" fmla="*/ 165 w 179"/>
              <a:gd name="T13" fmla="*/ 262 h 262"/>
              <a:gd name="T14" fmla="*/ 179 w 179"/>
              <a:gd name="T15" fmla="*/ 214 h 262"/>
              <a:gd name="T16" fmla="*/ 162 w 179"/>
              <a:gd name="T17" fmla="*/ 130 h 262"/>
              <a:gd name="T18" fmla="*/ 144 w 179"/>
              <a:gd name="T19" fmla="*/ 164 h 262"/>
              <a:gd name="T20" fmla="*/ 119 w 179"/>
              <a:gd name="T21" fmla="*/ 120 h 262"/>
              <a:gd name="T22" fmla="*/ 164 w 179"/>
              <a:gd name="T23" fmla="*/ 67 h 262"/>
              <a:gd name="T24" fmla="*/ 79 w 179"/>
              <a:gd name="T25" fmla="*/ 59 h 262"/>
              <a:gd name="T26" fmla="*/ 21 w 179"/>
              <a:gd name="T27" fmla="*/ 0 h 262"/>
              <a:gd name="T28" fmla="*/ 6 w 179"/>
              <a:gd name="T29" fmla="*/ 32 h 262"/>
              <a:gd name="T30" fmla="*/ 24 w 179"/>
              <a:gd name="T31" fmla="*/ 59 h 262"/>
              <a:gd name="T32" fmla="*/ 0 w 179"/>
              <a:gd name="T33" fmla="*/ 7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63" name="Freeform 17"/>
          <p:cNvSpPr>
            <a:spLocks/>
          </p:cNvSpPr>
          <p:nvPr/>
        </p:nvSpPr>
        <p:spPr bwMode="auto">
          <a:xfrm>
            <a:off x="2515227" y="2044379"/>
            <a:ext cx="128108" cy="78116"/>
          </a:xfrm>
          <a:custGeom>
            <a:avLst/>
            <a:gdLst>
              <a:gd name="T0" fmla="*/ 0 w 121"/>
              <a:gd name="T1" fmla="*/ 46 h 75"/>
              <a:gd name="T2" fmla="*/ 16 w 121"/>
              <a:gd name="T3" fmla="*/ 75 h 75"/>
              <a:gd name="T4" fmla="*/ 121 w 121"/>
              <a:gd name="T5" fmla="*/ 63 h 75"/>
              <a:gd name="T6" fmla="*/ 112 w 121"/>
              <a:gd name="T7" fmla="*/ 22 h 75"/>
              <a:gd name="T8" fmla="*/ 40 w 121"/>
              <a:gd name="T9" fmla="*/ 0 h 75"/>
              <a:gd name="T10" fmla="*/ 0 w 121"/>
              <a:gd name="T11" fmla="*/ 46 h 75"/>
            </a:gdLst>
            <a:ahLst/>
            <a:cxnLst>
              <a:cxn ang="0">
                <a:pos x="T0" y="T1"/>
              </a:cxn>
              <a:cxn ang="0">
                <a:pos x="T2" y="T3"/>
              </a:cxn>
              <a:cxn ang="0">
                <a:pos x="T4" y="T5"/>
              </a:cxn>
              <a:cxn ang="0">
                <a:pos x="T6" y="T7"/>
              </a:cxn>
              <a:cxn ang="0">
                <a:pos x="T8" y="T9"/>
              </a:cxn>
              <a:cxn ang="0">
                <a:pos x="T10" y="T11"/>
              </a:cxn>
            </a:cxnLst>
            <a:rect l="0" t="0" r="r" b="b"/>
            <a:pathLst>
              <a:path w="121" h="75">
                <a:moveTo>
                  <a:pt x="0" y="46"/>
                </a:moveTo>
                <a:lnTo>
                  <a:pt x="16" y="75"/>
                </a:lnTo>
                <a:lnTo>
                  <a:pt x="121" y="63"/>
                </a:lnTo>
                <a:lnTo>
                  <a:pt x="112" y="22"/>
                </a:lnTo>
                <a:lnTo>
                  <a:pt x="40" y="0"/>
                </a:lnTo>
                <a:lnTo>
                  <a:pt x="0" y="46"/>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64" name="Freeform 21"/>
          <p:cNvSpPr>
            <a:spLocks/>
          </p:cNvSpPr>
          <p:nvPr/>
        </p:nvSpPr>
        <p:spPr bwMode="auto">
          <a:xfrm>
            <a:off x="3518227" y="3144242"/>
            <a:ext cx="46870" cy="46870"/>
          </a:xfrm>
          <a:custGeom>
            <a:avLst/>
            <a:gdLst>
              <a:gd name="T0" fmla="*/ 0 w 47"/>
              <a:gd name="T1" fmla="*/ 21 h 46"/>
              <a:gd name="T2" fmla="*/ 22 w 47"/>
              <a:gd name="T3" fmla="*/ 46 h 46"/>
              <a:gd name="T4" fmla="*/ 47 w 47"/>
              <a:gd name="T5" fmla="*/ 0 h 46"/>
              <a:gd name="T6" fmla="*/ 0 w 47"/>
              <a:gd name="T7" fmla="*/ 21 h 46"/>
            </a:gdLst>
            <a:ahLst/>
            <a:cxnLst>
              <a:cxn ang="0">
                <a:pos x="T0" y="T1"/>
              </a:cxn>
              <a:cxn ang="0">
                <a:pos x="T2" y="T3"/>
              </a:cxn>
              <a:cxn ang="0">
                <a:pos x="T4" y="T5"/>
              </a:cxn>
              <a:cxn ang="0">
                <a:pos x="T6" y="T7"/>
              </a:cxn>
            </a:cxnLst>
            <a:rect l="0" t="0" r="r" b="b"/>
            <a:pathLst>
              <a:path w="47" h="46">
                <a:moveTo>
                  <a:pt x="0" y="21"/>
                </a:moveTo>
                <a:lnTo>
                  <a:pt x="22" y="46"/>
                </a:lnTo>
                <a:lnTo>
                  <a:pt x="47" y="0"/>
                </a:lnTo>
                <a:lnTo>
                  <a:pt x="0" y="21"/>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65" name="Freeform 23"/>
          <p:cNvSpPr>
            <a:spLocks/>
          </p:cNvSpPr>
          <p:nvPr/>
        </p:nvSpPr>
        <p:spPr bwMode="auto">
          <a:xfrm>
            <a:off x="2649584" y="2053753"/>
            <a:ext cx="359331" cy="856144"/>
          </a:xfrm>
          <a:custGeom>
            <a:avLst/>
            <a:gdLst>
              <a:gd name="T0" fmla="*/ 0 w 345"/>
              <a:gd name="T1" fmla="*/ 337 h 822"/>
              <a:gd name="T2" fmla="*/ 14 w 345"/>
              <a:gd name="T3" fmla="*/ 289 h 822"/>
              <a:gd name="T4" fmla="*/ 114 w 345"/>
              <a:gd name="T5" fmla="*/ 76 h 822"/>
              <a:gd name="T6" fmla="*/ 181 w 345"/>
              <a:gd name="T7" fmla="*/ 48 h 822"/>
              <a:gd name="T8" fmla="*/ 196 w 345"/>
              <a:gd name="T9" fmla="*/ 0 h 822"/>
              <a:gd name="T10" fmla="*/ 247 w 345"/>
              <a:gd name="T11" fmla="*/ 27 h 822"/>
              <a:gd name="T12" fmla="*/ 247 w 345"/>
              <a:gd name="T13" fmla="*/ 71 h 822"/>
              <a:gd name="T14" fmla="*/ 204 w 345"/>
              <a:gd name="T15" fmla="*/ 201 h 822"/>
              <a:gd name="T16" fmla="*/ 249 w 345"/>
              <a:gd name="T17" fmla="*/ 190 h 822"/>
              <a:gd name="T18" fmla="*/ 273 w 345"/>
              <a:gd name="T19" fmla="*/ 278 h 822"/>
              <a:gd name="T20" fmla="*/ 345 w 345"/>
              <a:gd name="T21" fmla="*/ 302 h 822"/>
              <a:gd name="T22" fmla="*/ 309 w 345"/>
              <a:gd name="T23" fmla="*/ 345 h 822"/>
              <a:gd name="T24" fmla="*/ 226 w 345"/>
              <a:gd name="T25" fmla="*/ 401 h 822"/>
              <a:gd name="T26" fmla="*/ 204 w 345"/>
              <a:gd name="T27" fmla="*/ 454 h 822"/>
              <a:gd name="T28" fmla="*/ 249 w 345"/>
              <a:gd name="T29" fmla="*/ 552 h 822"/>
              <a:gd name="T30" fmla="*/ 233 w 345"/>
              <a:gd name="T31" fmla="*/ 612 h 822"/>
              <a:gd name="T32" fmla="*/ 287 w 345"/>
              <a:gd name="T33" fmla="*/ 742 h 822"/>
              <a:gd name="T34" fmla="*/ 247 w 345"/>
              <a:gd name="T35" fmla="*/ 822 h 822"/>
              <a:gd name="T36" fmla="*/ 207 w 345"/>
              <a:gd name="T37" fmla="*/ 540 h 822"/>
              <a:gd name="T38" fmla="*/ 173 w 345"/>
              <a:gd name="T39" fmla="*/ 497 h 822"/>
              <a:gd name="T40" fmla="*/ 118 w 345"/>
              <a:gd name="T41" fmla="*/ 571 h 822"/>
              <a:gd name="T42" fmla="*/ 78 w 345"/>
              <a:gd name="T43" fmla="*/ 556 h 822"/>
              <a:gd name="T44" fmla="*/ 86 w 345"/>
              <a:gd name="T45" fmla="*/ 455 h 822"/>
              <a:gd name="T46" fmla="*/ 0 w 345"/>
              <a:gd name="T47" fmla="*/ 33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66" name="Freeform 24"/>
          <p:cNvSpPr>
            <a:spLocks/>
          </p:cNvSpPr>
          <p:nvPr/>
        </p:nvSpPr>
        <p:spPr bwMode="auto">
          <a:xfrm>
            <a:off x="3062033" y="2697424"/>
            <a:ext cx="196852" cy="196850"/>
          </a:xfrm>
          <a:custGeom>
            <a:avLst/>
            <a:gdLst>
              <a:gd name="T0" fmla="*/ 0 w 190"/>
              <a:gd name="T1" fmla="*/ 37 h 190"/>
              <a:gd name="T2" fmla="*/ 12 w 190"/>
              <a:gd name="T3" fmla="*/ 132 h 190"/>
              <a:gd name="T4" fmla="*/ 39 w 190"/>
              <a:gd name="T5" fmla="*/ 182 h 190"/>
              <a:gd name="T6" fmla="*/ 73 w 190"/>
              <a:gd name="T7" fmla="*/ 190 h 190"/>
              <a:gd name="T8" fmla="*/ 190 w 190"/>
              <a:gd name="T9" fmla="*/ 102 h 190"/>
              <a:gd name="T10" fmla="*/ 187 w 190"/>
              <a:gd name="T11" fmla="*/ 0 h 190"/>
              <a:gd name="T12" fmla="*/ 101 w 190"/>
              <a:gd name="T13" fmla="*/ 16 h 190"/>
              <a:gd name="T14" fmla="*/ 25 w 190"/>
              <a:gd name="T15" fmla="*/ 13 h 190"/>
              <a:gd name="T16" fmla="*/ 0 w 190"/>
              <a:gd name="T17"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68" name="Freeform 54"/>
          <p:cNvSpPr>
            <a:spLocks/>
          </p:cNvSpPr>
          <p:nvPr/>
        </p:nvSpPr>
        <p:spPr bwMode="auto">
          <a:xfrm>
            <a:off x="1912174" y="657051"/>
            <a:ext cx="2437197" cy="1777905"/>
          </a:xfrm>
          <a:custGeom>
            <a:avLst/>
            <a:gdLst>
              <a:gd name="T0" fmla="*/ 2147483647 w 2339"/>
              <a:gd name="T1" fmla="*/ 2147483647 h 1707"/>
              <a:gd name="T2" fmla="*/ 2147483647 w 2339"/>
              <a:gd name="T3" fmla="*/ 2147483647 h 1707"/>
              <a:gd name="T4" fmla="*/ 2147483647 w 2339"/>
              <a:gd name="T5" fmla="*/ 2147483647 h 1707"/>
              <a:gd name="T6" fmla="*/ 2147483647 w 2339"/>
              <a:gd name="T7" fmla="*/ 2147483647 h 1707"/>
              <a:gd name="T8" fmla="*/ 2147483647 w 2339"/>
              <a:gd name="T9" fmla="*/ 2147483647 h 1707"/>
              <a:gd name="T10" fmla="*/ 2147483647 w 2339"/>
              <a:gd name="T11" fmla="*/ 2147483647 h 1707"/>
              <a:gd name="T12" fmla="*/ 2147483647 w 2339"/>
              <a:gd name="T13" fmla="*/ 2147483647 h 1707"/>
              <a:gd name="T14" fmla="*/ 2147483647 w 2339"/>
              <a:gd name="T15" fmla="*/ 2147483647 h 1707"/>
              <a:gd name="T16" fmla="*/ 2147483647 w 2339"/>
              <a:gd name="T17" fmla="*/ 2147483647 h 1707"/>
              <a:gd name="T18" fmla="*/ 2147483647 w 2339"/>
              <a:gd name="T19" fmla="*/ 2147483647 h 1707"/>
              <a:gd name="T20" fmla="*/ 2147483647 w 2339"/>
              <a:gd name="T21" fmla="*/ 2147483647 h 1707"/>
              <a:gd name="T22" fmla="*/ 2147483647 w 2339"/>
              <a:gd name="T23" fmla="*/ 2147483647 h 1707"/>
              <a:gd name="T24" fmla="*/ 2147483647 w 2339"/>
              <a:gd name="T25" fmla="*/ 2147483647 h 1707"/>
              <a:gd name="T26" fmla="*/ 2147483647 w 2339"/>
              <a:gd name="T27" fmla="*/ 2147483647 h 1707"/>
              <a:gd name="T28" fmla="*/ 2147483647 w 2339"/>
              <a:gd name="T29" fmla="*/ 2147483647 h 1707"/>
              <a:gd name="T30" fmla="*/ 2147483647 w 2339"/>
              <a:gd name="T31" fmla="*/ 2147483647 h 1707"/>
              <a:gd name="T32" fmla="*/ 2147483647 w 2339"/>
              <a:gd name="T33" fmla="*/ 2147483647 h 1707"/>
              <a:gd name="T34" fmla="*/ 2147483647 w 2339"/>
              <a:gd name="T35" fmla="*/ 2147483647 h 1707"/>
              <a:gd name="T36" fmla="*/ 2147483647 w 2339"/>
              <a:gd name="T37" fmla="*/ 2147483647 h 1707"/>
              <a:gd name="T38" fmla="*/ 2147483647 w 2339"/>
              <a:gd name="T39" fmla="*/ 2147483647 h 1707"/>
              <a:gd name="T40" fmla="*/ 2147483647 w 2339"/>
              <a:gd name="T41" fmla="*/ 2147483647 h 1707"/>
              <a:gd name="T42" fmla="*/ 2147483647 w 2339"/>
              <a:gd name="T43" fmla="*/ 2147483647 h 1707"/>
              <a:gd name="T44" fmla="*/ 2147483647 w 2339"/>
              <a:gd name="T45" fmla="*/ 2147483647 h 1707"/>
              <a:gd name="T46" fmla="*/ 2147483647 w 2339"/>
              <a:gd name="T47" fmla="*/ 2147483647 h 1707"/>
              <a:gd name="T48" fmla="*/ 2147483647 w 2339"/>
              <a:gd name="T49" fmla="*/ 2147483647 h 1707"/>
              <a:gd name="T50" fmla="*/ 2147483647 w 2339"/>
              <a:gd name="T51" fmla="*/ 2147483647 h 1707"/>
              <a:gd name="T52" fmla="*/ 2147483647 w 2339"/>
              <a:gd name="T53" fmla="*/ 2147483647 h 1707"/>
              <a:gd name="T54" fmla="*/ 2147483647 w 2339"/>
              <a:gd name="T55" fmla="*/ 2147483647 h 1707"/>
              <a:gd name="T56" fmla="*/ 2147483647 w 2339"/>
              <a:gd name="T57" fmla="*/ 2147483647 h 1707"/>
              <a:gd name="T58" fmla="*/ 2147483647 w 2339"/>
              <a:gd name="T59" fmla="*/ 2147483647 h 1707"/>
              <a:gd name="T60" fmla="*/ 2147483647 w 2339"/>
              <a:gd name="T61" fmla="*/ 2147483647 h 1707"/>
              <a:gd name="T62" fmla="*/ 2147483647 w 2339"/>
              <a:gd name="T63" fmla="*/ 2147483647 h 1707"/>
              <a:gd name="T64" fmla="*/ 2147483647 w 2339"/>
              <a:gd name="T65" fmla="*/ 2147483647 h 1707"/>
              <a:gd name="T66" fmla="*/ 2147483647 w 2339"/>
              <a:gd name="T67" fmla="*/ 2147483647 h 1707"/>
              <a:gd name="T68" fmla="*/ 2147483647 w 2339"/>
              <a:gd name="T69" fmla="*/ 2147483647 h 1707"/>
              <a:gd name="T70" fmla="*/ 2147483647 w 2339"/>
              <a:gd name="T71" fmla="*/ 2147483647 h 1707"/>
              <a:gd name="T72" fmla="*/ 2147483647 w 2339"/>
              <a:gd name="T73" fmla="*/ 2147483647 h 1707"/>
              <a:gd name="T74" fmla="*/ 2147483647 w 2339"/>
              <a:gd name="T75" fmla="*/ 2147483647 h 1707"/>
              <a:gd name="T76" fmla="*/ 2147483647 w 2339"/>
              <a:gd name="T77" fmla="*/ 2147483647 h 1707"/>
              <a:gd name="T78" fmla="*/ 2147483647 w 2339"/>
              <a:gd name="T79" fmla="*/ 2147483647 h 1707"/>
              <a:gd name="T80" fmla="*/ 2147483647 w 2339"/>
              <a:gd name="T81" fmla="*/ 2147483647 h 1707"/>
              <a:gd name="T82" fmla="*/ 2147483647 w 2339"/>
              <a:gd name="T83" fmla="*/ 2147483647 h 1707"/>
              <a:gd name="T84" fmla="*/ 2147483647 w 2339"/>
              <a:gd name="T85" fmla="*/ 2147483647 h 1707"/>
              <a:gd name="T86" fmla="*/ 2147483647 w 2339"/>
              <a:gd name="T87" fmla="*/ 2147483647 h 1707"/>
              <a:gd name="T88" fmla="*/ 2147483647 w 2339"/>
              <a:gd name="T89" fmla="*/ 2147483647 h 1707"/>
              <a:gd name="T90" fmla="*/ 2147483647 w 2339"/>
              <a:gd name="T91" fmla="*/ 2147483647 h 1707"/>
              <a:gd name="T92" fmla="*/ 2147483647 w 2339"/>
              <a:gd name="T93" fmla="*/ 2147483647 h 1707"/>
              <a:gd name="T94" fmla="*/ 2147483647 w 2339"/>
              <a:gd name="T95" fmla="*/ 2147483647 h 1707"/>
              <a:gd name="T96" fmla="*/ 2147483647 w 2339"/>
              <a:gd name="T97" fmla="*/ 2147483647 h 1707"/>
              <a:gd name="T98" fmla="*/ 2147483647 w 2339"/>
              <a:gd name="T99" fmla="*/ 2147483647 h 1707"/>
              <a:gd name="T100" fmla="*/ 2147483647 w 2339"/>
              <a:gd name="T101" fmla="*/ 2147483647 h 1707"/>
              <a:gd name="T102" fmla="*/ 0 w 2339"/>
              <a:gd name="T103" fmla="*/ 2147483647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solidFill>
            <a:srgbClr val="FFCDC9"/>
          </a:solidFill>
          <a:ln w="9525">
            <a:solidFill>
              <a:schemeClr val="bg1"/>
            </a:solidFill>
            <a:round/>
            <a:headEnd/>
            <a:tailEnd/>
          </a:ln>
        </p:spPr>
        <p:txBody>
          <a:bodyPr/>
          <a:lstStyle/>
          <a:p>
            <a:endParaRPr lang="en-US" dirty="0"/>
          </a:p>
        </p:txBody>
      </p:sp>
      <p:sp>
        <p:nvSpPr>
          <p:cNvPr id="69" name="Freeform 55"/>
          <p:cNvSpPr>
            <a:spLocks/>
          </p:cNvSpPr>
          <p:nvPr/>
        </p:nvSpPr>
        <p:spPr bwMode="auto">
          <a:xfrm>
            <a:off x="3308879" y="2447455"/>
            <a:ext cx="87489" cy="81240"/>
          </a:xfrm>
          <a:custGeom>
            <a:avLst/>
            <a:gdLst>
              <a:gd name="T0" fmla="*/ 0 w 84"/>
              <a:gd name="T1" fmla="*/ 65 h 80"/>
              <a:gd name="T2" fmla="*/ 27 w 84"/>
              <a:gd name="T3" fmla="*/ 0 h 80"/>
              <a:gd name="T4" fmla="*/ 84 w 84"/>
              <a:gd name="T5" fmla="*/ 15 h 80"/>
              <a:gd name="T6" fmla="*/ 38 w 84"/>
              <a:gd name="T7" fmla="*/ 80 h 80"/>
              <a:gd name="T8" fmla="*/ 0 w 84"/>
              <a:gd name="T9" fmla="*/ 65 h 80"/>
            </a:gdLst>
            <a:ahLst/>
            <a:cxnLst>
              <a:cxn ang="0">
                <a:pos x="T0" y="T1"/>
              </a:cxn>
              <a:cxn ang="0">
                <a:pos x="T2" y="T3"/>
              </a:cxn>
              <a:cxn ang="0">
                <a:pos x="T4" y="T5"/>
              </a:cxn>
              <a:cxn ang="0">
                <a:pos x="T6" y="T7"/>
              </a:cxn>
              <a:cxn ang="0">
                <a:pos x="T8" y="T9"/>
              </a:cxn>
            </a:cxnLst>
            <a:rect l="0" t="0" r="r" b="b"/>
            <a:pathLst>
              <a:path w="84" h="80">
                <a:moveTo>
                  <a:pt x="0" y="65"/>
                </a:moveTo>
                <a:lnTo>
                  <a:pt x="27" y="0"/>
                </a:lnTo>
                <a:lnTo>
                  <a:pt x="84" y="15"/>
                </a:lnTo>
                <a:lnTo>
                  <a:pt x="38" y="80"/>
                </a:lnTo>
                <a:lnTo>
                  <a:pt x="0" y="65"/>
                </a:lnTo>
                <a:close/>
              </a:path>
            </a:pathLst>
          </a:custGeom>
          <a:solidFill>
            <a:srgbClr val="FFCDC9"/>
          </a:solidFill>
          <a:ln w="9525" cmpd="sng">
            <a:solidFill>
              <a:schemeClr val="bg1"/>
            </a:solidFill>
            <a:prstDash val="solid"/>
            <a:round/>
            <a:headEnd/>
            <a:tailEnd/>
          </a:ln>
        </p:spPr>
        <p:txBody>
          <a:bodyPr/>
          <a:lstStyle/>
          <a:p>
            <a:pPr>
              <a:defRPr/>
            </a:pPr>
            <a:endParaRPr lang="en-US" dirty="0"/>
          </a:p>
        </p:txBody>
      </p:sp>
      <p:sp>
        <p:nvSpPr>
          <p:cNvPr id="70" name="Freeform 56"/>
          <p:cNvSpPr>
            <a:spLocks/>
          </p:cNvSpPr>
          <p:nvPr/>
        </p:nvSpPr>
        <p:spPr bwMode="auto">
          <a:xfrm>
            <a:off x="3758823" y="2203735"/>
            <a:ext cx="68741" cy="149981"/>
          </a:xfrm>
          <a:custGeom>
            <a:avLst/>
            <a:gdLst>
              <a:gd name="T0" fmla="*/ 0 w 67"/>
              <a:gd name="T1" fmla="*/ 60 h 144"/>
              <a:gd name="T2" fmla="*/ 28 w 67"/>
              <a:gd name="T3" fmla="*/ 144 h 144"/>
              <a:gd name="T4" fmla="*/ 67 w 67"/>
              <a:gd name="T5" fmla="*/ 0 h 144"/>
              <a:gd name="T6" fmla="*/ 33 w 67"/>
              <a:gd name="T7" fmla="*/ 2 h 144"/>
              <a:gd name="T8" fmla="*/ 0 w 67"/>
              <a:gd name="T9" fmla="*/ 60 h 144"/>
            </a:gdLst>
            <a:ahLst/>
            <a:cxnLst>
              <a:cxn ang="0">
                <a:pos x="T0" y="T1"/>
              </a:cxn>
              <a:cxn ang="0">
                <a:pos x="T2" y="T3"/>
              </a:cxn>
              <a:cxn ang="0">
                <a:pos x="T4" y="T5"/>
              </a:cxn>
              <a:cxn ang="0">
                <a:pos x="T6" y="T7"/>
              </a:cxn>
              <a:cxn ang="0">
                <a:pos x="T8" y="T9"/>
              </a:cxn>
            </a:cxnLst>
            <a:rect l="0" t="0" r="r" b="b"/>
            <a:pathLst>
              <a:path w="67" h="144">
                <a:moveTo>
                  <a:pt x="0" y="60"/>
                </a:moveTo>
                <a:lnTo>
                  <a:pt x="28" y="144"/>
                </a:lnTo>
                <a:lnTo>
                  <a:pt x="67" y="0"/>
                </a:lnTo>
                <a:lnTo>
                  <a:pt x="33" y="2"/>
                </a:lnTo>
                <a:lnTo>
                  <a:pt x="0" y="60"/>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72" name="Freeform 84"/>
          <p:cNvSpPr>
            <a:spLocks/>
          </p:cNvSpPr>
          <p:nvPr/>
        </p:nvSpPr>
        <p:spPr bwMode="auto">
          <a:xfrm>
            <a:off x="2768320" y="3119245"/>
            <a:ext cx="434322" cy="521811"/>
          </a:xfrm>
          <a:custGeom>
            <a:avLst/>
            <a:gdLst>
              <a:gd name="T0" fmla="*/ 0 w 416"/>
              <a:gd name="T1" fmla="*/ 0 h 502"/>
              <a:gd name="T2" fmla="*/ 93 w 416"/>
              <a:gd name="T3" fmla="*/ 19 h 502"/>
              <a:gd name="T4" fmla="*/ 212 w 416"/>
              <a:gd name="T5" fmla="*/ 152 h 502"/>
              <a:gd name="T6" fmla="*/ 305 w 416"/>
              <a:gd name="T7" fmla="*/ 198 h 502"/>
              <a:gd name="T8" fmla="*/ 292 w 416"/>
              <a:gd name="T9" fmla="*/ 234 h 502"/>
              <a:gd name="T10" fmla="*/ 326 w 416"/>
              <a:gd name="T11" fmla="*/ 232 h 502"/>
              <a:gd name="T12" fmla="*/ 322 w 416"/>
              <a:gd name="T13" fmla="*/ 282 h 502"/>
              <a:gd name="T14" fmla="*/ 416 w 416"/>
              <a:gd name="T15" fmla="*/ 375 h 502"/>
              <a:gd name="T16" fmla="*/ 405 w 416"/>
              <a:gd name="T17" fmla="*/ 500 h 502"/>
              <a:gd name="T18" fmla="*/ 367 w 416"/>
              <a:gd name="T19" fmla="*/ 502 h 502"/>
              <a:gd name="T20" fmla="*/ 282 w 416"/>
              <a:gd name="T21" fmla="*/ 428 h 502"/>
              <a:gd name="T22" fmla="*/ 144 w 416"/>
              <a:gd name="T23" fmla="*/ 176 h 502"/>
              <a:gd name="T24" fmla="*/ 0 w 416"/>
              <a:gd name="T2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3" name="Freeform 85"/>
          <p:cNvSpPr>
            <a:spLocks/>
          </p:cNvSpPr>
          <p:nvPr/>
        </p:nvSpPr>
        <p:spPr bwMode="auto">
          <a:xfrm>
            <a:off x="3177645" y="3650429"/>
            <a:ext cx="359329" cy="131234"/>
          </a:xfrm>
          <a:custGeom>
            <a:avLst/>
            <a:gdLst>
              <a:gd name="T0" fmla="*/ 0 w 346"/>
              <a:gd name="T1" fmla="*/ 35 h 126"/>
              <a:gd name="T2" fmla="*/ 23 w 346"/>
              <a:gd name="T3" fmla="*/ 0 h 126"/>
              <a:gd name="T4" fmla="*/ 266 w 346"/>
              <a:gd name="T5" fmla="*/ 39 h 126"/>
              <a:gd name="T6" fmla="*/ 291 w 346"/>
              <a:gd name="T7" fmla="*/ 70 h 126"/>
              <a:gd name="T8" fmla="*/ 341 w 346"/>
              <a:gd name="T9" fmla="*/ 83 h 126"/>
              <a:gd name="T10" fmla="*/ 346 w 346"/>
              <a:gd name="T11" fmla="*/ 126 h 126"/>
              <a:gd name="T12" fmla="*/ 63 w 346"/>
              <a:gd name="T13" fmla="*/ 66 h 126"/>
              <a:gd name="T14" fmla="*/ 0 w 346"/>
              <a:gd name="T15" fmla="*/ 35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126">
                <a:moveTo>
                  <a:pt x="0" y="35"/>
                </a:moveTo>
                <a:lnTo>
                  <a:pt x="23" y="0"/>
                </a:lnTo>
                <a:lnTo>
                  <a:pt x="266" y="39"/>
                </a:lnTo>
                <a:lnTo>
                  <a:pt x="291" y="70"/>
                </a:lnTo>
                <a:lnTo>
                  <a:pt x="341" y="83"/>
                </a:lnTo>
                <a:lnTo>
                  <a:pt x="346" y="126"/>
                </a:lnTo>
                <a:lnTo>
                  <a:pt x="63" y="66"/>
                </a:lnTo>
                <a:lnTo>
                  <a:pt x="0" y="35"/>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4" name="Freeform 86"/>
          <p:cNvSpPr>
            <a:spLocks/>
          </p:cNvSpPr>
          <p:nvPr/>
        </p:nvSpPr>
        <p:spPr bwMode="auto">
          <a:xfrm>
            <a:off x="3321377" y="3178614"/>
            <a:ext cx="390576" cy="387452"/>
          </a:xfrm>
          <a:custGeom>
            <a:avLst/>
            <a:gdLst>
              <a:gd name="T0" fmla="*/ 0 w 375"/>
              <a:gd name="T1" fmla="*/ 168 h 372"/>
              <a:gd name="T2" fmla="*/ 25 w 375"/>
              <a:gd name="T3" fmla="*/ 120 h 372"/>
              <a:gd name="T4" fmla="*/ 58 w 375"/>
              <a:gd name="T5" fmla="*/ 149 h 372"/>
              <a:gd name="T6" fmla="*/ 168 w 375"/>
              <a:gd name="T7" fmla="*/ 138 h 372"/>
              <a:gd name="T8" fmla="*/ 207 w 375"/>
              <a:gd name="T9" fmla="*/ 123 h 372"/>
              <a:gd name="T10" fmla="*/ 259 w 375"/>
              <a:gd name="T11" fmla="*/ 0 h 372"/>
              <a:gd name="T12" fmla="*/ 324 w 375"/>
              <a:gd name="T13" fmla="*/ 5 h 372"/>
              <a:gd name="T14" fmla="*/ 309 w 375"/>
              <a:gd name="T15" fmla="*/ 36 h 372"/>
              <a:gd name="T16" fmla="*/ 375 w 375"/>
              <a:gd name="T17" fmla="*/ 149 h 372"/>
              <a:gd name="T18" fmla="*/ 340 w 375"/>
              <a:gd name="T19" fmla="*/ 141 h 372"/>
              <a:gd name="T20" fmla="*/ 275 w 375"/>
              <a:gd name="T21" fmla="*/ 270 h 372"/>
              <a:gd name="T22" fmla="*/ 266 w 375"/>
              <a:gd name="T23" fmla="*/ 349 h 372"/>
              <a:gd name="T24" fmla="*/ 223 w 375"/>
              <a:gd name="T25" fmla="*/ 372 h 372"/>
              <a:gd name="T26" fmla="*/ 152 w 375"/>
              <a:gd name="T27" fmla="*/ 326 h 372"/>
              <a:gd name="T28" fmla="*/ 107 w 375"/>
              <a:gd name="T29" fmla="*/ 346 h 372"/>
              <a:gd name="T30" fmla="*/ 103 w 375"/>
              <a:gd name="T31" fmla="*/ 310 h 372"/>
              <a:gd name="T32" fmla="*/ 43 w 375"/>
              <a:gd name="T33" fmla="*/ 318 h 372"/>
              <a:gd name="T34" fmla="*/ 0 w 375"/>
              <a:gd name="T35" fmla="*/ 16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5" name="Freeform 87"/>
          <p:cNvSpPr>
            <a:spLocks/>
          </p:cNvSpPr>
          <p:nvPr/>
        </p:nvSpPr>
        <p:spPr bwMode="auto">
          <a:xfrm>
            <a:off x="3630713" y="3762915"/>
            <a:ext cx="93738" cy="31246"/>
          </a:xfrm>
          <a:custGeom>
            <a:avLst/>
            <a:gdLst>
              <a:gd name="T0" fmla="*/ 0 w 89"/>
              <a:gd name="T1" fmla="*/ 5 h 28"/>
              <a:gd name="T2" fmla="*/ 11 w 89"/>
              <a:gd name="T3" fmla="*/ 28 h 28"/>
              <a:gd name="T4" fmla="*/ 89 w 89"/>
              <a:gd name="T5" fmla="*/ 9 h 28"/>
              <a:gd name="T6" fmla="*/ 27 w 89"/>
              <a:gd name="T7" fmla="*/ 0 h 28"/>
              <a:gd name="T8" fmla="*/ 0 w 89"/>
              <a:gd name="T9" fmla="*/ 5 h 28"/>
            </a:gdLst>
            <a:ahLst/>
            <a:cxnLst>
              <a:cxn ang="0">
                <a:pos x="T0" y="T1"/>
              </a:cxn>
              <a:cxn ang="0">
                <a:pos x="T2" y="T3"/>
              </a:cxn>
              <a:cxn ang="0">
                <a:pos x="T4" y="T5"/>
              </a:cxn>
              <a:cxn ang="0">
                <a:pos x="T6" y="T7"/>
              </a:cxn>
              <a:cxn ang="0">
                <a:pos x="T8" y="T9"/>
              </a:cxn>
            </a:cxnLst>
            <a:rect l="0" t="0" r="r" b="b"/>
            <a:pathLst>
              <a:path w="89" h="28">
                <a:moveTo>
                  <a:pt x="0" y="5"/>
                </a:moveTo>
                <a:lnTo>
                  <a:pt x="11" y="28"/>
                </a:lnTo>
                <a:lnTo>
                  <a:pt x="89" y="9"/>
                </a:lnTo>
                <a:lnTo>
                  <a:pt x="27" y="0"/>
                </a:lnTo>
                <a:lnTo>
                  <a:pt x="0" y="5"/>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6" name="Freeform 88"/>
          <p:cNvSpPr>
            <a:spLocks/>
          </p:cNvSpPr>
          <p:nvPr/>
        </p:nvSpPr>
        <p:spPr bwMode="auto">
          <a:xfrm>
            <a:off x="3711953" y="3294224"/>
            <a:ext cx="246845" cy="340584"/>
          </a:xfrm>
          <a:custGeom>
            <a:avLst/>
            <a:gdLst>
              <a:gd name="T0" fmla="*/ 0 w 236"/>
              <a:gd name="T1" fmla="*/ 195 h 326"/>
              <a:gd name="T2" fmla="*/ 32 w 236"/>
              <a:gd name="T3" fmla="*/ 253 h 326"/>
              <a:gd name="T4" fmla="*/ 19 w 236"/>
              <a:gd name="T5" fmla="*/ 313 h 326"/>
              <a:gd name="T6" fmla="*/ 58 w 236"/>
              <a:gd name="T7" fmla="*/ 326 h 326"/>
              <a:gd name="T8" fmla="*/ 56 w 236"/>
              <a:gd name="T9" fmla="*/ 206 h 326"/>
              <a:gd name="T10" fmla="*/ 80 w 236"/>
              <a:gd name="T11" fmla="*/ 195 h 326"/>
              <a:gd name="T12" fmla="*/ 83 w 236"/>
              <a:gd name="T13" fmla="*/ 238 h 326"/>
              <a:gd name="T14" fmla="*/ 105 w 236"/>
              <a:gd name="T15" fmla="*/ 292 h 326"/>
              <a:gd name="T16" fmla="*/ 146 w 236"/>
              <a:gd name="T17" fmla="*/ 268 h 326"/>
              <a:gd name="T18" fmla="*/ 95 w 236"/>
              <a:gd name="T19" fmla="*/ 158 h 326"/>
              <a:gd name="T20" fmla="*/ 174 w 236"/>
              <a:gd name="T21" fmla="*/ 107 h 326"/>
              <a:gd name="T22" fmla="*/ 68 w 236"/>
              <a:gd name="T23" fmla="*/ 139 h 326"/>
              <a:gd name="T24" fmla="*/ 53 w 236"/>
              <a:gd name="T25" fmla="*/ 66 h 326"/>
              <a:gd name="T26" fmla="*/ 209 w 236"/>
              <a:gd name="T27" fmla="*/ 60 h 326"/>
              <a:gd name="T28" fmla="*/ 236 w 236"/>
              <a:gd name="T29" fmla="*/ 0 h 326"/>
              <a:gd name="T30" fmla="*/ 190 w 236"/>
              <a:gd name="T31" fmla="*/ 37 h 326"/>
              <a:gd name="T32" fmla="*/ 80 w 236"/>
              <a:gd name="T33" fmla="*/ 19 h 326"/>
              <a:gd name="T34" fmla="*/ 43 w 236"/>
              <a:gd name="T35" fmla="*/ 45 h 326"/>
              <a:gd name="T36" fmla="*/ 0 w 236"/>
              <a:gd name="T37" fmla="*/ 19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7" name="Freeform 89"/>
          <p:cNvSpPr>
            <a:spLocks/>
          </p:cNvSpPr>
          <p:nvPr/>
        </p:nvSpPr>
        <p:spPr bwMode="auto">
          <a:xfrm>
            <a:off x="3905679" y="3766041"/>
            <a:ext cx="137483" cy="87489"/>
          </a:xfrm>
          <a:custGeom>
            <a:avLst/>
            <a:gdLst>
              <a:gd name="T0" fmla="*/ 0 w 130"/>
              <a:gd name="T1" fmla="*/ 50 h 84"/>
              <a:gd name="T2" fmla="*/ 5 w 130"/>
              <a:gd name="T3" fmla="*/ 84 h 84"/>
              <a:gd name="T4" fmla="*/ 130 w 130"/>
              <a:gd name="T5" fmla="*/ 0 h 84"/>
              <a:gd name="T6" fmla="*/ 37 w 130"/>
              <a:gd name="T7" fmla="*/ 27 h 84"/>
              <a:gd name="T8" fmla="*/ 0 w 130"/>
              <a:gd name="T9" fmla="*/ 50 h 84"/>
            </a:gdLst>
            <a:ahLst/>
            <a:cxnLst>
              <a:cxn ang="0">
                <a:pos x="T0" y="T1"/>
              </a:cxn>
              <a:cxn ang="0">
                <a:pos x="T2" y="T3"/>
              </a:cxn>
              <a:cxn ang="0">
                <a:pos x="T4" y="T5"/>
              </a:cxn>
              <a:cxn ang="0">
                <a:pos x="T6" y="T7"/>
              </a:cxn>
              <a:cxn ang="0">
                <a:pos x="T8" y="T9"/>
              </a:cxn>
            </a:cxnLst>
            <a:rect l="0" t="0" r="r" b="b"/>
            <a:pathLst>
              <a:path w="130" h="84">
                <a:moveTo>
                  <a:pt x="0" y="50"/>
                </a:moveTo>
                <a:lnTo>
                  <a:pt x="5" y="84"/>
                </a:lnTo>
                <a:lnTo>
                  <a:pt x="130" y="0"/>
                </a:lnTo>
                <a:lnTo>
                  <a:pt x="37" y="27"/>
                </a:lnTo>
                <a:lnTo>
                  <a:pt x="0" y="5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8" name="Freeform 90"/>
          <p:cNvSpPr>
            <a:spLocks/>
          </p:cNvSpPr>
          <p:nvPr/>
        </p:nvSpPr>
        <p:spPr bwMode="auto">
          <a:xfrm>
            <a:off x="4049411" y="3278601"/>
            <a:ext cx="49994" cy="134357"/>
          </a:xfrm>
          <a:custGeom>
            <a:avLst/>
            <a:gdLst>
              <a:gd name="T0" fmla="*/ 0 w 47"/>
              <a:gd name="T1" fmla="*/ 45 h 131"/>
              <a:gd name="T2" fmla="*/ 12 w 47"/>
              <a:gd name="T3" fmla="*/ 105 h 131"/>
              <a:gd name="T4" fmla="*/ 37 w 47"/>
              <a:gd name="T5" fmla="*/ 131 h 131"/>
              <a:gd name="T6" fmla="*/ 19 w 47"/>
              <a:gd name="T7" fmla="*/ 76 h 131"/>
              <a:gd name="T8" fmla="*/ 47 w 47"/>
              <a:gd name="T9" fmla="*/ 69 h 131"/>
              <a:gd name="T10" fmla="*/ 45 w 47"/>
              <a:gd name="T11" fmla="*/ 27 h 131"/>
              <a:gd name="T12" fmla="*/ 12 w 47"/>
              <a:gd name="T13" fmla="*/ 53 h 131"/>
              <a:gd name="T14" fmla="*/ 24 w 47"/>
              <a:gd name="T15" fmla="*/ 0 h 131"/>
              <a:gd name="T16" fmla="*/ 0 w 47"/>
              <a:gd name="T17"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31">
                <a:moveTo>
                  <a:pt x="0" y="45"/>
                </a:moveTo>
                <a:lnTo>
                  <a:pt x="12" y="105"/>
                </a:lnTo>
                <a:lnTo>
                  <a:pt x="37" y="131"/>
                </a:lnTo>
                <a:lnTo>
                  <a:pt x="19" y="76"/>
                </a:lnTo>
                <a:lnTo>
                  <a:pt x="47" y="69"/>
                </a:lnTo>
                <a:lnTo>
                  <a:pt x="45" y="27"/>
                </a:lnTo>
                <a:lnTo>
                  <a:pt x="12" y="53"/>
                </a:lnTo>
                <a:lnTo>
                  <a:pt x="24" y="0"/>
                </a:lnTo>
                <a:lnTo>
                  <a:pt x="0" y="45"/>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79" name="Freeform 91"/>
          <p:cNvSpPr>
            <a:spLocks/>
          </p:cNvSpPr>
          <p:nvPr/>
        </p:nvSpPr>
        <p:spPr bwMode="auto">
          <a:xfrm>
            <a:off x="4071284" y="3500448"/>
            <a:ext cx="112486" cy="43745"/>
          </a:xfrm>
          <a:custGeom>
            <a:avLst/>
            <a:gdLst>
              <a:gd name="T0" fmla="*/ 0 w 109"/>
              <a:gd name="T1" fmla="*/ 15 h 42"/>
              <a:gd name="T2" fmla="*/ 60 w 109"/>
              <a:gd name="T3" fmla="*/ 0 h 42"/>
              <a:gd name="T4" fmla="*/ 109 w 109"/>
              <a:gd name="T5" fmla="*/ 42 h 42"/>
              <a:gd name="T6" fmla="*/ 0 w 109"/>
              <a:gd name="T7" fmla="*/ 15 h 42"/>
            </a:gdLst>
            <a:ahLst/>
            <a:cxnLst>
              <a:cxn ang="0">
                <a:pos x="T0" y="T1"/>
              </a:cxn>
              <a:cxn ang="0">
                <a:pos x="T2" y="T3"/>
              </a:cxn>
              <a:cxn ang="0">
                <a:pos x="T4" y="T5"/>
              </a:cxn>
              <a:cxn ang="0">
                <a:pos x="T6" y="T7"/>
              </a:cxn>
            </a:cxnLst>
            <a:rect l="0" t="0" r="r" b="b"/>
            <a:pathLst>
              <a:path w="109" h="42">
                <a:moveTo>
                  <a:pt x="0" y="15"/>
                </a:moveTo>
                <a:lnTo>
                  <a:pt x="60" y="0"/>
                </a:lnTo>
                <a:lnTo>
                  <a:pt x="109" y="42"/>
                </a:lnTo>
                <a:lnTo>
                  <a:pt x="0" y="15"/>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80" name="Freeform 92"/>
          <p:cNvSpPr>
            <a:spLocks/>
          </p:cNvSpPr>
          <p:nvPr/>
        </p:nvSpPr>
        <p:spPr bwMode="auto">
          <a:xfrm>
            <a:off x="4186894" y="3394211"/>
            <a:ext cx="415574" cy="399950"/>
          </a:xfrm>
          <a:custGeom>
            <a:avLst/>
            <a:gdLst>
              <a:gd name="T0" fmla="*/ 0 w 400"/>
              <a:gd name="T1" fmla="*/ 47 h 384"/>
              <a:gd name="T2" fmla="*/ 62 w 400"/>
              <a:gd name="T3" fmla="*/ 84 h 384"/>
              <a:gd name="T4" fmla="*/ 118 w 400"/>
              <a:gd name="T5" fmla="*/ 76 h 384"/>
              <a:gd name="T6" fmla="*/ 42 w 400"/>
              <a:gd name="T7" fmla="*/ 103 h 384"/>
              <a:gd name="T8" fmla="*/ 81 w 400"/>
              <a:gd name="T9" fmla="*/ 164 h 384"/>
              <a:gd name="T10" fmla="*/ 114 w 400"/>
              <a:gd name="T11" fmla="*/ 112 h 384"/>
              <a:gd name="T12" fmla="*/ 140 w 400"/>
              <a:gd name="T13" fmla="*/ 164 h 384"/>
              <a:gd name="T14" fmla="*/ 282 w 400"/>
              <a:gd name="T15" fmla="*/ 223 h 384"/>
              <a:gd name="T16" fmla="*/ 315 w 400"/>
              <a:gd name="T17" fmla="*/ 315 h 384"/>
              <a:gd name="T18" fmla="*/ 289 w 400"/>
              <a:gd name="T19" fmla="*/ 312 h 384"/>
              <a:gd name="T20" fmla="*/ 266 w 400"/>
              <a:gd name="T21" fmla="*/ 356 h 384"/>
              <a:gd name="T22" fmla="*/ 352 w 400"/>
              <a:gd name="T23" fmla="*/ 334 h 384"/>
              <a:gd name="T24" fmla="*/ 400 w 400"/>
              <a:gd name="T25" fmla="*/ 384 h 384"/>
              <a:gd name="T26" fmla="*/ 394 w 400"/>
              <a:gd name="T27" fmla="*/ 99 h 384"/>
              <a:gd name="T28" fmla="*/ 271 w 400"/>
              <a:gd name="T29" fmla="*/ 47 h 384"/>
              <a:gd name="T30" fmla="*/ 171 w 400"/>
              <a:gd name="T31" fmla="*/ 130 h 384"/>
              <a:gd name="T32" fmla="*/ 133 w 400"/>
              <a:gd name="T33" fmla="*/ 89 h 384"/>
              <a:gd name="T34" fmla="*/ 119 w 400"/>
              <a:gd name="T35" fmla="*/ 19 h 384"/>
              <a:gd name="T36" fmla="*/ 62 w 400"/>
              <a:gd name="T37" fmla="*/ 0 h 384"/>
              <a:gd name="T38" fmla="*/ 0 w 400"/>
              <a:gd name="T39" fmla="*/ 4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81" name="Freeform 93"/>
          <p:cNvSpPr>
            <a:spLocks/>
          </p:cNvSpPr>
          <p:nvPr/>
        </p:nvSpPr>
        <p:spPr bwMode="auto">
          <a:xfrm>
            <a:off x="4199392" y="3703549"/>
            <a:ext cx="21873" cy="34370"/>
          </a:xfrm>
          <a:custGeom>
            <a:avLst/>
            <a:gdLst>
              <a:gd name="T0" fmla="*/ 0 w 19"/>
              <a:gd name="T1" fmla="*/ 33 h 33"/>
              <a:gd name="T2" fmla="*/ 11 w 19"/>
              <a:gd name="T3" fmla="*/ 0 h 33"/>
              <a:gd name="T4" fmla="*/ 19 w 19"/>
              <a:gd name="T5" fmla="*/ 18 h 33"/>
              <a:gd name="T6" fmla="*/ 0 w 19"/>
              <a:gd name="T7" fmla="*/ 33 h 33"/>
            </a:gdLst>
            <a:ahLst/>
            <a:cxnLst>
              <a:cxn ang="0">
                <a:pos x="T0" y="T1"/>
              </a:cxn>
              <a:cxn ang="0">
                <a:pos x="T2" y="T3"/>
              </a:cxn>
              <a:cxn ang="0">
                <a:pos x="T4" y="T5"/>
              </a:cxn>
              <a:cxn ang="0">
                <a:pos x="T6" y="T7"/>
              </a:cxn>
            </a:cxnLst>
            <a:rect l="0" t="0" r="r" b="b"/>
            <a:pathLst>
              <a:path w="19" h="33">
                <a:moveTo>
                  <a:pt x="0" y="33"/>
                </a:moveTo>
                <a:lnTo>
                  <a:pt x="11" y="0"/>
                </a:lnTo>
                <a:lnTo>
                  <a:pt x="19" y="18"/>
                </a:lnTo>
                <a:lnTo>
                  <a:pt x="0" y="33"/>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84" name="Freeform 99"/>
          <p:cNvSpPr>
            <a:spLocks/>
          </p:cNvSpPr>
          <p:nvPr/>
        </p:nvSpPr>
        <p:spPr bwMode="auto">
          <a:xfrm>
            <a:off x="4140025" y="1766289"/>
            <a:ext cx="93738" cy="128108"/>
          </a:xfrm>
          <a:custGeom>
            <a:avLst/>
            <a:gdLst>
              <a:gd name="T0" fmla="*/ 0 w 90"/>
              <a:gd name="T1" fmla="*/ 32 h 124"/>
              <a:gd name="T2" fmla="*/ 4 w 90"/>
              <a:gd name="T3" fmla="*/ 64 h 124"/>
              <a:gd name="T4" fmla="*/ 25 w 90"/>
              <a:gd name="T5" fmla="*/ 32 h 124"/>
              <a:gd name="T6" fmla="*/ 35 w 90"/>
              <a:gd name="T7" fmla="*/ 51 h 124"/>
              <a:gd name="T8" fmla="*/ 24 w 90"/>
              <a:gd name="T9" fmla="*/ 124 h 124"/>
              <a:gd name="T10" fmla="*/ 64 w 90"/>
              <a:gd name="T11" fmla="*/ 121 h 124"/>
              <a:gd name="T12" fmla="*/ 90 w 90"/>
              <a:gd name="T13" fmla="*/ 48 h 124"/>
              <a:gd name="T14" fmla="*/ 77 w 90"/>
              <a:gd name="T15" fmla="*/ 5 h 124"/>
              <a:gd name="T16" fmla="*/ 36 w 90"/>
              <a:gd name="T17" fmla="*/ 0 h 124"/>
              <a:gd name="T18" fmla="*/ 0 w 90"/>
              <a:gd name="T19" fmla="*/ 3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85" name="Freeform 100"/>
          <p:cNvSpPr>
            <a:spLocks/>
          </p:cNvSpPr>
          <p:nvPr/>
        </p:nvSpPr>
        <p:spPr bwMode="auto">
          <a:xfrm>
            <a:off x="4186894" y="1363213"/>
            <a:ext cx="449944" cy="418698"/>
          </a:xfrm>
          <a:custGeom>
            <a:avLst/>
            <a:gdLst>
              <a:gd name="T0" fmla="*/ 0 w 433"/>
              <a:gd name="T1" fmla="*/ 378 h 403"/>
              <a:gd name="T2" fmla="*/ 80 w 433"/>
              <a:gd name="T3" fmla="*/ 305 h 403"/>
              <a:gd name="T4" fmla="*/ 188 w 433"/>
              <a:gd name="T5" fmla="*/ 305 h 403"/>
              <a:gd name="T6" fmla="*/ 232 w 433"/>
              <a:gd name="T7" fmla="*/ 212 h 403"/>
              <a:gd name="T8" fmla="*/ 250 w 433"/>
              <a:gd name="T9" fmla="*/ 204 h 403"/>
              <a:gd name="T10" fmla="*/ 252 w 433"/>
              <a:gd name="T11" fmla="*/ 239 h 403"/>
              <a:gd name="T12" fmla="*/ 299 w 433"/>
              <a:gd name="T13" fmla="*/ 204 h 403"/>
              <a:gd name="T14" fmla="*/ 343 w 433"/>
              <a:gd name="T15" fmla="*/ 138 h 403"/>
              <a:gd name="T16" fmla="*/ 360 w 433"/>
              <a:gd name="T17" fmla="*/ 21 h 403"/>
              <a:gd name="T18" fmla="*/ 394 w 433"/>
              <a:gd name="T19" fmla="*/ 25 h 403"/>
              <a:gd name="T20" fmla="*/ 385 w 433"/>
              <a:gd name="T21" fmla="*/ 0 h 403"/>
              <a:gd name="T22" fmla="*/ 406 w 433"/>
              <a:gd name="T23" fmla="*/ 1 h 403"/>
              <a:gd name="T24" fmla="*/ 433 w 433"/>
              <a:gd name="T25" fmla="*/ 97 h 403"/>
              <a:gd name="T26" fmla="*/ 394 w 433"/>
              <a:gd name="T27" fmla="*/ 166 h 403"/>
              <a:gd name="T28" fmla="*/ 394 w 433"/>
              <a:gd name="T29" fmla="*/ 227 h 403"/>
              <a:gd name="T30" fmla="*/ 367 w 433"/>
              <a:gd name="T31" fmla="*/ 319 h 403"/>
              <a:gd name="T32" fmla="*/ 346 w 433"/>
              <a:gd name="T33" fmla="*/ 332 h 403"/>
              <a:gd name="T34" fmla="*/ 345 w 433"/>
              <a:gd name="T35" fmla="*/ 297 h 403"/>
              <a:gd name="T36" fmla="*/ 284 w 433"/>
              <a:gd name="T37" fmla="*/ 347 h 403"/>
              <a:gd name="T38" fmla="*/ 232 w 433"/>
              <a:gd name="T39" fmla="*/ 327 h 403"/>
              <a:gd name="T40" fmla="*/ 235 w 433"/>
              <a:gd name="T41" fmla="*/ 368 h 403"/>
              <a:gd name="T42" fmla="*/ 188 w 433"/>
              <a:gd name="T43" fmla="*/ 403 h 403"/>
              <a:gd name="T44" fmla="*/ 177 w 433"/>
              <a:gd name="T45" fmla="*/ 345 h 403"/>
              <a:gd name="T46" fmla="*/ 0 w 433"/>
              <a:gd name="T47" fmla="*/ 37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86" name="Freeform 101"/>
          <p:cNvSpPr>
            <a:spLocks/>
          </p:cNvSpPr>
          <p:nvPr/>
        </p:nvSpPr>
        <p:spPr bwMode="auto">
          <a:xfrm>
            <a:off x="4240013" y="1747541"/>
            <a:ext cx="93738" cy="74991"/>
          </a:xfrm>
          <a:custGeom>
            <a:avLst/>
            <a:gdLst>
              <a:gd name="T0" fmla="*/ 0 w 88"/>
              <a:gd name="T1" fmla="*/ 37 h 73"/>
              <a:gd name="T2" fmla="*/ 33 w 88"/>
              <a:gd name="T3" fmla="*/ 73 h 73"/>
              <a:gd name="T4" fmla="*/ 83 w 88"/>
              <a:gd name="T5" fmla="*/ 46 h 73"/>
              <a:gd name="T6" fmla="*/ 88 w 88"/>
              <a:gd name="T7" fmla="*/ 0 h 73"/>
              <a:gd name="T8" fmla="*/ 0 w 88"/>
              <a:gd name="T9" fmla="*/ 37 h 73"/>
            </a:gdLst>
            <a:ahLst/>
            <a:cxnLst>
              <a:cxn ang="0">
                <a:pos x="T0" y="T1"/>
              </a:cxn>
              <a:cxn ang="0">
                <a:pos x="T2" y="T3"/>
              </a:cxn>
              <a:cxn ang="0">
                <a:pos x="T4" y="T5"/>
              </a:cxn>
              <a:cxn ang="0">
                <a:pos x="T6" y="T7"/>
              </a:cxn>
              <a:cxn ang="0">
                <a:pos x="T8" y="T9"/>
              </a:cxn>
            </a:cxnLst>
            <a:rect l="0" t="0" r="r" b="b"/>
            <a:pathLst>
              <a:path w="88" h="73">
                <a:moveTo>
                  <a:pt x="0" y="37"/>
                </a:moveTo>
                <a:lnTo>
                  <a:pt x="33" y="73"/>
                </a:lnTo>
                <a:lnTo>
                  <a:pt x="83" y="46"/>
                </a:lnTo>
                <a:lnTo>
                  <a:pt x="88" y="0"/>
                </a:lnTo>
                <a:lnTo>
                  <a:pt x="0" y="37"/>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87" name="Freeform 102"/>
          <p:cNvSpPr>
            <a:spLocks/>
          </p:cNvSpPr>
          <p:nvPr/>
        </p:nvSpPr>
        <p:spPr bwMode="auto">
          <a:xfrm>
            <a:off x="4546225" y="1141367"/>
            <a:ext cx="234345" cy="221846"/>
          </a:xfrm>
          <a:custGeom>
            <a:avLst/>
            <a:gdLst>
              <a:gd name="T0" fmla="*/ 0 w 226"/>
              <a:gd name="T1" fmla="*/ 153 h 214"/>
              <a:gd name="T2" fmla="*/ 10 w 226"/>
              <a:gd name="T3" fmla="*/ 214 h 214"/>
              <a:gd name="T4" fmla="*/ 51 w 226"/>
              <a:gd name="T5" fmla="*/ 192 h 214"/>
              <a:gd name="T6" fmla="*/ 23 w 226"/>
              <a:gd name="T7" fmla="*/ 155 h 214"/>
              <a:gd name="T8" fmla="*/ 133 w 226"/>
              <a:gd name="T9" fmla="*/ 188 h 214"/>
              <a:gd name="T10" fmla="*/ 157 w 226"/>
              <a:gd name="T11" fmla="*/ 138 h 214"/>
              <a:gd name="T12" fmla="*/ 226 w 226"/>
              <a:gd name="T13" fmla="*/ 120 h 214"/>
              <a:gd name="T14" fmla="*/ 202 w 226"/>
              <a:gd name="T15" fmla="*/ 86 h 214"/>
              <a:gd name="T16" fmla="*/ 211 w 226"/>
              <a:gd name="T17" fmla="*/ 58 h 214"/>
              <a:gd name="T18" fmla="*/ 150 w 226"/>
              <a:gd name="T19" fmla="*/ 62 h 214"/>
              <a:gd name="T20" fmla="*/ 80 w 226"/>
              <a:gd name="T21" fmla="*/ 0 h 214"/>
              <a:gd name="T22" fmla="*/ 54 w 226"/>
              <a:gd name="T23" fmla="*/ 122 h 214"/>
              <a:gd name="T24" fmla="*/ 22 w 226"/>
              <a:gd name="T25" fmla="*/ 115 h 214"/>
              <a:gd name="T26" fmla="*/ 0 w 226"/>
              <a:gd name="T27" fmla="*/ 15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88" name="Freeform 103"/>
          <p:cNvSpPr>
            <a:spLocks/>
          </p:cNvSpPr>
          <p:nvPr/>
        </p:nvSpPr>
        <p:spPr bwMode="auto">
          <a:xfrm>
            <a:off x="3930675" y="1285099"/>
            <a:ext cx="249969" cy="278090"/>
          </a:xfrm>
          <a:custGeom>
            <a:avLst/>
            <a:gdLst>
              <a:gd name="T0" fmla="*/ 0 w 240"/>
              <a:gd name="T1" fmla="*/ 151 h 268"/>
              <a:gd name="T2" fmla="*/ 43 w 240"/>
              <a:gd name="T3" fmla="*/ 173 h 268"/>
              <a:gd name="T4" fmla="*/ 15 w 240"/>
              <a:gd name="T5" fmla="*/ 251 h 268"/>
              <a:gd name="T6" fmla="*/ 84 w 240"/>
              <a:gd name="T7" fmla="*/ 268 h 268"/>
              <a:gd name="T8" fmla="*/ 155 w 240"/>
              <a:gd name="T9" fmla="*/ 223 h 268"/>
              <a:gd name="T10" fmla="*/ 122 w 240"/>
              <a:gd name="T11" fmla="*/ 159 h 268"/>
              <a:gd name="T12" fmla="*/ 202 w 240"/>
              <a:gd name="T13" fmla="*/ 101 h 268"/>
              <a:gd name="T14" fmla="*/ 240 w 240"/>
              <a:gd name="T15" fmla="*/ 24 h 268"/>
              <a:gd name="T16" fmla="*/ 237 w 240"/>
              <a:gd name="T17" fmla="*/ 13 h 268"/>
              <a:gd name="T18" fmla="*/ 223 w 240"/>
              <a:gd name="T19" fmla="*/ 0 h 268"/>
              <a:gd name="T20" fmla="*/ 147 w 240"/>
              <a:gd name="T21" fmla="*/ 50 h 268"/>
              <a:gd name="T22" fmla="*/ 147 w 240"/>
              <a:gd name="T23" fmla="*/ 77 h 268"/>
              <a:gd name="T24" fmla="*/ 94 w 240"/>
              <a:gd name="T25" fmla="*/ 68 h 268"/>
              <a:gd name="T26" fmla="*/ 0 w 240"/>
              <a:gd name="T27" fmla="*/ 15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89" name="Freeform 104"/>
          <p:cNvSpPr>
            <a:spLocks/>
          </p:cNvSpPr>
          <p:nvPr/>
        </p:nvSpPr>
        <p:spPr bwMode="auto">
          <a:xfrm>
            <a:off x="4002543" y="1516320"/>
            <a:ext cx="134357" cy="221846"/>
          </a:xfrm>
          <a:custGeom>
            <a:avLst/>
            <a:gdLst>
              <a:gd name="T0" fmla="*/ 0 w 128"/>
              <a:gd name="T1" fmla="*/ 212 h 212"/>
              <a:gd name="T2" fmla="*/ 13 w 128"/>
              <a:gd name="T3" fmla="*/ 45 h 212"/>
              <a:gd name="T4" fmla="*/ 84 w 128"/>
              <a:gd name="T5" fmla="*/ 0 h 212"/>
              <a:gd name="T6" fmla="*/ 128 w 128"/>
              <a:gd name="T7" fmla="*/ 129 h 212"/>
              <a:gd name="T8" fmla="*/ 82 w 128"/>
              <a:gd name="T9" fmla="*/ 189 h 212"/>
              <a:gd name="T10" fmla="*/ 0 w 128"/>
              <a:gd name="T11" fmla="*/ 212 h 212"/>
            </a:gdLst>
            <a:ahLst/>
            <a:cxnLst>
              <a:cxn ang="0">
                <a:pos x="T0" y="T1"/>
              </a:cxn>
              <a:cxn ang="0">
                <a:pos x="T2" y="T3"/>
              </a:cxn>
              <a:cxn ang="0">
                <a:pos x="T4" y="T5"/>
              </a:cxn>
              <a:cxn ang="0">
                <a:pos x="T6" y="T7"/>
              </a:cxn>
              <a:cxn ang="0">
                <a:pos x="T8" y="T9"/>
              </a:cxn>
              <a:cxn ang="0">
                <a:pos x="T10" y="T11"/>
              </a:cxn>
            </a:cxnLst>
            <a:rect l="0" t="0" r="r" b="b"/>
            <a:pathLst>
              <a:path w="128" h="212">
                <a:moveTo>
                  <a:pt x="0" y="212"/>
                </a:moveTo>
                <a:lnTo>
                  <a:pt x="13" y="45"/>
                </a:lnTo>
                <a:lnTo>
                  <a:pt x="84" y="0"/>
                </a:lnTo>
                <a:lnTo>
                  <a:pt x="128" y="129"/>
                </a:lnTo>
                <a:lnTo>
                  <a:pt x="82" y="189"/>
                </a:lnTo>
                <a:lnTo>
                  <a:pt x="0" y="212"/>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90" name="Freeform 105"/>
          <p:cNvSpPr>
            <a:spLocks/>
          </p:cNvSpPr>
          <p:nvPr/>
        </p:nvSpPr>
        <p:spPr bwMode="auto">
          <a:xfrm>
            <a:off x="2971421" y="2328719"/>
            <a:ext cx="284339" cy="384326"/>
          </a:xfrm>
          <a:custGeom>
            <a:avLst/>
            <a:gdLst>
              <a:gd name="T0" fmla="*/ 0 w 274"/>
              <a:gd name="T1" fmla="*/ 79 h 369"/>
              <a:gd name="T2" fmla="*/ 36 w 274"/>
              <a:gd name="T3" fmla="*/ 132 h 369"/>
              <a:gd name="T4" fmla="*/ 25 w 274"/>
              <a:gd name="T5" fmla="*/ 223 h 369"/>
              <a:gd name="T6" fmla="*/ 123 w 274"/>
              <a:gd name="T7" fmla="*/ 184 h 369"/>
              <a:gd name="T8" fmla="*/ 160 w 274"/>
              <a:gd name="T9" fmla="*/ 223 h 369"/>
              <a:gd name="T10" fmla="*/ 198 w 274"/>
              <a:gd name="T11" fmla="*/ 313 h 369"/>
              <a:gd name="T12" fmla="*/ 188 w 274"/>
              <a:gd name="T13" fmla="*/ 369 h 369"/>
              <a:gd name="T14" fmla="*/ 274 w 274"/>
              <a:gd name="T15" fmla="*/ 353 h 369"/>
              <a:gd name="T16" fmla="*/ 231 w 274"/>
              <a:gd name="T17" fmla="*/ 234 h 369"/>
              <a:gd name="T18" fmla="*/ 138 w 274"/>
              <a:gd name="T19" fmla="*/ 147 h 369"/>
              <a:gd name="T20" fmla="*/ 165 w 274"/>
              <a:gd name="T21" fmla="*/ 94 h 369"/>
              <a:gd name="T22" fmla="*/ 112 w 274"/>
              <a:gd name="T23" fmla="*/ 67 h 369"/>
              <a:gd name="T24" fmla="*/ 73 w 274"/>
              <a:gd name="T25" fmla="*/ 0 h 369"/>
              <a:gd name="T26" fmla="*/ 50 w 274"/>
              <a:gd name="T27" fmla="*/ 1 h 369"/>
              <a:gd name="T28" fmla="*/ 52 w 274"/>
              <a:gd name="T29" fmla="*/ 48 h 369"/>
              <a:gd name="T30" fmla="*/ 36 w 274"/>
              <a:gd name="T31" fmla="*/ 36 h 369"/>
              <a:gd name="T32" fmla="*/ 0 w 274"/>
              <a:gd name="T33"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91" name="Freeform 107"/>
          <p:cNvSpPr>
            <a:spLocks/>
          </p:cNvSpPr>
          <p:nvPr/>
        </p:nvSpPr>
        <p:spPr bwMode="auto">
          <a:xfrm>
            <a:off x="2971421" y="3075501"/>
            <a:ext cx="149981" cy="231221"/>
          </a:xfrm>
          <a:custGeom>
            <a:avLst/>
            <a:gdLst>
              <a:gd name="T0" fmla="*/ 0 w 142"/>
              <a:gd name="T1" fmla="*/ 0 h 221"/>
              <a:gd name="T2" fmla="*/ 29 w 142"/>
              <a:gd name="T3" fmla="*/ 0 h 221"/>
              <a:gd name="T4" fmla="*/ 38 w 142"/>
              <a:gd name="T5" fmla="*/ 41 h 221"/>
              <a:gd name="T6" fmla="*/ 73 w 142"/>
              <a:gd name="T7" fmla="*/ 15 h 221"/>
              <a:gd name="T8" fmla="*/ 122 w 142"/>
              <a:gd name="T9" fmla="*/ 65 h 221"/>
              <a:gd name="T10" fmla="*/ 142 w 142"/>
              <a:gd name="T11" fmla="*/ 221 h 221"/>
              <a:gd name="T12" fmla="*/ 141 w 142"/>
              <a:gd name="T13" fmla="*/ 221 h 221"/>
              <a:gd name="T14" fmla="*/ 42 w 142"/>
              <a:gd name="T15" fmla="*/ 156 h 221"/>
              <a:gd name="T16" fmla="*/ 0 w 142"/>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92" name="Freeform 108"/>
          <p:cNvSpPr>
            <a:spLocks/>
          </p:cNvSpPr>
          <p:nvPr/>
        </p:nvSpPr>
        <p:spPr bwMode="auto">
          <a:xfrm>
            <a:off x="3346374" y="3056753"/>
            <a:ext cx="378077" cy="274966"/>
          </a:xfrm>
          <a:custGeom>
            <a:avLst/>
            <a:gdLst>
              <a:gd name="T0" fmla="*/ 0 w 362"/>
              <a:gd name="T1" fmla="*/ 235 h 264"/>
              <a:gd name="T2" fmla="*/ 33 w 362"/>
              <a:gd name="T3" fmla="*/ 264 h 264"/>
              <a:gd name="T4" fmla="*/ 143 w 362"/>
              <a:gd name="T5" fmla="*/ 253 h 264"/>
              <a:gd name="T6" fmla="*/ 182 w 362"/>
              <a:gd name="T7" fmla="*/ 238 h 264"/>
              <a:gd name="T8" fmla="*/ 234 w 362"/>
              <a:gd name="T9" fmla="*/ 115 h 264"/>
              <a:gd name="T10" fmla="*/ 299 w 362"/>
              <a:gd name="T11" fmla="*/ 120 h 264"/>
              <a:gd name="T12" fmla="*/ 362 w 362"/>
              <a:gd name="T13" fmla="*/ 78 h 264"/>
              <a:gd name="T14" fmla="*/ 304 w 362"/>
              <a:gd name="T15" fmla="*/ 45 h 264"/>
              <a:gd name="T16" fmla="*/ 284 w 362"/>
              <a:gd name="T17" fmla="*/ 0 h 264"/>
              <a:gd name="T18" fmla="*/ 210 w 362"/>
              <a:gd name="T19" fmla="*/ 82 h 264"/>
              <a:gd name="T20" fmla="*/ 185 w 362"/>
              <a:gd name="T21" fmla="*/ 128 h 264"/>
              <a:gd name="T22" fmla="*/ 163 w 362"/>
              <a:gd name="T23" fmla="*/ 103 h 264"/>
              <a:gd name="T24" fmla="*/ 120 w 362"/>
              <a:gd name="T25" fmla="*/ 168 h 264"/>
              <a:gd name="T26" fmla="*/ 70 w 362"/>
              <a:gd name="T27" fmla="*/ 177 h 264"/>
              <a:gd name="T28" fmla="*/ 56 w 362"/>
              <a:gd name="T29" fmla="*/ 238 h 264"/>
              <a:gd name="T30" fmla="*/ 0 w 362"/>
              <a:gd name="T31" fmla="*/ 2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95" name="Freeform 112"/>
          <p:cNvSpPr>
            <a:spLocks/>
          </p:cNvSpPr>
          <p:nvPr/>
        </p:nvSpPr>
        <p:spPr bwMode="auto">
          <a:xfrm>
            <a:off x="2168394" y="1944391"/>
            <a:ext cx="315587" cy="190602"/>
          </a:xfrm>
          <a:custGeom>
            <a:avLst/>
            <a:gdLst>
              <a:gd name="T0" fmla="*/ 0 w 305"/>
              <a:gd name="T1" fmla="*/ 72 h 184"/>
              <a:gd name="T2" fmla="*/ 39 w 305"/>
              <a:gd name="T3" fmla="*/ 0 h 184"/>
              <a:gd name="T4" fmla="*/ 158 w 305"/>
              <a:gd name="T5" fmla="*/ 46 h 184"/>
              <a:gd name="T6" fmla="*/ 223 w 305"/>
              <a:gd name="T7" fmla="*/ 117 h 184"/>
              <a:gd name="T8" fmla="*/ 305 w 305"/>
              <a:gd name="T9" fmla="*/ 117 h 184"/>
              <a:gd name="T10" fmla="*/ 302 w 305"/>
              <a:gd name="T11" fmla="*/ 184 h 184"/>
              <a:gd name="T12" fmla="*/ 102 w 305"/>
              <a:gd name="T13" fmla="*/ 141 h 184"/>
              <a:gd name="T14" fmla="*/ 0 w 305"/>
              <a:gd name="T15" fmla="*/ 72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84">
                <a:moveTo>
                  <a:pt x="0" y="72"/>
                </a:moveTo>
                <a:lnTo>
                  <a:pt x="39" y="0"/>
                </a:lnTo>
                <a:lnTo>
                  <a:pt x="158" y="46"/>
                </a:lnTo>
                <a:lnTo>
                  <a:pt x="223" y="117"/>
                </a:lnTo>
                <a:lnTo>
                  <a:pt x="305" y="117"/>
                </a:lnTo>
                <a:lnTo>
                  <a:pt x="302" y="184"/>
                </a:lnTo>
                <a:lnTo>
                  <a:pt x="102" y="141"/>
                </a:lnTo>
                <a:lnTo>
                  <a:pt x="0" y="72"/>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96" name="Freeform 114"/>
          <p:cNvSpPr>
            <a:spLocks/>
          </p:cNvSpPr>
          <p:nvPr/>
        </p:nvSpPr>
        <p:spPr bwMode="auto">
          <a:xfrm>
            <a:off x="5570445" y="5307686"/>
            <a:ext cx="309336" cy="334335"/>
          </a:xfrm>
          <a:custGeom>
            <a:avLst/>
            <a:gdLst>
              <a:gd name="T0" fmla="*/ 0 w 298"/>
              <a:gd name="T1" fmla="*/ 281 h 322"/>
              <a:gd name="T2" fmla="*/ 63 w 298"/>
              <a:gd name="T3" fmla="*/ 182 h 322"/>
              <a:gd name="T4" fmla="*/ 172 w 298"/>
              <a:gd name="T5" fmla="*/ 109 h 322"/>
              <a:gd name="T6" fmla="*/ 223 w 298"/>
              <a:gd name="T7" fmla="*/ 0 h 322"/>
              <a:gd name="T8" fmla="*/ 256 w 298"/>
              <a:gd name="T9" fmla="*/ 32 h 322"/>
              <a:gd name="T10" fmla="*/ 293 w 298"/>
              <a:gd name="T11" fmla="*/ 17 h 322"/>
              <a:gd name="T12" fmla="*/ 298 w 298"/>
              <a:gd name="T13" fmla="*/ 55 h 322"/>
              <a:gd name="T14" fmla="*/ 242 w 298"/>
              <a:gd name="T15" fmla="*/ 134 h 322"/>
              <a:gd name="T16" fmla="*/ 252 w 298"/>
              <a:gd name="T17" fmla="*/ 167 h 322"/>
              <a:gd name="T18" fmla="*/ 190 w 298"/>
              <a:gd name="T19" fmla="*/ 180 h 322"/>
              <a:gd name="T20" fmla="*/ 161 w 298"/>
              <a:gd name="T21" fmla="*/ 289 h 322"/>
              <a:gd name="T22" fmla="*/ 96 w 298"/>
              <a:gd name="T23" fmla="*/ 322 h 322"/>
              <a:gd name="T24" fmla="*/ 0 w 298"/>
              <a:gd name="T25" fmla="*/ 28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solidFill>
            <a:srgbClr val="0092CC"/>
          </a:solidFill>
          <a:ln w="9525" cmpd="sng">
            <a:solidFill>
              <a:schemeClr val="bg1"/>
            </a:solidFill>
            <a:prstDash val="solid"/>
            <a:round/>
            <a:headEnd/>
            <a:tailEnd/>
          </a:ln>
        </p:spPr>
        <p:txBody>
          <a:bodyPr/>
          <a:lstStyle/>
          <a:p>
            <a:pPr>
              <a:defRPr/>
            </a:pPr>
            <a:endParaRPr lang="en-US" dirty="0"/>
          </a:p>
        </p:txBody>
      </p:sp>
      <p:sp>
        <p:nvSpPr>
          <p:cNvPr id="97" name="Freeform 115"/>
          <p:cNvSpPr>
            <a:spLocks/>
          </p:cNvSpPr>
          <p:nvPr/>
        </p:nvSpPr>
        <p:spPr bwMode="auto">
          <a:xfrm>
            <a:off x="5814165" y="4979603"/>
            <a:ext cx="231221" cy="368704"/>
          </a:xfrm>
          <a:custGeom>
            <a:avLst/>
            <a:gdLst>
              <a:gd name="T0" fmla="*/ 0 w 221"/>
              <a:gd name="T1" fmla="*/ 0 h 353"/>
              <a:gd name="T2" fmla="*/ 63 w 221"/>
              <a:gd name="T3" fmla="*/ 39 h 353"/>
              <a:gd name="T4" fmla="*/ 75 w 221"/>
              <a:gd name="T5" fmla="*/ 117 h 353"/>
              <a:gd name="T6" fmla="*/ 104 w 221"/>
              <a:gd name="T7" fmla="*/ 139 h 353"/>
              <a:gd name="T8" fmla="*/ 119 w 221"/>
              <a:gd name="T9" fmla="*/ 106 h 353"/>
              <a:gd name="T10" fmla="*/ 132 w 221"/>
              <a:gd name="T11" fmla="*/ 161 h 353"/>
              <a:gd name="T12" fmla="*/ 221 w 221"/>
              <a:gd name="T13" fmla="*/ 161 h 353"/>
              <a:gd name="T14" fmla="*/ 204 w 221"/>
              <a:gd name="T15" fmla="*/ 238 h 353"/>
              <a:gd name="T16" fmla="*/ 159 w 221"/>
              <a:gd name="T17" fmla="*/ 250 h 353"/>
              <a:gd name="T18" fmla="*/ 120 w 221"/>
              <a:gd name="T19" fmla="*/ 351 h 353"/>
              <a:gd name="T20" fmla="*/ 78 w 221"/>
              <a:gd name="T21" fmla="*/ 353 h 353"/>
              <a:gd name="T22" fmla="*/ 96 w 221"/>
              <a:gd name="T23" fmla="*/ 316 h 353"/>
              <a:gd name="T24" fmla="*/ 41 w 221"/>
              <a:gd name="T25" fmla="*/ 244 h 353"/>
              <a:gd name="T26" fmla="*/ 86 w 221"/>
              <a:gd name="T27" fmla="*/ 179 h 353"/>
              <a:gd name="T28" fmla="*/ 78 w 221"/>
              <a:gd name="T29" fmla="*/ 127 h 353"/>
              <a:gd name="T30" fmla="*/ 0 w 221"/>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solidFill>
            <a:srgbClr val="0092CC"/>
          </a:solidFill>
          <a:ln w="9525" cmpd="sng">
            <a:solidFill>
              <a:schemeClr val="bg1"/>
            </a:solidFill>
            <a:prstDash val="solid"/>
            <a:round/>
            <a:headEnd/>
            <a:tailEnd/>
          </a:ln>
        </p:spPr>
        <p:txBody>
          <a:bodyPr/>
          <a:lstStyle/>
          <a:p>
            <a:pPr>
              <a:defRPr/>
            </a:pPr>
            <a:endParaRPr lang="en-US" dirty="0"/>
          </a:p>
        </p:txBody>
      </p:sp>
      <p:sp>
        <p:nvSpPr>
          <p:cNvPr id="100" name="Freeform 120"/>
          <p:cNvSpPr>
            <a:spLocks/>
          </p:cNvSpPr>
          <p:nvPr/>
        </p:nvSpPr>
        <p:spPr bwMode="auto">
          <a:xfrm>
            <a:off x="4596219" y="3497324"/>
            <a:ext cx="396825" cy="353080"/>
          </a:xfrm>
          <a:custGeom>
            <a:avLst/>
            <a:gdLst>
              <a:gd name="T0" fmla="*/ 0 w 380"/>
              <a:gd name="T1" fmla="*/ 0 h 340"/>
              <a:gd name="T2" fmla="*/ 6 w 380"/>
              <a:gd name="T3" fmla="*/ 285 h 340"/>
              <a:gd name="T4" fmla="*/ 68 w 380"/>
              <a:gd name="T5" fmla="*/ 293 h 340"/>
              <a:gd name="T6" fmla="*/ 129 w 380"/>
              <a:gd name="T7" fmla="*/ 215 h 340"/>
              <a:gd name="T8" fmla="*/ 195 w 380"/>
              <a:gd name="T9" fmla="*/ 250 h 340"/>
              <a:gd name="T10" fmla="*/ 259 w 380"/>
              <a:gd name="T11" fmla="*/ 327 h 340"/>
              <a:gd name="T12" fmla="*/ 380 w 380"/>
              <a:gd name="T13" fmla="*/ 340 h 340"/>
              <a:gd name="T14" fmla="*/ 243 w 380"/>
              <a:gd name="T15" fmla="*/ 213 h 340"/>
              <a:gd name="T16" fmla="*/ 251 w 380"/>
              <a:gd name="T17" fmla="*/ 151 h 340"/>
              <a:gd name="T18" fmla="*/ 188 w 380"/>
              <a:gd name="T19" fmla="*/ 128 h 340"/>
              <a:gd name="T20" fmla="*/ 126 w 380"/>
              <a:gd name="T21" fmla="*/ 50 h 340"/>
              <a:gd name="T22" fmla="*/ 0 w 380"/>
              <a:gd name="T2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1" name="Freeform 121"/>
          <p:cNvSpPr>
            <a:spLocks/>
          </p:cNvSpPr>
          <p:nvPr/>
        </p:nvSpPr>
        <p:spPr bwMode="auto">
          <a:xfrm>
            <a:off x="4883683" y="3569189"/>
            <a:ext cx="165603" cy="93738"/>
          </a:xfrm>
          <a:custGeom>
            <a:avLst/>
            <a:gdLst>
              <a:gd name="T0" fmla="*/ 0 w 159"/>
              <a:gd name="T1" fmla="*/ 57 h 90"/>
              <a:gd name="T2" fmla="*/ 93 w 159"/>
              <a:gd name="T3" fmla="*/ 90 h 90"/>
              <a:gd name="T4" fmla="*/ 159 w 159"/>
              <a:gd name="T5" fmla="*/ 27 h 90"/>
              <a:gd name="T6" fmla="*/ 132 w 159"/>
              <a:gd name="T7" fmla="*/ 0 h 90"/>
              <a:gd name="T8" fmla="*/ 114 w 159"/>
              <a:gd name="T9" fmla="*/ 35 h 90"/>
              <a:gd name="T10" fmla="*/ 0 w 159"/>
              <a:gd name="T11" fmla="*/ 57 h 90"/>
            </a:gdLst>
            <a:ahLst/>
            <a:cxnLst>
              <a:cxn ang="0">
                <a:pos x="T0" y="T1"/>
              </a:cxn>
              <a:cxn ang="0">
                <a:pos x="T2" y="T3"/>
              </a:cxn>
              <a:cxn ang="0">
                <a:pos x="T4" y="T5"/>
              </a:cxn>
              <a:cxn ang="0">
                <a:pos x="T6" y="T7"/>
              </a:cxn>
              <a:cxn ang="0">
                <a:pos x="T8" y="T9"/>
              </a:cxn>
              <a:cxn ang="0">
                <a:pos x="T10" y="T11"/>
              </a:cxn>
            </a:cxnLst>
            <a:rect l="0" t="0" r="r" b="b"/>
            <a:pathLst>
              <a:path w="159" h="90">
                <a:moveTo>
                  <a:pt x="0" y="57"/>
                </a:moveTo>
                <a:lnTo>
                  <a:pt x="93" y="90"/>
                </a:lnTo>
                <a:lnTo>
                  <a:pt x="159" y="27"/>
                </a:lnTo>
                <a:lnTo>
                  <a:pt x="132" y="0"/>
                </a:lnTo>
                <a:lnTo>
                  <a:pt x="114" y="35"/>
                </a:lnTo>
                <a:lnTo>
                  <a:pt x="0" y="57"/>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2" name="Freeform 122"/>
          <p:cNvSpPr>
            <a:spLocks/>
          </p:cNvSpPr>
          <p:nvPr/>
        </p:nvSpPr>
        <p:spPr bwMode="auto">
          <a:xfrm>
            <a:off x="4983671" y="3500448"/>
            <a:ext cx="84364" cy="90615"/>
          </a:xfrm>
          <a:custGeom>
            <a:avLst/>
            <a:gdLst>
              <a:gd name="T0" fmla="*/ 0 w 80"/>
              <a:gd name="T1" fmla="*/ 0 h 86"/>
              <a:gd name="T2" fmla="*/ 63 w 80"/>
              <a:gd name="T3" fmla="*/ 39 h 86"/>
              <a:gd name="T4" fmla="*/ 80 w 80"/>
              <a:gd name="T5" fmla="*/ 86 h 86"/>
              <a:gd name="T6" fmla="*/ 79 w 80"/>
              <a:gd name="T7" fmla="*/ 51 h 86"/>
              <a:gd name="T8" fmla="*/ 0 w 80"/>
              <a:gd name="T9" fmla="*/ 0 h 86"/>
            </a:gdLst>
            <a:ahLst/>
            <a:cxnLst>
              <a:cxn ang="0">
                <a:pos x="T0" y="T1"/>
              </a:cxn>
              <a:cxn ang="0">
                <a:pos x="T2" y="T3"/>
              </a:cxn>
              <a:cxn ang="0">
                <a:pos x="T4" y="T5"/>
              </a:cxn>
              <a:cxn ang="0">
                <a:pos x="T6" y="T7"/>
              </a:cxn>
              <a:cxn ang="0">
                <a:pos x="T8" y="T9"/>
              </a:cxn>
            </a:cxnLst>
            <a:rect l="0" t="0" r="r" b="b"/>
            <a:pathLst>
              <a:path w="80" h="86">
                <a:moveTo>
                  <a:pt x="0" y="0"/>
                </a:moveTo>
                <a:lnTo>
                  <a:pt x="63" y="39"/>
                </a:lnTo>
                <a:lnTo>
                  <a:pt x="80" y="86"/>
                </a:lnTo>
                <a:lnTo>
                  <a:pt x="79" y="51"/>
                </a:lnTo>
                <a:lnTo>
                  <a:pt x="0" y="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3" name="Freeform 125"/>
          <p:cNvSpPr>
            <a:spLocks/>
          </p:cNvSpPr>
          <p:nvPr/>
        </p:nvSpPr>
        <p:spPr bwMode="auto">
          <a:xfrm>
            <a:off x="3643211" y="2853654"/>
            <a:ext cx="93738" cy="131234"/>
          </a:xfrm>
          <a:custGeom>
            <a:avLst/>
            <a:gdLst>
              <a:gd name="T0" fmla="*/ 0 w 89"/>
              <a:gd name="T1" fmla="*/ 127 h 127"/>
              <a:gd name="T2" fmla="*/ 64 w 89"/>
              <a:gd name="T3" fmla="*/ 67 h 127"/>
              <a:gd name="T4" fmla="*/ 89 w 89"/>
              <a:gd name="T5" fmla="*/ 0 h 127"/>
              <a:gd name="T6" fmla="*/ 0 w 89"/>
              <a:gd name="T7" fmla="*/ 127 h 127"/>
            </a:gdLst>
            <a:ahLst/>
            <a:cxnLst>
              <a:cxn ang="0">
                <a:pos x="T0" y="T1"/>
              </a:cxn>
              <a:cxn ang="0">
                <a:pos x="T2" y="T3"/>
              </a:cxn>
              <a:cxn ang="0">
                <a:pos x="T4" y="T5"/>
              </a:cxn>
              <a:cxn ang="0">
                <a:pos x="T6" y="T7"/>
              </a:cxn>
            </a:cxnLst>
            <a:rect l="0" t="0" r="r" b="b"/>
            <a:pathLst>
              <a:path w="89" h="127">
                <a:moveTo>
                  <a:pt x="0" y="127"/>
                </a:moveTo>
                <a:lnTo>
                  <a:pt x="64" y="67"/>
                </a:lnTo>
                <a:lnTo>
                  <a:pt x="89" y="0"/>
                </a:lnTo>
                <a:lnTo>
                  <a:pt x="0" y="127"/>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4" name="Freeform 126"/>
          <p:cNvSpPr>
            <a:spLocks/>
          </p:cNvSpPr>
          <p:nvPr/>
        </p:nvSpPr>
        <p:spPr bwMode="auto">
          <a:xfrm>
            <a:off x="3752574" y="2516196"/>
            <a:ext cx="162480" cy="278090"/>
          </a:xfrm>
          <a:custGeom>
            <a:avLst/>
            <a:gdLst>
              <a:gd name="T0" fmla="*/ 0 w 156"/>
              <a:gd name="T1" fmla="*/ 106 h 269"/>
              <a:gd name="T2" fmla="*/ 28 w 156"/>
              <a:gd name="T3" fmla="*/ 0 h 269"/>
              <a:gd name="T4" fmla="*/ 85 w 156"/>
              <a:gd name="T5" fmla="*/ 4 h 269"/>
              <a:gd name="T6" fmla="*/ 97 w 156"/>
              <a:gd name="T7" fmla="*/ 72 h 269"/>
              <a:gd name="T8" fmla="*/ 55 w 156"/>
              <a:gd name="T9" fmla="*/ 145 h 269"/>
              <a:gd name="T10" fmla="*/ 65 w 156"/>
              <a:gd name="T11" fmla="*/ 188 h 269"/>
              <a:gd name="T12" fmla="*/ 148 w 156"/>
              <a:gd name="T13" fmla="*/ 212 h 269"/>
              <a:gd name="T14" fmla="*/ 156 w 156"/>
              <a:gd name="T15" fmla="*/ 269 h 269"/>
              <a:gd name="T16" fmla="*/ 103 w 156"/>
              <a:gd name="T17" fmla="*/ 212 h 269"/>
              <a:gd name="T18" fmla="*/ 103 w 156"/>
              <a:gd name="T19" fmla="*/ 240 h 269"/>
              <a:gd name="T20" fmla="*/ 28 w 156"/>
              <a:gd name="T21" fmla="*/ 212 h 269"/>
              <a:gd name="T22" fmla="*/ 0 w 156"/>
              <a:gd name="T23" fmla="*/ 10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5" name="Freeform 127"/>
          <p:cNvSpPr>
            <a:spLocks/>
          </p:cNvSpPr>
          <p:nvPr/>
        </p:nvSpPr>
        <p:spPr bwMode="auto">
          <a:xfrm>
            <a:off x="3768196" y="2750541"/>
            <a:ext cx="43745" cy="59369"/>
          </a:xfrm>
          <a:custGeom>
            <a:avLst/>
            <a:gdLst>
              <a:gd name="T0" fmla="*/ 0 w 43"/>
              <a:gd name="T1" fmla="*/ 0 h 57"/>
              <a:gd name="T2" fmla="*/ 24 w 43"/>
              <a:gd name="T3" fmla="*/ 0 h 57"/>
              <a:gd name="T4" fmla="*/ 43 w 43"/>
              <a:gd name="T5" fmla="*/ 13 h 57"/>
              <a:gd name="T6" fmla="*/ 35 w 43"/>
              <a:gd name="T7" fmla="*/ 57 h 57"/>
              <a:gd name="T8" fmla="*/ 0 w 43"/>
              <a:gd name="T9" fmla="*/ 0 h 57"/>
            </a:gdLst>
            <a:ahLst/>
            <a:cxnLst>
              <a:cxn ang="0">
                <a:pos x="T0" y="T1"/>
              </a:cxn>
              <a:cxn ang="0">
                <a:pos x="T2" y="T3"/>
              </a:cxn>
              <a:cxn ang="0">
                <a:pos x="T4" y="T5"/>
              </a:cxn>
              <a:cxn ang="0">
                <a:pos x="T6" y="T7"/>
              </a:cxn>
              <a:cxn ang="0">
                <a:pos x="T8" y="T9"/>
              </a:cxn>
            </a:cxnLst>
            <a:rect l="0" t="0" r="r" b="b"/>
            <a:pathLst>
              <a:path w="43" h="57">
                <a:moveTo>
                  <a:pt x="0" y="0"/>
                </a:moveTo>
                <a:lnTo>
                  <a:pt x="24" y="0"/>
                </a:lnTo>
                <a:lnTo>
                  <a:pt x="43" y="13"/>
                </a:lnTo>
                <a:lnTo>
                  <a:pt x="35" y="57"/>
                </a:lnTo>
                <a:lnTo>
                  <a:pt x="0" y="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7" name="Freeform 128"/>
          <p:cNvSpPr>
            <a:spLocks/>
          </p:cNvSpPr>
          <p:nvPr/>
        </p:nvSpPr>
        <p:spPr bwMode="auto">
          <a:xfrm>
            <a:off x="3830688" y="2825532"/>
            <a:ext cx="40621" cy="71867"/>
          </a:xfrm>
          <a:custGeom>
            <a:avLst/>
            <a:gdLst>
              <a:gd name="T0" fmla="*/ 0 w 40"/>
              <a:gd name="T1" fmla="*/ 0 h 70"/>
              <a:gd name="T2" fmla="*/ 5 w 40"/>
              <a:gd name="T3" fmla="*/ 70 h 70"/>
              <a:gd name="T4" fmla="*/ 40 w 40"/>
              <a:gd name="T5" fmla="*/ 42 h 70"/>
              <a:gd name="T6" fmla="*/ 0 w 40"/>
              <a:gd name="T7" fmla="*/ 0 h 70"/>
            </a:gdLst>
            <a:ahLst/>
            <a:cxnLst>
              <a:cxn ang="0">
                <a:pos x="T0" y="T1"/>
              </a:cxn>
              <a:cxn ang="0">
                <a:pos x="T2" y="T3"/>
              </a:cxn>
              <a:cxn ang="0">
                <a:pos x="T4" y="T5"/>
              </a:cxn>
              <a:cxn ang="0">
                <a:pos x="T6" y="T7"/>
              </a:cxn>
            </a:cxnLst>
            <a:rect l="0" t="0" r="r" b="b"/>
            <a:pathLst>
              <a:path w="40" h="70">
                <a:moveTo>
                  <a:pt x="0" y="0"/>
                </a:moveTo>
                <a:lnTo>
                  <a:pt x="5" y="70"/>
                </a:lnTo>
                <a:lnTo>
                  <a:pt x="40" y="42"/>
                </a:lnTo>
                <a:lnTo>
                  <a:pt x="0" y="0"/>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8" name="Freeform 129"/>
          <p:cNvSpPr>
            <a:spLocks/>
          </p:cNvSpPr>
          <p:nvPr/>
        </p:nvSpPr>
        <p:spPr bwMode="auto">
          <a:xfrm>
            <a:off x="3836937" y="2925519"/>
            <a:ext cx="171855" cy="193726"/>
          </a:xfrm>
          <a:custGeom>
            <a:avLst/>
            <a:gdLst>
              <a:gd name="T0" fmla="*/ 0 w 167"/>
              <a:gd name="T1" fmla="*/ 127 h 186"/>
              <a:gd name="T2" fmla="*/ 34 w 167"/>
              <a:gd name="T3" fmla="*/ 62 h 186"/>
              <a:gd name="T4" fmla="*/ 78 w 167"/>
              <a:gd name="T5" fmla="*/ 71 h 186"/>
              <a:gd name="T6" fmla="*/ 138 w 167"/>
              <a:gd name="T7" fmla="*/ 0 h 186"/>
              <a:gd name="T8" fmla="*/ 167 w 167"/>
              <a:gd name="T9" fmla="*/ 43 h 186"/>
              <a:gd name="T10" fmla="*/ 162 w 167"/>
              <a:gd name="T11" fmla="*/ 153 h 186"/>
              <a:gd name="T12" fmla="*/ 148 w 167"/>
              <a:gd name="T13" fmla="*/ 107 h 186"/>
              <a:gd name="T14" fmla="*/ 131 w 167"/>
              <a:gd name="T15" fmla="*/ 186 h 186"/>
              <a:gd name="T16" fmla="*/ 90 w 167"/>
              <a:gd name="T17" fmla="*/ 165 h 186"/>
              <a:gd name="T18" fmla="*/ 63 w 167"/>
              <a:gd name="T19" fmla="*/ 82 h 186"/>
              <a:gd name="T20" fmla="*/ 0 w 167"/>
              <a:gd name="T21"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09" name="Freeform 130"/>
          <p:cNvSpPr>
            <a:spLocks/>
          </p:cNvSpPr>
          <p:nvPr/>
        </p:nvSpPr>
        <p:spPr bwMode="auto">
          <a:xfrm>
            <a:off x="3855685" y="2878651"/>
            <a:ext cx="37495" cy="78114"/>
          </a:xfrm>
          <a:custGeom>
            <a:avLst/>
            <a:gdLst>
              <a:gd name="T0" fmla="*/ 0 w 37"/>
              <a:gd name="T1" fmla="*/ 46 h 74"/>
              <a:gd name="T2" fmla="*/ 8 w 37"/>
              <a:gd name="T3" fmla="*/ 34 h 74"/>
              <a:gd name="T4" fmla="*/ 37 w 37"/>
              <a:gd name="T5" fmla="*/ 0 h 74"/>
              <a:gd name="T6" fmla="*/ 25 w 37"/>
              <a:gd name="T7" fmla="*/ 74 h 74"/>
              <a:gd name="T8" fmla="*/ 0 w 37"/>
              <a:gd name="T9" fmla="*/ 46 h 74"/>
            </a:gdLst>
            <a:ahLst/>
            <a:cxnLst>
              <a:cxn ang="0">
                <a:pos x="T0" y="T1"/>
              </a:cxn>
              <a:cxn ang="0">
                <a:pos x="T2" y="T3"/>
              </a:cxn>
              <a:cxn ang="0">
                <a:pos x="T4" y="T5"/>
              </a:cxn>
              <a:cxn ang="0">
                <a:pos x="T6" y="T7"/>
              </a:cxn>
              <a:cxn ang="0">
                <a:pos x="T8" y="T9"/>
              </a:cxn>
            </a:cxnLst>
            <a:rect l="0" t="0" r="r" b="b"/>
            <a:pathLst>
              <a:path w="37" h="74">
                <a:moveTo>
                  <a:pt x="0" y="46"/>
                </a:moveTo>
                <a:lnTo>
                  <a:pt x="8" y="34"/>
                </a:lnTo>
                <a:lnTo>
                  <a:pt x="37" y="0"/>
                </a:lnTo>
                <a:lnTo>
                  <a:pt x="25" y="74"/>
                </a:lnTo>
                <a:lnTo>
                  <a:pt x="0" y="46"/>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10" name="Freeform 147"/>
          <p:cNvSpPr>
            <a:spLocks/>
          </p:cNvSpPr>
          <p:nvPr/>
        </p:nvSpPr>
        <p:spPr bwMode="auto">
          <a:xfrm>
            <a:off x="4621216" y="603933"/>
            <a:ext cx="118735" cy="503062"/>
          </a:xfrm>
          <a:custGeom>
            <a:avLst/>
            <a:gdLst>
              <a:gd name="T0" fmla="*/ 0 w 115"/>
              <a:gd name="T1" fmla="*/ 123 h 483"/>
              <a:gd name="T2" fmla="*/ 19 w 115"/>
              <a:gd name="T3" fmla="*/ 182 h 483"/>
              <a:gd name="T4" fmla="*/ 19 w 115"/>
              <a:gd name="T5" fmla="*/ 483 h 483"/>
              <a:gd name="T6" fmla="*/ 39 w 115"/>
              <a:gd name="T7" fmla="*/ 446 h 483"/>
              <a:gd name="T8" fmla="*/ 70 w 115"/>
              <a:gd name="T9" fmla="*/ 469 h 483"/>
              <a:gd name="T10" fmla="*/ 32 w 115"/>
              <a:gd name="T11" fmla="*/ 387 h 483"/>
              <a:gd name="T12" fmla="*/ 53 w 115"/>
              <a:gd name="T13" fmla="*/ 304 h 483"/>
              <a:gd name="T14" fmla="*/ 115 w 115"/>
              <a:gd name="T15" fmla="*/ 329 h 483"/>
              <a:gd name="T16" fmla="*/ 57 w 115"/>
              <a:gd name="T17" fmla="*/ 169 h 483"/>
              <a:gd name="T18" fmla="*/ 39 w 115"/>
              <a:gd name="T19" fmla="*/ 0 h 483"/>
              <a:gd name="T20" fmla="*/ 0 w 115"/>
              <a:gd name="T21" fmla="*/ 12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solidFill>
            <a:schemeClr val="accent3">
              <a:lumMod val="65000"/>
            </a:schemeClr>
          </a:solidFill>
          <a:ln w="9525" cmpd="sng">
            <a:solidFill>
              <a:schemeClr val="bg1"/>
            </a:solidFill>
            <a:prstDash val="solid"/>
            <a:round/>
            <a:headEnd/>
            <a:tailEnd/>
          </a:ln>
        </p:spPr>
        <p:txBody>
          <a:bodyPr/>
          <a:lstStyle/>
          <a:p>
            <a:pPr>
              <a:defRPr/>
            </a:pPr>
            <a:endParaRPr lang="en-US" dirty="0"/>
          </a:p>
        </p:txBody>
      </p:sp>
      <p:sp>
        <p:nvSpPr>
          <p:cNvPr id="111" name="Freeform 157"/>
          <p:cNvSpPr>
            <a:spLocks/>
          </p:cNvSpPr>
          <p:nvPr/>
        </p:nvSpPr>
        <p:spPr bwMode="auto">
          <a:xfrm>
            <a:off x="2862058" y="2413083"/>
            <a:ext cx="315587" cy="706162"/>
          </a:xfrm>
          <a:custGeom>
            <a:avLst/>
            <a:gdLst>
              <a:gd name="T0" fmla="*/ 0 w 303"/>
              <a:gd name="T1" fmla="*/ 109 h 678"/>
              <a:gd name="T2" fmla="*/ 22 w 303"/>
              <a:gd name="T3" fmla="*/ 56 h 678"/>
              <a:gd name="T4" fmla="*/ 105 w 303"/>
              <a:gd name="T5" fmla="*/ 0 h 678"/>
              <a:gd name="T6" fmla="*/ 141 w 303"/>
              <a:gd name="T7" fmla="*/ 53 h 678"/>
              <a:gd name="T8" fmla="*/ 130 w 303"/>
              <a:gd name="T9" fmla="*/ 144 h 678"/>
              <a:gd name="T10" fmla="*/ 228 w 303"/>
              <a:gd name="T11" fmla="*/ 105 h 678"/>
              <a:gd name="T12" fmla="*/ 265 w 303"/>
              <a:gd name="T13" fmla="*/ 144 h 678"/>
              <a:gd name="T14" fmla="*/ 303 w 303"/>
              <a:gd name="T15" fmla="*/ 234 h 678"/>
              <a:gd name="T16" fmla="*/ 293 w 303"/>
              <a:gd name="T17" fmla="*/ 290 h 678"/>
              <a:gd name="T18" fmla="*/ 217 w 303"/>
              <a:gd name="T19" fmla="*/ 287 h 678"/>
              <a:gd name="T20" fmla="*/ 192 w 303"/>
              <a:gd name="T21" fmla="*/ 311 h 678"/>
              <a:gd name="T22" fmla="*/ 204 w 303"/>
              <a:gd name="T23" fmla="*/ 406 h 678"/>
              <a:gd name="T24" fmla="*/ 106 w 303"/>
              <a:gd name="T25" fmla="*/ 324 h 678"/>
              <a:gd name="T26" fmla="*/ 66 w 303"/>
              <a:gd name="T27" fmla="*/ 472 h 678"/>
              <a:gd name="T28" fmla="*/ 113 w 303"/>
              <a:gd name="T29" fmla="*/ 605 h 678"/>
              <a:gd name="T30" fmla="*/ 179 w 303"/>
              <a:gd name="T31" fmla="*/ 652 h 678"/>
              <a:gd name="T32" fmla="*/ 144 w 303"/>
              <a:gd name="T33" fmla="*/ 678 h 678"/>
              <a:gd name="T34" fmla="*/ 135 w 303"/>
              <a:gd name="T35" fmla="*/ 637 h 678"/>
              <a:gd name="T36" fmla="*/ 106 w 303"/>
              <a:gd name="T37" fmla="*/ 637 h 678"/>
              <a:gd name="T38" fmla="*/ 31 w 303"/>
              <a:gd name="T39" fmla="*/ 562 h 678"/>
              <a:gd name="T40" fmla="*/ 43 w 303"/>
              <a:gd name="T41" fmla="*/ 477 h 678"/>
              <a:gd name="T42" fmla="*/ 83 w 303"/>
              <a:gd name="T43" fmla="*/ 397 h 678"/>
              <a:gd name="T44" fmla="*/ 29 w 303"/>
              <a:gd name="T45" fmla="*/ 267 h 678"/>
              <a:gd name="T46" fmla="*/ 45 w 303"/>
              <a:gd name="T47" fmla="*/ 207 h 678"/>
              <a:gd name="T48" fmla="*/ 0 w 303"/>
              <a:gd name="T49" fmla="*/ 10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13" name="Freeform 182"/>
          <p:cNvSpPr>
            <a:spLocks/>
          </p:cNvSpPr>
          <p:nvPr/>
        </p:nvSpPr>
        <p:spPr bwMode="auto">
          <a:xfrm>
            <a:off x="3046411" y="2294348"/>
            <a:ext cx="281215" cy="687415"/>
          </a:xfrm>
          <a:custGeom>
            <a:avLst/>
            <a:gdLst>
              <a:gd name="T0" fmla="*/ 0 w 268"/>
              <a:gd name="T1" fmla="*/ 34 h 659"/>
              <a:gd name="T2" fmla="*/ 39 w 268"/>
              <a:gd name="T3" fmla="*/ 101 h 659"/>
              <a:gd name="T4" fmla="*/ 92 w 268"/>
              <a:gd name="T5" fmla="*/ 128 h 659"/>
              <a:gd name="T6" fmla="*/ 65 w 268"/>
              <a:gd name="T7" fmla="*/ 181 h 659"/>
              <a:gd name="T8" fmla="*/ 158 w 268"/>
              <a:gd name="T9" fmla="*/ 268 h 659"/>
              <a:gd name="T10" fmla="*/ 201 w 268"/>
              <a:gd name="T11" fmla="*/ 387 h 659"/>
              <a:gd name="T12" fmla="*/ 204 w 268"/>
              <a:gd name="T13" fmla="*/ 489 h 659"/>
              <a:gd name="T14" fmla="*/ 87 w 268"/>
              <a:gd name="T15" fmla="*/ 577 h 659"/>
              <a:gd name="T16" fmla="*/ 110 w 268"/>
              <a:gd name="T17" fmla="*/ 659 h 659"/>
              <a:gd name="T18" fmla="*/ 143 w 268"/>
              <a:gd name="T19" fmla="*/ 602 h 659"/>
              <a:gd name="T20" fmla="*/ 165 w 268"/>
              <a:gd name="T21" fmla="*/ 615 h 659"/>
              <a:gd name="T22" fmla="*/ 175 w 268"/>
              <a:gd name="T23" fmla="*/ 580 h 659"/>
              <a:gd name="T24" fmla="*/ 268 w 268"/>
              <a:gd name="T25" fmla="*/ 519 h 659"/>
              <a:gd name="T26" fmla="*/ 254 w 268"/>
              <a:gd name="T27" fmla="*/ 354 h 659"/>
              <a:gd name="T28" fmla="*/ 129 w 268"/>
              <a:gd name="T29" fmla="*/ 201 h 659"/>
              <a:gd name="T30" fmla="*/ 142 w 268"/>
              <a:gd name="T31" fmla="*/ 151 h 659"/>
              <a:gd name="T32" fmla="*/ 217 w 268"/>
              <a:gd name="T33" fmla="*/ 76 h 659"/>
              <a:gd name="T34" fmla="*/ 115 w 268"/>
              <a:gd name="T35" fmla="*/ 0 h 659"/>
              <a:gd name="T36" fmla="*/ 0 w 268"/>
              <a:gd name="T37" fmla="*/ 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solidFill>
            <a:srgbClr val="92D050"/>
          </a:solidFill>
          <a:ln w="9525" cmpd="sng">
            <a:solidFill>
              <a:schemeClr val="bg1"/>
            </a:solidFill>
            <a:prstDash val="solid"/>
            <a:round/>
            <a:headEnd/>
            <a:tailEnd/>
          </a:ln>
        </p:spPr>
        <p:txBody>
          <a:bodyPr/>
          <a:lstStyle/>
          <a:p>
            <a:pPr>
              <a:defRPr/>
            </a:pPr>
            <a:endParaRPr lang="en-US" dirty="0"/>
          </a:p>
        </p:txBody>
      </p:sp>
      <p:sp>
        <p:nvSpPr>
          <p:cNvPr id="135" name="Text Box 5"/>
          <p:cNvSpPr txBox="1">
            <a:spLocks noChangeArrowheads="1"/>
          </p:cNvSpPr>
          <p:nvPr/>
        </p:nvSpPr>
        <p:spPr bwMode="auto">
          <a:xfrm>
            <a:off x="725096" y="1326503"/>
            <a:ext cx="1548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smtClean="0"/>
              <a:t>China Mainland</a:t>
            </a:r>
            <a:endParaRPr lang="zh-CN" altLang="en-US" sz="1200" b="0" dirty="0"/>
          </a:p>
        </p:txBody>
      </p:sp>
      <p:sp>
        <p:nvSpPr>
          <p:cNvPr id="136" name="AutoShape 50"/>
          <p:cNvSpPr>
            <a:spLocks noChangeArrowheads="1"/>
          </p:cNvSpPr>
          <p:nvPr/>
        </p:nvSpPr>
        <p:spPr bwMode="auto">
          <a:xfrm>
            <a:off x="499883" y="1379447"/>
            <a:ext cx="162311" cy="171110"/>
          </a:xfrm>
          <a:prstGeom prst="star5">
            <a:avLst/>
          </a:prstGeom>
          <a:solidFill>
            <a:schemeClr val="bg2">
              <a:lumMod val="40000"/>
              <a:lumOff val="60000"/>
            </a:schemeClr>
          </a:solidFill>
          <a:ln w="9525">
            <a:solidFill>
              <a:schemeClr val="bg2"/>
            </a:solidFill>
            <a:miter lim="800000"/>
            <a:headEnd/>
            <a:tailEnd/>
          </a:ln>
          <a:effectLst/>
        </p:spPr>
        <p:txBody>
          <a:bodyPr wrap="none" anchor="ctr"/>
          <a:lstStyle/>
          <a:p>
            <a:pPr>
              <a:defRPr/>
            </a:pPr>
            <a:endParaRPr lang="zh-CN" altLang="en-US">
              <a:latin typeface="Arial" charset="0"/>
            </a:endParaRPr>
          </a:p>
        </p:txBody>
      </p:sp>
      <p:sp>
        <p:nvSpPr>
          <p:cNvPr id="137" name="Text Box 5"/>
          <p:cNvSpPr txBox="1">
            <a:spLocks noChangeArrowheads="1"/>
          </p:cNvSpPr>
          <p:nvPr/>
        </p:nvSpPr>
        <p:spPr bwMode="auto">
          <a:xfrm>
            <a:off x="5478136" y="1326503"/>
            <a:ext cx="11838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smtClean="0"/>
              <a:t>North Asia</a:t>
            </a:r>
            <a:endParaRPr lang="zh-CN" altLang="en-US" sz="1200" dirty="0"/>
          </a:p>
        </p:txBody>
      </p:sp>
      <p:sp>
        <p:nvSpPr>
          <p:cNvPr id="138" name="AutoShape 50"/>
          <p:cNvSpPr>
            <a:spLocks noChangeArrowheads="1"/>
          </p:cNvSpPr>
          <p:nvPr/>
        </p:nvSpPr>
        <p:spPr bwMode="auto">
          <a:xfrm>
            <a:off x="5314489" y="1379447"/>
            <a:ext cx="162311" cy="171110"/>
          </a:xfrm>
          <a:prstGeom prst="star5">
            <a:avLst/>
          </a:prstGeom>
          <a:solidFill>
            <a:schemeClr val="accent3">
              <a:lumMod val="75000"/>
            </a:schemeClr>
          </a:solidFill>
          <a:ln w="9525">
            <a:solidFill>
              <a:schemeClr val="accent3">
                <a:lumMod val="50000"/>
              </a:schemeClr>
            </a:solidFill>
            <a:miter lim="800000"/>
            <a:headEnd/>
            <a:tailEnd/>
          </a:ln>
          <a:effectLst/>
        </p:spPr>
        <p:txBody>
          <a:bodyPr wrap="none" anchor="ctr"/>
          <a:lstStyle/>
          <a:p>
            <a:pPr>
              <a:defRPr/>
            </a:pPr>
            <a:endParaRPr lang="zh-CN" altLang="en-US" sz="1600" b="0">
              <a:latin typeface="Arial" charset="0"/>
            </a:endParaRPr>
          </a:p>
        </p:txBody>
      </p:sp>
      <p:sp>
        <p:nvSpPr>
          <p:cNvPr id="139" name="Text Box 5"/>
          <p:cNvSpPr txBox="1">
            <a:spLocks noChangeArrowheads="1"/>
          </p:cNvSpPr>
          <p:nvPr/>
        </p:nvSpPr>
        <p:spPr bwMode="auto">
          <a:xfrm>
            <a:off x="725096" y="2360801"/>
            <a:ext cx="1906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a:t>South </a:t>
            </a:r>
            <a:r>
              <a:rPr lang="en-US" altLang="zh-CN" sz="1200" dirty="0" smtClean="0"/>
              <a:t>East Asia</a:t>
            </a:r>
            <a:endParaRPr lang="en-US" altLang="zh-CN" sz="1200" dirty="0"/>
          </a:p>
        </p:txBody>
      </p:sp>
      <p:sp>
        <p:nvSpPr>
          <p:cNvPr id="140" name="AutoShape 50"/>
          <p:cNvSpPr>
            <a:spLocks noChangeArrowheads="1"/>
          </p:cNvSpPr>
          <p:nvPr/>
        </p:nvSpPr>
        <p:spPr bwMode="auto">
          <a:xfrm>
            <a:off x="499883" y="2383299"/>
            <a:ext cx="162311" cy="171110"/>
          </a:xfrm>
          <a:prstGeom prst="star5">
            <a:avLst/>
          </a:prstGeom>
          <a:solidFill>
            <a:srgbClr val="92D050"/>
          </a:solidFill>
          <a:ln w="9525">
            <a:solidFill>
              <a:schemeClr val="accent3">
                <a:lumMod val="50000"/>
              </a:schemeClr>
            </a:solidFill>
            <a:miter lim="800000"/>
            <a:headEnd/>
            <a:tailEnd/>
          </a:ln>
          <a:effectLst/>
        </p:spPr>
        <p:txBody>
          <a:bodyPr wrap="none" anchor="ctr"/>
          <a:lstStyle/>
          <a:p>
            <a:pPr>
              <a:defRPr/>
            </a:pPr>
            <a:endParaRPr lang="zh-CN" altLang="en-US">
              <a:latin typeface="Arial" charset="0"/>
            </a:endParaRPr>
          </a:p>
        </p:txBody>
      </p:sp>
      <p:sp>
        <p:nvSpPr>
          <p:cNvPr id="141" name="Text Box 5"/>
          <p:cNvSpPr txBox="1">
            <a:spLocks noChangeArrowheads="1"/>
          </p:cNvSpPr>
          <p:nvPr/>
        </p:nvSpPr>
        <p:spPr bwMode="auto">
          <a:xfrm>
            <a:off x="725096" y="4445314"/>
            <a:ext cx="24795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a:t>Australia &amp; </a:t>
            </a:r>
            <a:r>
              <a:rPr lang="en-US" altLang="zh-CN" sz="1200" dirty="0" smtClean="0"/>
              <a:t>New </a:t>
            </a:r>
            <a:r>
              <a:rPr lang="en-US" altLang="zh-CN" sz="1200" dirty="0"/>
              <a:t>Zealand</a:t>
            </a:r>
          </a:p>
        </p:txBody>
      </p:sp>
      <p:sp>
        <p:nvSpPr>
          <p:cNvPr id="142" name="AutoShape 50"/>
          <p:cNvSpPr>
            <a:spLocks noChangeArrowheads="1"/>
          </p:cNvSpPr>
          <p:nvPr/>
        </p:nvSpPr>
        <p:spPr bwMode="auto">
          <a:xfrm>
            <a:off x="499883" y="4498258"/>
            <a:ext cx="162311" cy="171110"/>
          </a:xfrm>
          <a:prstGeom prst="star5">
            <a:avLst/>
          </a:prstGeom>
          <a:solidFill>
            <a:schemeClr val="accent5"/>
          </a:solidFill>
          <a:ln w="9525">
            <a:solidFill>
              <a:schemeClr val="accent5">
                <a:lumMod val="50000"/>
              </a:schemeClr>
            </a:solidFill>
            <a:miter lim="800000"/>
            <a:headEnd/>
            <a:tailEnd/>
          </a:ln>
          <a:effectLst/>
        </p:spPr>
        <p:txBody>
          <a:bodyPr wrap="none" anchor="ctr"/>
          <a:lstStyle/>
          <a:p>
            <a:pPr>
              <a:defRPr/>
            </a:pPr>
            <a:endParaRPr lang="zh-CN" altLang="en-US">
              <a:latin typeface="Arial" charset="0"/>
            </a:endParaRPr>
          </a:p>
        </p:txBody>
      </p:sp>
      <p:sp>
        <p:nvSpPr>
          <p:cNvPr id="143" name="流程图: 联系 142"/>
          <p:cNvSpPr/>
          <p:nvPr/>
        </p:nvSpPr>
        <p:spPr bwMode="auto">
          <a:xfrm>
            <a:off x="3788934" y="1816053"/>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44" name="流程图: 联系 143"/>
          <p:cNvSpPr/>
          <p:nvPr/>
        </p:nvSpPr>
        <p:spPr bwMode="auto">
          <a:xfrm>
            <a:off x="3736949" y="2005056"/>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45" name="流程图: 联系 144"/>
          <p:cNvSpPr/>
          <p:nvPr/>
        </p:nvSpPr>
        <p:spPr bwMode="auto">
          <a:xfrm>
            <a:off x="4040196" y="1591243"/>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46" name="流程图: 联系 145"/>
          <p:cNvSpPr/>
          <p:nvPr/>
        </p:nvSpPr>
        <p:spPr bwMode="auto">
          <a:xfrm>
            <a:off x="3654080" y="2117473"/>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47" name="流程图: 联系 146"/>
          <p:cNvSpPr/>
          <p:nvPr/>
        </p:nvSpPr>
        <p:spPr bwMode="auto">
          <a:xfrm>
            <a:off x="3651113" y="1988835"/>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48" name="流程图: 联系 147"/>
          <p:cNvSpPr/>
          <p:nvPr/>
        </p:nvSpPr>
        <p:spPr bwMode="auto">
          <a:xfrm>
            <a:off x="3723113" y="1576010"/>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49" name="流程图: 联系 148"/>
          <p:cNvSpPr/>
          <p:nvPr/>
        </p:nvSpPr>
        <p:spPr bwMode="auto">
          <a:xfrm>
            <a:off x="2829249" y="3216007"/>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0" name="流程图: 联系 149"/>
          <p:cNvSpPr/>
          <p:nvPr/>
        </p:nvSpPr>
        <p:spPr bwMode="auto">
          <a:xfrm>
            <a:off x="3238753" y="3622684"/>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1" name="流程图: 联系 150"/>
          <p:cNvSpPr/>
          <p:nvPr/>
        </p:nvSpPr>
        <p:spPr bwMode="auto">
          <a:xfrm>
            <a:off x="3026033" y="2567895"/>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2" name="流程图: 联系 151"/>
          <p:cNvSpPr/>
          <p:nvPr/>
        </p:nvSpPr>
        <p:spPr bwMode="auto">
          <a:xfrm>
            <a:off x="3811941" y="4677332"/>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3" name="流程图: 联系 152"/>
          <p:cNvSpPr/>
          <p:nvPr/>
        </p:nvSpPr>
        <p:spPr bwMode="auto">
          <a:xfrm>
            <a:off x="4047531" y="4323759"/>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4" name="流程图: 联系 153"/>
          <p:cNvSpPr/>
          <p:nvPr/>
        </p:nvSpPr>
        <p:spPr bwMode="auto">
          <a:xfrm>
            <a:off x="4555608" y="4337998"/>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5" name="流程图: 联系 154"/>
          <p:cNvSpPr/>
          <p:nvPr/>
        </p:nvSpPr>
        <p:spPr bwMode="auto">
          <a:xfrm>
            <a:off x="4758631" y="4986135"/>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6" name="流程图: 联系 155"/>
          <p:cNvSpPr/>
          <p:nvPr/>
        </p:nvSpPr>
        <p:spPr bwMode="auto">
          <a:xfrm>
            <a:off x="5929775" y="5148544"/>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7" name="流程图: 联系 156"/>
          <p:cNvSpPr/>
          <p:nvPr/>
        </p:nvSpPr>
        <p:spPr bwMode="auto">
          <a:xfrm>
            <a:off x="5761712" y="5358296"/>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8" name="流程图: 联系 157"/>
          <p:cNvSpPr/>
          <p:nvPr/>
        </p:nvSpPr>
        <p:spPr bwMode="auto">
          <a:xfrm>
            <a:off x="5636432" y="5529293"/>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59" name="流程图: 联系 158"/>
          <p:cNvSpPr/>
          <p:nvPr/>
        </p:nvSpPr>
        <p:spPr bwMode="auto">
          <a:xfrm>
            <a:off x="3378885" y="3715033"/>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0" name="流程图: 联系 159"/>
          <p:cNvSpPr/>
          <p:nvPr/>
        </p:nvSpPr>
        <p:spPr bwMode="auto">
          <a:xfrm>
            <a:off x="3860934" y="1216290"/>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1" name="流程图: 联系 160"/>
          <p:cNvSpPr/>
          <p:nvPr/>
        </p:nvSpPr>
        <p:spPr bwMode="auto">
          <a:xfrm>
            <a:off x="3703832" y="1793881"/>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2" name="流程图: 联系 161"/>
          <p:cNvSpPr/>
          <p:nvPr/>
        </p:nvSpPr>
        <p:spPr bwMode="auto">
          <a:xfrm>
            <a:off x="3651113" y="1738166"/>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3" name="流程图: 联系 162"/>
          <p:cNvSpPr/>
          <p:nvPr/>
        </p:nvSpPr>
        <p:spPr bwMode="auto">
          <a:xfrm>
            <a:off x="3594713" y="1844810"/>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4" name="流程图: 联系 163"/>
          <p:cNvSpPr/>
          <p:nvPr/>
        </p:nvSpPr>
        <p:spPr bwMode="auto">
          <a:xfrm>
            <a:off x="3700949" y="1870751"/>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5" name="流程图: 联系 164"/>
          <p:cNvSpPr/>
          <p:nvPr/>
        </p:nvSpPr>
        <p:spPr bwMode="auto">
          <a:xfrm>
            <a:off x="3327626" y="2413083"/>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6" name="流程图: 联系 165"/>
          <p:cNvSpPr/>
          <p:nvPr/>
        </p:nvSpPr>
        <p:spPr bwMode="auto">
          <a:xfrm>
            <a:off x="3129445" y="1810166"/>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7" name="流程图: 联系 166"/>
          <p:cNvSpPr/>
          <p:nvPr/>
        </p:nvSpPr>
        <p:spPr bwMode="auto">
          <a:xfrm>
            <a:off x="3337080" y="1794343"/>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8" name="流程图: 联系 167"/>
          <p:cNvSpPr/>
          <p:nvPr/>
        </p:nvSpPr>
        <p:spPr bwMode="auto">
          <a:xfrm>
            <a:off x="3115306" y="1930030"/>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69" name="流程图: 联系 168"/>
          <p:cNvSpPr/>
          <p:nvPr/>
        </p:nvSpPr>
        <p:spPr bwMode="auto">
          <a:xfrm>
            <a:off x="3285309" y="1944391"/>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0" name="流程图: 联系 169"/>
          <p:cNvSpPr/>
          <p:nvPr/>
        </p:nvSpPr>
        <p:spPr bwMode="auto">
          <a:xfrm>
            <a:off x="3124459" y="2071169"/>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1" name="流程图: 联系 170"/>
          <p:cNvSpPr/>
          <p:nvPr/>
        </p:nvSpPr>
        <p:spPr bwMode="auto">
          <a:xfrm>
            <a:off x="3409738" y="2107169"/>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2" name="流程图: 联系 171"/>
          <p:cNvSpPr/>
          <p:nvPr/>
        </p:nvSpPr>
        <p:spPr bwMode="auto">
          <a:xfrm>
            <a:off x="3409080" y="1666166"/>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3" name="流程图: 联系 172"/>
          <p:cNvSpPr/>
          <p:nvPr/>
        </p:nvSpPr>
        <p:spPr bwMode="auto">
          <a:xfrm>
            <a:off x="3327626" y="1557666"/>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7" name="流程图: 联系 176"/>
          <p:cNvSpPr/>
          <p:nvPr/>
        </p:nvSpPr>
        <p:spPr bwMode="auto">
          <a:xfrm>
            <a:off x="3536974" y="2222348"/>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8" name="流程图: 联系 177"/>
          <p:cNvSpPr/>
          <p:nvPr/>
        </p:nvSpPr>
        <p:spPr bwMode="auto">
          <a:xfrm>
            <a:off x="3473955" y="1930030"/>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p:txBody>
      </p:sp>
      <p:sp>
        <p:nvSpPr>
          <p:cNvPr id="179" name="TextBox 80"/>
          <p:cNvSpPr txBox="1">
            <a:spLocks noChangeArrowheads="1"/>
          </p:cNvSpPr>
          <p:nvPr/>
        </p:nvSpPr>
        <p:spPr bwMode="auto">
          <a:xfrm>
            <a:off x="5938641" y="5143326"/>
            <a:ext cx="14481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000" dirty="0" smtClean="0"/>
              <a:t>Plant in Auckland</a:t>
            </a:r>
            <a:endParaRPr lang="zh-CN" altLang="en-US" sz="1000" dirty="0"/>
          </a:p>
        </p:txBody>
      </p:sp>
      <p:sp>
        <p:nvSpPr>
          <p:cNvPr id="180" name="椭圆 111"/>
          <p:cNvSpPr>
            <a:spLocks noChangeArrowheads="1"/>
          </p:cNvSpPr>
          <p:nvPr/>
        </p:nvSpPr>
        <p:spPr bwMode="auto">
          <a:xfrm>
            <a:off x="5925501" y="5234383"/>
            <a:ext cx="72000" cy="71438"/>
          </a:xfrm>
          <a:prstGeom prst="ellipse">
            <a:avLst/>
          </a:prstGeom>
          <a:solidFill>
            <a:srgbClr val="7030A0"/>
          </a:solidFill>
          <a:ln w="9525" algn="ctr">
            <a:solidFill>
              <a:schemeClr val="tx1"/>
            </a:solidFill>
            <a:round/>
            <a:headEnd/>
            <a:tailEnd/>
          </a:ln>
        </p:spPr>
        <p:txBody>
          <a:bodyPr/>
          <a:lstStyle/>
          <a:p>
            <a:endParaRPr lang="zh-CN" altLang="en-US"/>
          </a:p>
        </p:txBody>
      </p:sp>
      <p:sp>
        <p:nvSpPr>
          <p:cNvPr id="181" name="TextBox 80"/>
          <p:cNvSpPr txBox="1">
            <a:spLocks noChangeArrowheads="1"/>
          </p:cNvSpPr>
          <p:nvPr/>
        </p:nvSpPr>
        <p:spPr bwMode="auto">
          <a:xfrm>
            <a:off x="3777127" y="1827634"/>
            <a:ext cx="14481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000" dirty="0" smtClean="0"/>
              <a:t>Plant in Shanghai</a:t>
            </a:r>
            <a:endParaRPr lang="zh-CN" altLang="en-US" sz="1000" dirty="0"/>
          </a:p>
        </p:txBody>
      </p:sp>
      <p:sp>
        <p:nvSpPr>
          <p:cNvPr id="182" name="椭圆 111"/>
          <p:cNvSpPr>
            <a:spLocks noChangeArrowheads="1"/>
          </p:cNvSpPr>
          <p:nvPr/>
        </p:nvSpPr>
        <p:spPr bwMode="auto">
          <a:xfrm>
            <a:off x="3763987" y="1918691"/>
            <a:ext cx="72000" cy="71438"/>
          </a:xfrm>
          <a:prstGeom prst="ellipse">
            <a:avLst/>
          </a:prstGeom>
          <a:solidFill>
            <a:srgbClr val="7030A0"/>
          </a:solidFill>
          <a:ln w="9525" algn="ctr">
            <a:solidFill>
              <a:schemeClr val="tx1"/>
            </a:solidFill>
            <a:round/>
            <a:headEnd/>
            <a:tailEnd/>
          </a:ln>
        </p:spPr>
        <p:txBody>
          <a:bodyPr/>
          <a:lstStyle/>
          <a:p>
            <a:endParaRPr lang="zh-CN" altLang="en-US"/>
          </a:p>
        </p:txBody>
      </p:sp>
      <p:grpSp>
        <p:nvGrpSpPr>
          <p:cNvPr id="5" name="组合 4"/>
          <p:cNvGrpSpPr/>
          <p:nvPr/>
        </p:nvGrpSpPr>
        <p:grpSpPr>
          <a:xfrm>
            <a:off x="6890771" y="979261"/>
            <a:ext cx="1642897" cy="972422"/>
            <a:chOff x="663000" y="4339606"/>
            <a:chExt cx="1642897" cy="972422"/>
          </a:xfrm>
        </p:grpSpPr>
        <p:sp>
          <p:nvSpPr>
            <p:cNvPr id="130" name="TextBox 80"/>
            <p:cNvSpPr txBox="1">
              <a:spLocks noChangeArrowheads="1"/>
            </p:cNvSpPr>
            <p:nvPr/>
          </p:nvSpPr>
          <p:spPr bwMode="auto">
            <a:xfrm>
              <a:off x="717000" y="4582816"/>
              <a:ext cx="148209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b="0" dirty="0" smtClean="0"/>
                <a:t>Branch before 2011</a:t>
              </a:r>
            </a:p>
            <a:p>
              <a:pPr eaLnBrk="1" hangingPunct="1">
                <a:spcBef>
                  <a:spcPts val="600"/>
                </a:spcBef>
              </a:pPr>
              <a:r>
                <a:rPr lang="en-US" altLang="zh-CN" sz="1100" b="0" dirty="0" smtClean="0"/>
                <a:t>Branch after 2011</a:t>
              </a:r>
            </a:p>
          </p:txBody>
        </p:sp>
        <p:sp>
          <p:nvSpPr>
            <p:cNvPr id="132" name="流程图: 联系 131"/>
            <p:cNvSpPr/>
            <p:nvPr/>
          </p:nvSpPr>
          <p:spPr bwMode="auto">
            <a:xfrm>
              <a:off x="663000" y="4678315"/>
              <a:ext cx="72000" cy="72000"/>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p:txBody>
        </p:sp>
        <p:sp>
          <p:nvSpPr>
            <p:cNvPr id="133" name="流程图: 联系 132"/>
            <p:cNvSpPr/>
            <p:nvPr/>
          </p:nvSpPr>
          <p:spPr bwMode="auto">
            <a:xfrm>
              <a:off x="663000" y="4891675"/>
              <a:ext cx="72000" cy="72000"/>
            </a:xfrm>
            <a:prstGeom prst="flowChartConnec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p:txBody>
        </p:sp>
        <p:sp>
          <p:nvSpPr>
            <p:cNvPr id="183" name="椭圆 111"/>
            <p:cNvSpPr>
              <a:spLocks noChangeArrowheads="1"/>
            </p:cNvSpPr>
            <p:nvPr/>
          </p:nvSpPr>
          <p:spPr bwMode="auto">
            <a:xfrm>
              <a:off x="663000" y="5123839"/>
              <a:ext cx="72000" cy="71438"/>
            </a:xfrm>
            <a:prstGeom prst="ellipse">
              <a:avLst/>
            </a:prstGeom>
            <a:solidFill>
              <a:srgbClr val="7030A0"/>
            </a:solidFill>
            <a:ln w="9525" algn="ctr">
              <a:solidFill>
                <a:schemeClr val="tx1"/>
              </a:solidFill>
              <a:round/>
              <a:headEnd/>
              <a:tailEnd/>
            </a:ln>
          </p:spPr>
          <p:txBody>
            <a:bodyPr/>
            <a:lstStyle/>
            <a:p>
              <a:endParaRPr lang="zh-CN" altLang="en-US" sz="900"/>
            </a:p>
          </p:txBody>
        </p:sp>
        <p:sp>
          <p:nvSpPr>
            <p:cNvPr id="3" name="矩形 2"/>
            <p:cNvSpPr/>
            <p:nvPr/>
          </p:nvSpPr>
          <p:spPr>
            <a:xfrm>
              <a:off x="717000" y="5050418"/>
              <a:ext cx="506870" cy="261610"/>
            </a:xfrm>
            <a:prstGeom prst="rect">
              <a:avLst/>
            </a:prstGeom>
          </p:spPr>
          <p:txBody>
            <a:bodyPr wrap="none">
              <a:spAutoFit/>
            </a:bodyPr>
            <a:lstStyle/>
            <a:p>
              <a:pPr eaLnBrk="1" hangingPunct="1">
                <a:spcBef>
                  <a:spcPts val="600"/>
                </a:spcBef>
              </a:pPr>
              <a:r>
                <a:rPr lang="en-US" altLang="zh-CN" sz="1100" dirty="0" smtClean="0"/>
                <a:t>Plant</a:t>
              </a:r>
            </a:p>
          </p:txBody>
        </p:sp>
        <p:sp>
          <p:nvSpPr>
            <p:cNvPr id="184" name="AutoShape 50"/>
            <p:cNvSpPr>
              <a:spLocks noChangeArrowheads="1"/>
            </p:cNvSpPr>
            <p:nvPr/>
          </p:nvSpPr>
          <p:spPr bwMode="auto">
            <a:xfrm>
              <a:off x="663000" y="4407257"/>
              <a:ext cx="108000" cy="108000"/>
            </a:xfrm>
            <a:prstGeom prst="star5">
              <a:avLst/>
            </a:prstGeom>
            <a:solidFill>
              <a:schemeClr val="bg2"/>
            </a:solidFill>
            <a:ln w="9525">
              <a:solidFill>
                <a:schemeClr val="bg2">
                  <a:lumMod val="50000"/>
                </a:schemeClr>
              </a:solidFill>
              <a:miter lim="800000"/>
              <a:headEnd/>
              <a:tailEnd/>
            </a:ln>
            <a:effectLst/>
          </p:spPr>
          <p:txBody>
            <a:bodyPr wrap="none" anchor="ctr"/>
            <a:lstStyle/>
            <a:p>
              <a:pPr>
                <a:defRPr/>
              </a:pPr>
              <a:endParaRPr lang="zh-CN" altLang="en-US" sz="900">
                <a:latin typeface="Arial" charset="0"/>
              </a:endParaRPr>
            </a:p>
          </p:txBody>
        </p:sp>
        <p:sp>
          <p:nvSpPr>
            <p:cNvPr id="4" name="矩形 3"/>
            <p:cNvSpPr/>
            <p:nvPr/>
          </p:nvSpPr>
          <p:spPr>
            <a:xfrm>
              <a:off x="717000" y="4339606"/>
              <a:ext cx="1588897" cy="261610"/>
            </a:xfrm>
            <a:prstGeom prst="rect">
              <a:avLst/>
            </a:prstGeom>
          </p:spPr>
          <p:txBody>
            <a:bodyPr wrap="none">
              <a:spAutoFit/>
            </a:bodyPr>
            <a:lstStyle/>
            <a:p>
              <a:pPr eaLnBrk="1" hangingPunct="1">
                <a:spcBef>
                  <a:spcPts val="300"/>
                </a:spcBef>
              </a:pPr>
              <a:r>
                <a:rPr lang="en-US" altLang="zh-CN" sz="1100" dirty="0"/>
                <a:t>Sales Territories in AP</a:t>
              </a:r>
            </a:p>
          </p:txBody>
        </p:sp>
      </p:grpSp>
    </p:spTree>
    <p:extLst>
      <p:ext uri="{BB962C8B-B14F-4D97-AF65-F5344CB8AC3E}">
        <p14:creationId xmlns:p14="http://schemas.microsoft.com/office/powerpoint/2010/main" val="300816792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04"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Title 1"/>
          <p:cNvSpPr>
            <a:spLocks noGrp="1"/>
          </p:cNvSpPr>
          <p:nvPr>
            <p:ph type="title" idx="4294967295"/>
            <p:custDataLst>
              <p:tags r:id="rId3"/>
            </p:custDataLst>
          </p:nvPr>
        </p:nvSpPr>
        <p:spPr>
          <a:xfrm>
            <a:off x="457200" y="301752"/>
            <a:ext cx="5237163" cy="527050"/>
          </a:xfrm>
          <a:prstGeom prst="rect">
            <a:avLst/>
          </a:prstGeom>
        </p:spPr>
        <p:txBody>
          <a:bodyPr/>
          <a:lstStyle/>
          <a:p>
            <a:pPr defTabSz="457200" eaLnBrk="1" hangingPunct="1">
              <a:defRPr/>
            </a:pPr>
            <a:r>
              <a:rPr lang="en-US" altLang="zh-CN" sz="2800" b="0" kern="1200" dirty="0">
                <a:solidFill>
                  <a:srgbClr val="FF671F"/>
                </a:solidFill>
              </a:rPr>
              <a:t>Asia Pacific market overview</a:t>
            </a:r>
          </a:p>
        </p:txBody>
      </p:sp>
      <p:sp>
        <p:nvSpPr>
          <p:cNvPr id="35" name="Text Box 14"/>
          <p:cNvSpPr txBox="1">
            <a:spLocks noChangeArrowheads="1"/>
          </p:cNvSpPr>
          <p:nvPr/>
        </p:nvSpPr>
        <p:spPr bwMode="auto">
          <a:xfrm>
            <a:off x="457200" y="5486400"/>
            <a:ext cx="8229600" cy="3108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176213" indent="-176213" algn="ctr">
              <a:defRPr/>
            </a:pPr>
            <a:r>
              <a:rPr lang="en-US" altLang="zh-CN" sz="1400" b="1" dirty="0">
                <a:latin typeface="Arial" charset="0"/>
              </a:rPr>
              <a:t>China counts for the majority of the AP markets </a:t>
            </a:r>
            <a:r>
              <a:rPr lang="en-US" altLang="zh-CN" sz="1400" b="1" dirty="0" smtClean="0">
                <a:latin typeface="Arial" charset="0"/>
              </a:rPr>
              <a:t>and </a:t>
            </a:r>
            <a:r>
              <a:rPr lang="en-US" altLang="zh-CN" sz="1400" b="1" dirty="0">
                <a:latin typeface="Arial" charset="0"/>
              </a:rPr>
              <a:t>leads the </a:t>
            </a:r>
            <a:r>
              <a:rPr lang="en-US" altLang="zh-CN" sz="1400" b="1" dirty="0" smtClean="0">
                <a:latin typeface="Arial" charset="0"/>
              </a:rPr>
              <a:t>growth</a:t>
            </a:r>
            <a:endParaRPr lang="en-US" altLang="zh-CN" sz="1400" b="1" dirty="0">
              <a:latin typeface="Arial" charset="0"/>
            </a:endParaRPr>
          </a:p>
        </p:txBody>
      </p:sp>
      <p:sp>
        <p:nvSpPr>
          <p:cNvPr id="30" name="Rectangle 4"/>
          <p:cNvSpPr>
            <a:spLocks noChangeArrowheads="1"/>
          </p:cNvSpPr>
          <p:nvPr/>
        </p:nvSpPr>
        <p:spPr bwMode="blackWhite">
          <a:xfrm>
            <a:off x="5185611" y="770345"/>
            <a:ext cx="3659032" cy="4730254"/>
          </a:xfrm>
          <a:prstGeom prst="rect">
            <a:avLst/>
          </a:prstGeom>
          <a:noFill/>
          <a:ln w="12700">
            <a:noFill/>
            <a:miter lim="800000"/>
            <a:headEnd/>
            <a:tailEnd/>
          </a:ln>
        </p:spPr>
        <p:txBody>
          <a:bodyPr lIns="90000" rIns="90000"/>
          <a:lstStyle/>
          <a:p>
            <a:pPr marL="285750" lvl="1" indent="-285750" defTabSz="457200">
              <a:spcBef>
                <a:spcPts val="1200"/>
              </a:spcBef>
              <a:buClr>
                <a:srgbClr val="FF671F"/>
              </a:buClr>
              <a:buSzPct val="110000"/>
              <a:buFont typeface="Wingdings" panose="05000000000000000000" pitchFamily="2" charset="2"/>
              <a:buChar char="§"/>
              <a:defRPr/>
            </a:pPr>
            <a:r>
              <a:rPr lang="en-US" altLang="zh-CN" sz="1400" b="0" dirty="0">
                <a:solidFill>
                  <a:srgbClr val="000000"/>
                </a:solidFill>
                <a:ea typeface="黑体"/>
                <a:cs typeface="Arial" pitchFamily="34" charset="0"/>
              </a:rPr>
              <a:t>Asia </a:t>
            </a:r>
            <a:r>
              <a:rPr lang="en-US" altLang="zh-CN" sz="1400" b="0" kern="0" dirty="0"/>
              <a:t>Pacific security markets continue to </a:t>
            </a:r>
            <a:r>
              <a:rPr lang="en-US" altLang="zh-CN" sz="1400" b="0" kern="0" dirty="0" smtClean="0"/>
              <a:t>grow</a:t>
            </a:r>
            <a:endParaRPr lang="en-US" altLang="zh-CN" sz="1400" b="0" kern="0" dirty="0"/>
          </a:p>
          <a:p>
            <a:pPr marL="285750" lvl="1" indent="-285750" defTabSz="457200">
              <a:spcBef>
                <a:spcPts val="1200"/>
              </a:spcBef>
              <a:buClr>
                <a:srgbClr val="FF671F"/>
              </a:buClr>
              <a:buSzPct val="110000"/>
              <a:buFont typeface="Wingdings" panose="05000000000000000000" pitchFamily="2" charset="2"/>
              <a:buChar char="§"/>
              <a:defRPr/>
            </a:pPr>
            <a:r>
              <a:rPr lang="en-US" altLang="zh-CN" sz="1400" b="0" kern="0" dirty="0" smtClean="0"/>
              <a:t>Transportation</a:t>
            </a:r>
            <a:r>
              <a:rPr lang="en-US" altLang="zh-CN" sz="1400" b="0" kern="0" dirty="0"/>
              <a:t>, healthcare, and industrial are the </a:t>
            </a:r>
            <a:r>
              <a:rPr lang="en-US" altLang="zh-CN" sz="1400" b="0" kern="0" dirty="0" smtClean="0"/>
              <a:t>fastest </a:t>
            </a:r>
            <a:r>
              <a:rPr lang="en-US" altLang="zh-CN" sz="1400" b="0" kern="0" dirty="0"/>
              <a:t>growing vertical </a:t>
            </a:r>
            <a:r>
              <a:rPr lang="en-US" altLang="zh-CN" sz="1400" b="0" kern="0" dirty="0" smtClean="0"/>
              <a:t>markets </a:t>
            </a:r>
            <a:endParaRPr lang="en-US" altLang="zh-CN" sz="1400" b="0" kern="0" dirty="0"/>
          </a:p>
          <a:p>
            <a:pPr marL="285750" lvl="1" indent="-285750" defTabSz="457200">
              <a:spcBef>
                <a:spcPts val="1200"/>
              </a:spcBef>
              <a:buClr>
                <a:srgbClr val="FF671F"/>
              </a:buClr>
              <a:buSzPct val="110000"/>
              <a:buFont typeface="Wingdings" panose="05000000000000000000" pitchFamily="2" charset="2"/>
              <a:buChar char="§"/>
              <a:defRPr/>
            </a:pPr>
            <a:r>
              <a:rPr lang="en-US" sz="1400" b="0" kern="0" dirty="0"/>
              <a:t>Opportunity for growth comes </a:t>
            </a:r>
            <a:r>
              <a:rPr lang="en-US" altLang="zh-CN" sz="1400" b="0" kern="0" dirty="0"/>
              <a:t>from urbanization, fast development of 2nd &amp; 3rd tier </a:t>
            </a:r>
            <a:r>
              <a:rPr lang="en-US" altLang="zh-CN" sz="1400" b="0" kern="0" dirty="0" smtClean="0"/>
              <a:t>cities</a:t>
            </a:r>
          </a:p>
          <a:p>
            <a:pPr marL="285750" lvl="1" indent="-285750" defTabSz="457200">
              <a:spcBef>
                <a:spcPts val="1200"/>
              </a:spcBef>
              <a:buClr>
                <a:srgbClr val="FF671F"/>
              </a:buClr>
              <a:buSzPct val="110000"/>
              <a:buFont typeface="Wingdings" panose="05000000000000000000" pitchFamily="2" charset="2"/>
              <a:buChar char="§"/>
              <a:defRPr/>
            </a:pPr>
            <a:r>
              <a:rPr lang="en-US" altLang="zh-CN" sz="1400" b="0" kern="0" dirty="0" smtClean="0"/>
              <a:t>Safety </a:t>
            </a:r>
            <a:r>
              <a:rPr lang="en-US" altLang="zh-CN" sz="1400" b="0" kern="0" dirty="0"/>
              <a:t>and security application extending to new verticals, e.g. healthcare, industrial, etc. </a:t>
            </a:r>
          </a:p>
          <a:p>
            <a:pPr marL="285750" lvl="1" indent="-285750" defTabSz="457200">
              <a:spcBef>
                <a:spcPts val="1200"/>
              </a:spcBef>
              <a:buClr>
                <a:srgbClr val="FF671F"/>
              </a:buClr>
              <a:buSzPct val="110000"/>
              <a:buFont typeface="Wingdings" panose="05000000000000000000" pitchFamily="2" charset="2"/>
              <a:buChar char="§"/>
              <a:defRPr/>
            </a:pPr>
            <a:r>
              <a:rPr lang="en-US" sz="1400" b="0" kern="0" dirty="0"/>
              <a:t>Transition to electronic access for high end </a:t>
            </a:r>
            <a:r>
              <a:rPr lang="en-US" sz="1400" b="0" kern="0" dirty="0" smtClean="0"/>
              <a:t>segment, </a:t>
            </a:r>
            <a:r>
              <a:rPr lang="en-US" sz="1400" b="0" kern="0" dirty="0"/>
              <a:t>especially in residential </a:t>
            </a:r>
            <a:r>
              <a:rPr lang="en-US" sz="1400" b="0" kern="0" dirty="0" smtClean="0"/>
              <a:t>market</a:t>
            </a:r>
          </a:p>
          <a:p>
            <a:pPr marL="285750" lvl="1" indent="-285750" defTabSz="457200">
              <a:spcBef>
                <a:spcPts val="1200"/>
              </a:spcBef>
              <a:buClr>
                <a:srgbClr val="FF671F"/>
              </a:buClr>
              <a:buSzPct val="110000"/>
              <a:buFont typeface="Wingdings" panose="05000000000000000000" pitchFamily="2" charset="2"/>
              <a:buChar char="§"/>
              <a:defRPr/>
            </a:pPr>
            <a:r>
              <a:rPr lang="en-US" sz="1400" b="0" kern="0" dirty="0"/>
              <a:t>Wireless door lock, RFID, biometrics identification, etc. </a:t>
            </a:r>
            <a:r>
              <a:rPr lang="en-US" sz="1400" b="0" kern="0" dirty="0" smtClean="0"/>
              <a:t>urge </a:t>
            </a:r>
            <a:r>
              <a:rPr lang="en-US" sz="1400" b="0" kern="0" dirty="0"/>
              <a:t>the upgrade </a:t>
            </a:r>
            <a:r>
              <a:rPr lang="en-US" sz="1400" b="0" kern="0" dirty="0" smtClean="0"/>
              <a:t>of </a:t>
            </a:r>
            <a:r>
              <a:rPr lang="en-US" sz="1400" b="0" kern="0" dirty="0"/>
              <a:t>access control devices and drive market </a:t>
            </a:r>
            <a:r>
              <a:rPr lang="en-US" sz="1400" b="0" kern="0" dirty="0" smtClean="0"/>
              <a:t>adoptions</a:t>
            </a:r>
            <a:endParaRPr lang="en-US" sz="1400" b="0" kern="0" dirty="0"/>
          </a:p>
          <a:p>
            <a:pPr marL="182563" lvl="1" indent="-182563" defTabSz="457200">
              <a:spcBef>
                <a:spcPct val="20000"/>
              </a:spcBef>
              <a:buClr>
                <a:srgbClr val="FF671F"/>
              </a:buClr>
              <a:buSzPct val="110000"/>
              <a:buFont typeface="Wingdings" panose="05000000000000000000" pitchFamily="2" charset="2"/>
              <a:buChar char="§"/>
              <a:defRPr/>
            </a:pPr>
            <a:endParaRPr lang="en-US" altLang="zh-CN" sz="1200" b="0" kern="0" dirty="0"/>
          </a:p>
        </p:txBody>
      </p:sp>
      <p:grpSp>
        <p:nvGrpSpPr>
          <p:cNvPr id="2" name="Group 1"/>
          <p:cNvGrpSpPr/>
          <p:nvPr/>
        </p:nvGrpSpPr>
        <p:grpSpPr>
          <a:xfrm>
            <a:off x="-329398" y="827815"/>
            <a:ext cx="5413829" cy="2307657"/>
            <a:chOff x="-371930" y="851879"/>
            <a:chExt cx="5413829" cy="2387385"/>
          </a:xfrm>
        </p:grpSpPr>
        <p:sp>
          <p:nvSpPr>
            <p:cNvPr id="29" name="TextBox 48"/>
            <p:cNvSpPr txBox="1">
              <a:spLocks noChangeArrowheads="1"/>
            </p:cNvSpPr>
            <p:nvPr>
              <p:custDataLst>
                <p:tags r:id="rId6"/>
              </p:custDataLst>
            </p:nvPr>
          </p:nvSpPr>
          <p:spPr bwMode="auto">
            <a:xfrm>
              <a:off x="1099462" y="851879"/>
              <a:ext cx="3407228" cy="461665"/>
            </a:xfrm>
            <a:prstGeom prst="rect">
              <a:avLst/>
            </a:prstGeom>
            <a:ln>
              <a:noFill/>
            </a:ln>
            <a:ex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200" dirty="0" smtClean="0">
                  <a:solidFill>
                    <a:srgbClr val="000000"/>
                  </a:solidFill>
                  <a:latin typeface="+mj-lt"/>
                  <a:ea typeface="+mn-ea"/>
                  <a:cs typeface="Arial" pitchFamily="34" charset="0"/>
                </a:rPr>
                <a:t>2013 Addressable </a:t>
              </a:r>
              <a:r>
                <a:rPr lang="en-US" altLang="zh-CN" sz="1200" dirty="0">
                  <a:solidFill>
                    <a:srgbClr val="000000"/>
                  </a:solidFill>
                  <a:latin typeface="+mj-lt"/>
                  <a:ea typeface="+mn-ea"/>
                  <a:cs typeface="Arial" pitchFamily="34" charset="0"/>
                </a:rPr>
                <a:t>Market </a:t>
              </a:r>
              <a:r>
                <a:rPr lang="en-US" altLang="zh-CN" sz="1200" dirty="0" smtClean="0">
                  <a:solidFill>
                    <a:srgbClr val="000000"/>
                  </a:solidFill>
                  <a:latin typeface="+mj-lt"/>
                  <a:ea typeface="+mn-ea"/>
                  <a:cs typeface="Arial" pitchFamily="34" charset="0"/>
                </a:rPr>
                <a:t>Size</a:t>
              </a:r>
            </a:p>
            <a:p>
              <a:pPr algn="ctr" eaLnBrk="1" hangingPunct="1"/>
              <a:r>
                <a:rPr lang="en-US" altLang="zh-CN" sz="1200" dirty="0" smtClean="0">
                  <a:solidFill>
                    <a:srgbClr val="000000"/>
                  </a:solidFill>
                  <a:latin typeface="+mj-lt"/>
                  <a:ea typeface="+mn-ea"/>
                  <a:cs typeface="Arial" pitchFamily="34" charset="0"/>
                </a:rPr>
                <a:t>by Product Category</a:t>
              </a:r>
              <a:r>
                <a:rPr lang="en-US" altLang="zh-CN" sz="1200" dirty="0">
                  <a:solidFill>
                    <a:srgbClr val="000000"/>
                  </a:solidFill>
                  <a:latin typeface="+mj-lt"/>
                  <a:cs typeface="Arial" pitchFamily="34" charset="0"/>
                </a:rPr>
                <a:t> ( US$ M </a:t>
              </a:r>
              <a:r>
                <a:rPr lang="en-US" altLang="zh-CN" sz="1200" dirty="0" smtClean="0">
                  <a:solidFill>
                    <a:srgbClr val="000000"/>
                  </a:solidFill>
                  <a:latin typeface="+mj-lt"/>
                  <a:cs typeface="Arial" pitchFamily="34" charset="0"/>
                </a:rPr>
                <a:t>)</a:t>
              </a:r>
              <a:endParaRPr lang="en-US" altLang="zh-CN" sz="1200" dirty="0">
                <a:solidFill>
                  <a:srgbClr val="000000"/>
                </a:solidFill>
                <a:latin typeface="+mj-lt"/>
                <a:cs typeface="Arial" pitchFamily="34" charset="0"/>
              </a:endParaRPr>
            </a:p>
          </p:txBody>
        </p:sp>
        <p:graphicFrame>
          <p:nvGraphicFramePr>
            <p:cNvPr id="33" name="图表 32"/>
            <p:cNvGraphicFramePr/>
            <p:nvPr>
              <p:extLst>
                <p:ext uri="{D42A27DB-BD31-4B8C-83A1-F6EECF244321}">
                  <p14:modId xmlns:p14="http://schemas.microsoft.com/office/powerpoint/2010/main" val="1239653250"/>
                </p:ext>
              </p:extLst>
            </p:nvPr>
          </p:nvGraphicFramePr>
          <p:xfrm>
            <a:off x="-371930" y="1233719"/>
            <a:ext cx="5413829" cy="2005545"/>
          </p:xfrm>
          <a:graphic>
            <a:graphicData uri="http://schemas.openxmlformats.org/drawingml/2006/chart">
              <c:chart xmlns:c="http://schemas.openxmlformats.org/drawingml/2006/chart" xmlns:r="http://schemas.openxmlformats.org/officeDocument/2006/relationships" r:id="rId11"/>
            </a:graphicData>
          </a:graphic>
        </p:graphicFrame>
      </p:grpSp>
      <p:sp>
        <p:nvSpPr>
          <p:cNvPr id="11" name="TextBox 46"/>
          <p:cNvSpPr txBox="1">
            <a:spLocks noChangeArrowheads="1"/>
          </p:cNvSpPr>
          <p:nvPr>
            <p:custDataLst>
              <p:tags r:id="rId4"/>
            </p:custDataLst>
          </p:nvPr>
        </p:nvSpPr>
        <p:spPr bwMode="auto">
          <a:xfrm>
            <a:off x="3831051" y="6284104"/>
            <a:ext cx="38194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r" eaLnBrk="1" hangingPunct="1"/>
            <a:r>
              <a:rPr lang="en-US" altLang="zh-CN" sz="800" b="0" dirty="0"/>
              <a:t> * </a:t>
            </a:r>
            <a:r>
              <a:rPr lang="en-US" altLang="zh-CN" sz="800" b="0" dirty="0" smtClean="0">
                <a:cs typeface="Arial" pitchFamily="34" charset="0"/>
              </a:rPr>
              <a:t>Data </a:t>
            </a:r>
            <a:r>
              <a:rPr lang="en-US" altLang="zh-CN" sz="800" b="0" dirty="0">
                <a:cs typeface="Arial" pitchFamily="34" charset="0"/>
              </a:rPr>
              <a:t>Source:  </a:t>
            </a:r>
            <a:r>
              <a:rPr lang="en-US" altLang="zh-CN" sz="800" b="0" dirty="0" smtClean="0">
                <a:cs typeface="Arial" pitchFamily="34" charset="0"/>
              </a:rPr>
              <a:t>Frost </a:t>
            </a:r>
            <a:r>
              <a:rPr lang="en-US" altLang="zh-CN" sz="800" b="0" dirty="0">
                <a:cs typeface="Arial" pitchFamily="34" charset="0"/>
              </a:rPr>
              <a:t>Sullivan </a:t>
            </a:r>
            <a:r>
              <a:rPr lang="en-US" altLang="zh-CN" sz="800" b="0" dirty="0" smtClean="0">
                <a:cs typeface="Arial" pitchFamily="34" charset="0"/>
              </a:rPr>
              <a:t>Reports; NBS; </a:t>
            </a:r>
            <a:r>
              <a:rPr lang="en-US" altLang="zh-CN" sz="800" b="0" dirty="0">
                <a:cs typeface="Arial" pitchFamily="34" charset="0"/>
              </a:rPr>
              <a:t>I</a:t>
            </a:r>
            <a:r>
              <a:rPr lang="en-US" altLang="zh-CN" sz="800" b="0" dirty="0" smtClean="0">
                <a:cs typeface="Arial" pitchFamily="34" charset="0"/>
              </a:rPr>
              <a:t>nternal research</a:t>
            </a:r>
            <a:endParaRPr lang="zh-CN" altLang="en-US" sz="800" b="0" dirty="0">
              <a:cs typeface="Arial" pitchFamily="34" charset="0"/>
            </a:endParaRPr>
          </a:p>
        </p:txBody>
      </p:sp>
      <p:grpSp>
        <p:nvGrpSpPr>
          <p:cNvPr id="4" name="Group 3"/>
          <p:cNvGrpSpPr/>
          <p:nvPr/>
        </p:nvGrpSpPr>
        <p:grpSpPr>
          <a:xfrm>
            <a:off x="609600" y="2967738"/>
            <a:ext cx="4681280" cy="2909977"/>
            <a:chOff x="609600" y="3143390"/>
            <a:chExt cx="4681280" cy="2909977"/>
          </a:xfrm>
        </p:grpSpPr>
        <p:graphicFrame>
          <p:nvGraphicFramePr>
            <p:cNvPr id="31" name="图表 30"/>
            <p:cNvGraphicFramePr/>
            <p:nvPr>
              <p:extLst>
                <p:ext uri="{D42A27DB-BD31-4B8C-83A1-F6EECF244321}">
                  <p14:modId xmlns:p14="http://schemas.microsoft.com/office/powerpoint/2010/main" val="3737226066"/>
                </p:ext>
              </p:extLst>
            </p:nvPr>
          </p:nvGraphicFramePr>
          <p:xfrm>
            <a:off x="609600" y="3500667"/>
            <a:ext cx="4681280" cy="2552700"/>
          </p:xfrm>
          <a:graphic>
            <a:graphicData uri="http://schemas.openxmlformats.org/drawingml/2006/chart">
              <c:chart xmlns:c="http://schemas.openxmlformats.org/drawingml/2006/chart" xmlns:r="http://schemas.openxmlformats.org/officeDocument/2006/relationships" r:id="rId12"/>
            </a:graphicData>
          </a:graphic>
        </p:graphicFrame>
        <p:sp>
          <p:nvSpPr>
            <p:cNvPr id="36" name="TextBox 48"/>
            <p:cNvSpPr txBox="1">
              <a:spLocks noChangeArrowheads="1"/>
            </p:cNvSpPr>
            <p:nvPr>
              <p:custDataLst>
                <p:tags r:id="rId5"/>
              </p:custDataLst>
            </p:nvPr>
          </p:nvSpPr>
          <p:spPr bwMode="auto">
            <a:xfrm>
              <a:off x="696691" y="3143390"/>
              <a:ext cx="436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eaLnBrk="1" hangingPunct="1"/>
              <a:r>
                <a:rPr lang="en-US" altLang="zh-CN" sz="1200" dirty="0" smtClean="0">
                  <a:solidFill>
                    <a:srgbClr val="000000"/>
                  </a:solidFill>
                  <a:latin typeface="+mj-lt"/>
                  <a:ea typeface="+mn-ea"/>
                  <a:cs typeface="Arial" pitchFamily="34" charset="0"/>
                </a:rPr>
                <a:t>2013 Addressable </a:t>
              </a:r>
              <a:r>
                <a:rPr lang="en-US" altLang="zh-CN" sz="1200" dirty="0">
                  <a:solidFill>
                    <a:srgbClr val="000000"/>
                  </a:solidFill>
                  <a:latin typeface="+mj-lt"/>
                  <a:ea typeface="+mn-ea"/>
                  <a:cs typeface="Arial" pitchFamily="34" charset="0"/>
                </a:rPr>
                <a:t>Market </a:t>
              </a:r>
              <a:r>
                <a:rPr lang="en-US" altLang="zh-CN" sz="1200" dirty="0" smtClean="0">
                  <a:solidFill>
                    <a:srgbClr val="000000"/>
                  </a:solidFill>
                  <a:latin typeface="+mj-lt"/>
                  <a:ea typeface="+mn-ea"/>
                  <a:cs typeface="Arial" pitchFamily="34" charset="0"/>
                </a:rPr>
                <a:t>Size</a:t>
              </a:r>
            </a:p>
            <a:p>
              <a:pPr algn="ctr" eaLnBrk="1" hangingPunct="1"/>
              <a:r>
                <a:rPr lang="en-US" altLang="zh-CN" sz="1200" dirty="0" smtClean="0">
                  <a:solidFill>
                    <a:srgbClr val="000000"/>
                  </a:solidFill>
                  <a:latin typeface="+mj-lt"/>
                  <a:ea typeface="+mn-ea"/>
                  <a:cs typeface="Arial" pitchFamily="34" charset="0"/>
                </a:rPr>
                <a:t>by Sales Territory ( US$ M )</a:t>
              </a:r>
              <a:endParaRPr lang="en-US" altLang="zh-CN" sz="1200" dirty="0">
                <a:solidFill>
                  <a:srgbClr val="000000"/>
                </a:solidFill>
                <a:latin typeface="+mj-lt"/>
                <a:ea typeface="+mn-ea"/>
                <a:cs typeface="Arial" pitchFamily="34" charset="0"/>
              </a:endParaRPr>
            </a:p>
          </p:txBody>
        </p:sp>
        <p:sp>
          <p:nvSpPr>
            <p:cNvPr id="3" name="TextBox 2"/>
            <p:cNvSpPr txBox="1"/>
            <p:nvPr/>
          </p:nvSpPr>
          <p:spPr>
            <a:xfrm>
              <a:off x="2282126" y="3761460"/>
              <a:ext cx="2480374" cy="201600"/>
            </a:xfrm>
            <a:prstGeom prst="rect">
              <a:avLst/>
            </a:prstGeom>
            <a:solidFill>
              <a:srgbClr val="333F48"/>
            </a:solidFill>
          </p:spPr>
          <p:txBody>
            <a:bodyPr wrap="square" rtlCol="0">
              <a:spAutoFit/>
            </a:bodyPr>
            <a:lstStyle/>
            <a:p>
              <a:endParaRPr lang="en-US" sz="600" dirty="0"/>
            </a:p>
          </p:txBody>
        </p:sp>
      </p:grpSp>
    </p:spTree>
    <p:extLst>
      <p:ext uri="{BB962C8B-B14F-4D97-AF65-F5344CB8AC3E}">
        <p14:creationId xmlns:p14="http://schemas.microsoft.com/office/powerpoint/2010/main" val="3727252936"/>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8" descr="Description: Description: Description: Description: Description: Description: Description: Description: Description: Description: Description: Description: Description: cid:image028.png@01CE4267.21AF14B0"/>
          <p:cNvPicPr>
            <a:picLocks noChangeAspect="1" noChangeArrowheads="1"/>
          </p:cNvPicPr>
          <p:nvPr/>
        </p:nvPicPr>
        <p:blipFill>
          <a:blip r:embed="rId7" cstate="print"/>
          <a:srcRect/>
          <a:stretch>
            <a:fillRect/>
          </a:stretch>
        </p:blipFill>
        <p:spPr bwMode="auto">
          <a:xfrm>
            <a:off x="837593" y="2764326"/>
            <a:ext cx="471052" cy="368010"/>
          </a:xfrm>
          <a:prstGeom prst="rect">
            <a:avLst/>
          </a:prstGeom>
          <a:noFill/>
          <a:ln w="9525">
            <a:noFill/>
            <a:miter lim="800000"/>
            <a:headEnd/>
            <a:tailEnd/>
          </a:ln>
        </p:spPr>
      </p:pic>
      <p:pic>
        <p:nvPicPr>
          <p:cNvPr id="45" name="Picture 4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2270" y="3100178"/>
            <a:ext cx="581698" cy="12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8297" y="3353328"/>
            <a:ext cx="349644" cy="8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矩形 102"/>
          <p:cNvSpPr>
            <a:spLocks noChangeArrowheads="1"/>
          </p:cNvSpPr>
          <p:nvPr/>
        </p:nvSpPr>
        <p:spPr bwMode="auto">
          <a:xfrm>
            <a:off x="5197510" y="1062038"/>
            <a:ext cx="3641689"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63600">
              <a:buClr>
                <a:srgbClr val="F68837"/>
              </a:buClr>
              <a:defRPr/>
            </a:pPr>
            <a:r>
              <a:rPr lang="en-US" altLang="zh-CN" sz="1400" b="1" dirty="0">
                <a:solidFill>
                  <a:srgbClr val="FF671F"/>
                </a:solidFill>
                <a:latin typeface="Arial" charset="0"/>
                <a:ea typeface="宋体" charset="-122"/>
              </a:rPr>
              <a:t>Core</a:t>
            </a:r>
            <a:r>
              <a:rPr lang="en-US" altLang="zh-CN" sz="1400" b="1" dirty="0">
                <a:latin typeface="Arial" charset="0"/>
                <a:ea typeface="宋体" charset="-122"/>
              </a:rPr>
              <a:t> Strengths</a:t>
            </a:r>
          </a:p>
          <a:p>
            <a:pPr marL="374650" indent="-285750" defTabSz="863600">
              <a:buClr>
                <a:srgbClr val="F68837"/>
              </a:buClr>
              <a:buFont typeface="Wingdings" panose="05000000000000000000" pitchFamily="2" charset="2"/>
              <a:buChar char="§"/>
              <a:defRPr/>
            </a:pPr>
            <a:r>
              <a:rPr lang="en-US" altLang="zh-CN" sz="1400" b="0" dirty="0">
                <a:solidFill>
                  <a:srgbClr val="000000"/>
                </a:solidFill>
                <a:latin typeface="Arial" charset="0"/>
                <a:ea typeface="宋体" charset="-122"/>
              </a:rPr>
              <a:t>Well-recognized brand image in niche ANSI Grade 1 market in </a:t>
            </a:r>
            <a:r>
              <a:rPr lang="en-US" altLang="zh-CN" sz="1400" b="0" dirty="0" smtClean="0">
                <a:solidFill>
                  <a:srgbClr val="000000"/>
                </a:solidFill>
                <a:latin typeface="Arial" charset="0"/>
                <a:ea typeface="宋体" charset="-122"/>
              </a:rPr>
              <a:t>China (30% market share)</a:t>
            </a:r>
            <a:endParaRPr lang="en-US" altLang="zh-CN" sz="1400" b="0" dirty="0">
              <a:solidFill>
                <a:srgbClr val="000000"/>
              </a:solidFill>
              <a:latin typeface="Arial" charset="0"/>
              <a:ea typeface="宋体" charset="-122"/>
            </a:endParaRPr>
          </a:p>
          <a:p>
            <a:pPr marL="374650" indent="-285750" defTabSz="863600">
              <a:buClr>
                <a:srgbClr val="F68837"/>
              </a:buClr>
              <a:buFont typeface="Wingdings" panose="05000000000000000000" pitchFamily="2" charset="2"/>
              <a:buChar char="§"/>
              <a:defRPr/>
            </a:pPr>
            <a:r>
              <a:rPr lang="en-US" altLang="zh-CN" sz="1400" b="0" dirty="0">
                <a:solidFill>
                  <a:srgbClr val="000000"/>
                </a:solidFill>
                <a:latin typeface="Arial" charset="0"/>
                <a:ea typeface="宋体" charset="-122"/>
              </a:rPr>
              <a:t>Professional spec-in resources and capabilities</a:t>
            </a:r>
          </a:p>
          <a:p>
            <a:pPr marL="374650" indent="-285750" defTabSz="863600">
              <a:buClr>
                <a:srgbClr val="F68837"/>
              </a:buClr>
              <a:buFont typeface="Wingdings" panose="05000000000000000000" pitchFamily="2" charset="2"/>
              <a:buChar char="§"/>
              <a:defRPr/>
            </a:pPr>
            <a:r>
              <a:rPr lang="en-US" altLang="zh-CN" sz="1400" b="0" dirty="0">
                <a:solidFill>
                  <a:srgbClr val="000000"/>
                </a:solidFill>
                <a:latin typeface="Arial" charset="0"/>
                <a:ea typeface="宋体" charset="-122"/>
              </a:rPr>
              <a:t>Strong brand awareness and extensive channel coverage in New Zealand</a:t>
            </a:r>
          </a:p>
          <a:p>
            <a:pPr marL="374650" indent="-285750" defTabSz="863600">
              <a:buClr>
                <a:srgbClr val="F68837"/>
              </a:buClr>
              <a:buFont typeface="Wingdings" panose="05000000000000000000" pitchFamily="2" charset="2"/>
              <a:buChar char="§"/>
              <a:defRPr/>
            </a:pPr>
            <a:r>
              <a:rPr lang="en-US" altLang="zh-CN" sz="1400" b="0" dirty="0">
                <a:latin typeface="Arial" charset="0"/>
                <a:ea typeface="宋体" charset="-122"/>
                <a:cs typeface="Arial" charset="0"/>
              </a:rPr>
              <a:t>Software </a:t>
            </a:r>
            <a:r>
              <a:rPr lang="en-US" altLang="zh-CN" sz="1400" b="0" dirty="0" smtClean="0">
                <a:latin typeface="Arial" charset="0"/>
                <a:ea typeface="宋体" charset="-122"/>
                <a:cs typeface="Arial" charset="0"/>
              </a:rPr>
              <a:t>development and complex </a:t>
            </a:r>
            <a:r>
              <a:rPr lang="en-US" altLang="zh-CN" sz="1400" b="0" dirty="0">
                <a:latin typeface="Arial" charset="0"/>
                <a:ea typeface="宋体" charset="-122"/>
                <a:cs typeface="Arial" charset="0"/>
              </a:rPr>
              <a:t>project management capabilities </a:t>
            </a:r>
            <a:r>
              <a:rPr lang="en-US" altLang="zh-CN" sz="1400" b="0" dirty="0" smtClean="0">
                <a:latin typeface="Arial" charset="0"/>
                <a:ea typeface="宋体" charset="-122"/>
                <a:cs typeface="Arial" charset="0"/>
              </a:rPr>
              <a:t>in Bocom business</a:t>
            </a:r>
            <a:endParaRPr lang="en-US" altLang="zh-CN" sz="1400" b="0" dirty="0">
              <a:latin typeface="Arial" charset="0"/>
              <a:ea typeface="宋体" charset="-122"/>
              <a:cs typeface="Arial" charset="0"/>
            </a:endParaRPr>
          </a:p>
          <a:p>
            <a:pPr marL="285750" indent="-285750" defTabSz="863600">
              <a:buClr>
                <a:srgbClr val="F68837"/>
              </a:buClr>
              <a:buFont typeface="Wingdings" panose="05000000000000000000" pitchFamily="2" charset="2"/>
              <a:buChar char="§"/>
              <a:defRPr/>
            </a:pPr>
            <a:endParaRPr lang="en-US" altLang="zh-CN" sz="1400" dirty="0">
              <a:latin typeface="Arial" charset="0"/>
              <a:ea typeface="宋体" charset="-122"/>
            </a:endParaRPr>
          </a:p>
          <a:p>
            <a:pPr defTabSz="863600">
              <a:buClr>
                <a:srgbClr val="F68837"/>
              </a:buClr>
              <a:defRPr/>
            </a:pPr>
            <a:r>
              <a:rPr lang="en-US" altLang="zh-CN" sz="1400" b="1" dirty="0" smtClean="0">
                <a:solidFill>
                  <a:srgbClr val="FF671F"/>
                </a:solidFill>
                <a:latin typeface="Arial" charset="0"/>
                <a:ea typeface="宋体" charset="-122"/>
              </a:rPr>
              <a:t>Strategy</a:t>
            </a:r>
            <a:endParaRPr lang="en-US" altLang="zh-CN" sz="1400" b="1" dirty="0">
              <a:solidFill>
                <a:srgbClr val="FF671F"/>
              </a:solidFill>
              <a:latin typeface="Arial" charset="0"/>
              <a:ea typeface="宋体" charset="-122"/>
            </a:endParaRPr>
          </a:p>
          <a:p>
            <a:pPr marL="374650" indent="-285750" defTabSz="863600">
              <a:buClr>
                <a:srgbClr val="F68837"/>
              </a:buClr>
              <a:buFont typeface="Wingdings" panose="05000000000000000000" pitchFamily="2" charset="2"/>
              <a:buChar char="§"/>
              <a:defRPr/>
            </a:pPr>
            <a:r>
              <a:rPr lang="en-US" sz="1400" b="0" dirty="0" smtClean="0">
                <a:solidFill>
                  <a:srgbClr val="000000"/>
                </a:solidFill>
                <a:latin typeface="Arial" charset="0"/>
                <a:ea typeface="宋体" charset="-122"/>
              </a:rPr>
              <a:t>Expand product portfolio to penetrate in mid end market segment</a:t>
            </a:r>
            <a:endParaRPr lang="en-US" sz="1400" b="0" dirty="0">
              <a:solidFill>
                <a:srgbClr val="000000"/>
              </a:solidFill>
              <a:latin typeface="Arial" charset="0"/>
              <a:ea typeface="宋体" charset="-122"/>
            </a:endParaRPr>
          </a:p>
          <a:p>
            <a:pPr marL="374650" indent="-285750" defTabSz="863600">
              <a:buClr>
                <a:srgbClr val="F68837"/>
              </a:buClr>
              <a:buFont typeface="Wingdings" panose="05000000000000000000" pitchFamily="2" charset="2"/>
              <a:buChar char="§"/>
              <a:defRPr/>
            </a:pPr>
            <a:r>
              <a:rPr lang="en-US" sz="1400" b="0" dirty="0" smtClean="0">
                <a:solidFill>
                  <a:srgbClr val="000000"/>
                </a:solidFill>
                <a:latin typeface="Arial" charset="0"/>
                <a:ea typeface="宋体" charset="-122"/>
              </a:rPr>
              <a:t>Enhance M&amp;A efforts </a:t>
            </a:r>
            <a:endParaRPr lang="en-US" sz="1400" b="0" dirty="0">
              <a:solidFill>
                <a:srgbClr val="000000"/>
              </a:solidFill>
              <a:latin typeface="Arial" charset="0"/>
              <a:ea typeface="宋体" charset="-122"/>
            </a:endParaRPr>
          </a:p>
          <a:p>
            <a:pPr marL="285750" indent="-285750" defTabSz="863600">
              <a:buClr>
                <a:srgbClr val="F68837"/>
              </a:buClr>
              <a:buFont typeface="Wingdings" panose="05000000000000000000" pitchFamily="2" charset="2"/>
              <a:buChar char="§"/>
              <a:defRPr/>
            </a:pPr>
            <a:endParaRPr lang="en-US" altLang="zh-CN" sz="1400" dirty="0">
              <a:latin typeface="Arial" charset="0"/>
              <a:ea typeface="宋体" charset="-122"/>
            </a:endParaRPr>
          </a:p>
        </p:txBody>
      </p:sp>
      <p:sp>
        <p:nvSpPr>
          <p:cNvPr id="13336" name="TextBox 108"/>
          <p:cNvSpPr txBox="1">
            <a:spLocks noChangeArrowheads="1"/>
          </p:cNvSpPr>
          <p:nvPr/>
        </p:nvSpPr>
        <p:spPr bwMode="auto">
          <a:xfrm>
            <a:off x="1342665" y="965200"/>
            <a:ext cx="26212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671F"/>
                </a:solidFill>
              </a:rPr>
              <a:t>Market Segment Distribution</a:t>
            </a:r>
            <a:endParaRPr lang="zh-CN" altLang="en-US" sz="1400" dirty="0">
              <a:solidFill>
                <a:srgbClr val="FF671F"/>
              </a:solidFill>
            </a:endParaRPr>
          </a:p>
        </p:txBody>
      </p:sp>
      <p:sp>
        <p:nvSpPr>
          <p:cNvPr id="40" name="Text Box 14"/>
          <p:cNvSpPr txBox="1">
            <a:spLocks noChangeArrowheads="1"/>
          </p:cNvSpPr>
          <p:nvPr/>
        </p:nvSpPr>
        <p:spPr bwMode="auto">
          <a:xfrm>
            <a:off x="457200" y="5369169"/>
            <a:ext cx="8229600" cy="57864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176213" indent="-176213" algn="ctr">
              <a:defRPr/>
            </a:pPr>
            <a:r>
              <a:rPr lang="en-US" altLang="zh-CN" sz="1400" b="1" dirty="0" smtClean="0">
                <a:latin typeface="Arial" charset="0"/>
              </a:rPr>
              <a:t>Substantial opportunities exist in mid end market segment,  </a:t>
            </a:r>
          </a:p>
          <a:p>
            <a:pPr marL="176213" indent="-176213" algn="ctr">
              <a:defRPr/>
            </a:pPr>
            <a:r>
              <a:rPr lang="en-US" altLang="zh-CN" sz="1400" b="1" dirty="0" smtClean="0">
                <a:latin typeface="Arial" charset="0"/>
              </a:rPr>
              <a:t>Efforts begin </a:t>
            </a:r>
            <a:r>
              <a:rPr lang="en-US" altLang="zh-CN" sz="1400" b="1" dirty="0">
                <a:latin typeface="Arial" charset="0"/>
              </a:rPr>
              <a:t>with acquisition for channel presence, lower-cost local products and brand</a:t>
            </a:r>
            <a:endParaRPr lang="zh-CN" altLang="en-US" sz="1400" b="1" dirty="0">
              <a:latin typeface="Arial" charset="0"/>
            </a:endParaRPr>
          </a:p>
        </p:txBody>
      </p:sp>
      <p:grpSp>
        <p:nvGrpSpPr>
          <p:cNvPr id="17" name="组合 20"/>
          <p:cNvGrpSpPr>
            <a:grpSpLocks/>
          </p:cNvGrpSpPr>
          <p:nvPr/>
        </p:nvGrpSpPr>
        <p:grpSpPr bwMode="auto">
          <a:xfrm>
            <a:off x="1211444" y="1463674"/>
            <a:ext cx="4040734" cy="3789045"/>
            <a:chOff x="1060450" y="1150938"/>
            <a:chExt cx="6864350" cy="4537075"/>
          </a:xfrm>
        </p:grpSpPr>
        <p:sp>
          <p:nvSpPr>
            <p:cNvPr id="18" name="Freeform 2"/>
            <p:cNvSpPr>
              <a:spLocks/>
            </p:cNvSpPr>
            <p:nvPr/>
          </p:nvSpPr>
          <p:spPr bwMode="blackWhite">
            <a:xfrm>
              <a:off x="6577013" y="4108450"/>
              <a:ext cx="1347787" cy="1579563"/>
            </a:xfrm>
            <a:custGeom>
              <a:avLst/>
              <a:gdLst>
                <a:gd name="T0" fmla="*/ 2147483647 w 979"/>
                <a:gd name="T1" fmla="*/ 2147483647 h 1146"/>
                <a:gd name="T2" fmla="*/ 0 w 979"/>
                <a:gd name="T3" fmla="*/ 2147483647 h 1146"/>
                <a:gd name="T4" fmla="*/ 2147483647 w 979"/>
                <a:gd name="T5" fmla="*/ 0 h 1146"/>
                <a:gd name="T6" fmla="*/ 2147483647 w 979"/>
                <a:gd name="T7" fmla="*/ 2147483647 h 1146"/>
                <a:gd name="T8" fmla="*/ 2147483647 w 979"/>
                <a:gd name="T9" fmla="*/ 2147483647 h 1146"/>
                <a:gd name="T10" fmla="*/ 0 60000 65536"/>
                <a:gd name="T11" fmla="*/ 0 60000 65536"/>
                <a:gd name="T12" fmla="*/ 0 60000 65536"/>
                <a:gd name="T13" fmla="*/ 0 60000 65536"/>
                <a:gd name="T14" fmla="*/ 0 60000 65536"/>
                <a:gd name="T15" fmla="*/ 0 w 979"/>
                <a:gd name="T16" fmla="*/ 0 h 1146"/>
                <a:gd name="T17" fmla="*/ 979 w 979"/>
                <a:gd name="T18" fmla="*/ 1146 h 1146"/>
              </a:gdLst>
              <a:ahLst/>
              <a:cxnLst>
                <a:cxn ang="T10">
                  <a:pos x="T0" y="T1"/>
                </a:cxn>
                <a:cxn ang="T11">
                  <a:pos x="T2" y="T3"/>
                </a:cxn>
                <a:cxn ang="T12">
                  <a:pos x="T4" y="T5"/>
                </a:cxn>
                <a:cxn ang="T13">
                  <a:pos x="T6" y="T7"/>
                </a:cxn>
                <a:cxn ang="T14">
                  <a:pos x="T8" y="T9"/>
                </a:cxn>
              </a:cxnLst>
              <a:rect l="T15" t="T16" r="T17" b="T18"/>
              <a:pathLst>
                <a:path w="979" h="1146">
                  <a:moveTo>
                    <a:pt x="498" y="1145"/>
                  </a:moveTo>
                  <a:lnTo>
                    <a:pt x="0" y="401"/>
                  </a:lnTo>
                  <a:lnTo>
                    <a:pt x="366" y="0"/>
                  </a:lnTo>
                  <a:lnTo>
                    <a:pt x="978" y="631"/>
                  </a:lnTo>
                  <a:lnTo>
                    <a:pt x="498" y="1145"/>
                  </a:lnTo>
                </a:path>
              </a:pathLst>
            </a:custGeom>
            <a:solidFill>
              <a:srgbClr val="0070C0"/>
            </a:solidFill>
            <a:ln w="9525" cap="rnd">
              <a:solidFill>
                <a:schemeClr val="bg2"/>
              </a:solidFill>
              <a:round/>
              <a:headEnd type="none" w="sm" len="sm"/>
              <a:tailEnd type="none" w="sm" len="sm"/>
            </a:ln>
          </p:spPr>
          <p:txBody>
            <a:bodyPr/>
            <a:lstStyle/>
            <a:p>
              <a:endParaRPr lang="en-US" dirty="0"/>
            </a:p>
          </p:txBody>
        </p:sp>
        <p:sp>
          <p:nvSpPr>
            <p:cNvPr id="19" name="Freeform 3"/>
            <p:cNvSpPr>
              <a:spLocks/>
            </p:cNvSpPr>
            <p:nvPr/>
          </p:nvSpPr>
          <p:spPr bwMode="blackWhite">
            <a:xfrm>
              <a:off x="1743075" y="4108450"/>
              <a:ext cx="5338763" cy="558800"/>
            </a:xfrm>
            <a:custGeom>
              <a:avLst/>
              <a:gdLst>
                <a:gd name="T0" fmla="*/ 0 w 3876"/>
                <a:gd name="T1" fmla="*/ 2147483647 h 405"/>
                <a:gd name="T2" fmla="*/ 2147483647 w 3876"/>
                <a:gd name="T3" fmla="*/ 2147483647 h 405"/>
                <a:gd name="T4" fmla="*/ 2147483647 w 3876"/>
                <a:gd name="T5" fmla="*/ 0 h 405"/>
                <a:gd name="T6" fmla="*/ 2147483647 w 3876"/>
                <a:gd name="T7" fmla="*/ 2147483647 h 405"/>
                <a:gd name="T8" fmla="*/ 0 w 3876"/>
                <a:gd name="T9" fmla="*/ 2147483647 h 405"/>
                <a:gd name="T10" fmla="*/ 0 60000 65536"/>
                <a:gd name="T11" fmla="*/ 0 60000 65536"/>
                <a:gd name="T12" fmla="*/ 0 60000 65536"/>
                <a:gd name="T13" fmla="*/ 0 60000 65536"/>
                <a:gd name="T14" fmla="*/ 0 60000 65536"/>
                <a:gd name="T15" fmla="*/ 0 w 3876"/>
                <a:gd name="T16" fmla="*/ 0 h 405"/>
                <a:gd name="T17" fmla="*/ 3876 w 3876"/>
                <a:gd name="T18" fmla="*/ 405 h 405"/>
              </a:gdLst>
              <a:ahLst/>
              <a:cxnLst>
                <a:cxn ang="T10">
                  <a:pos x="T0" y="T1"/>
                </a:cxn>
                <a:cxn ang="T11">
                  <a:pos x="T2" y="T3"/>
                </a:cxn>
                <a:cxn ang="T12">
                  <a:pos x="T4" y="T5"/>
                </a:cxn>
                <a:cxn ang="T13">
                  <a:pos x="T6" y="T7"/>
                </a:cxn>
                <a:cxn ang="T14">
                  <a:pos x="T8" y="T9"/>
                </a:cxn>
              </a:cxnLst>
              <a:rect l="T15" t="T16" r="T17" b="T18"/>
              <a:pathLst>
                <a:path w="3876" h="405">
                  <a:moveTo>
                    <a:pt x="0" y="404"/>
                  </a:moveTo>
                  <a:lnTo>
                    <a:pt x="3510" y="404"/>
                  </a:lnTo>
                  <a:lnTo>
                    <a:pt x="3875" y="0"/>
                  </a:lnTo>
                  <a:lnTo>
                    <a:pt x="692" y="2"/>
                  </a:lnTo>
                  <a:lnTo>
                    <a:pt x="0" y="404"/>
                  </a:lnTo>
                </a:path>
              </a:pathLst>
            </a:custGeom>
            <a:solidFill>
              <a:schemeClr val="accent1">
                <a:alpha val="50195"/>
              </a:schemeClr>
            </a:solidFill>
            <a:ln w="9525" cap="rnd">
              <a:solidFill>
                <a:schemeClr val="bg2"/>
              </a:solidFill>
              <a:round/>
              <a:headEnd type="none" w="sm" len="sm"/>
              <a:tailEnd type="none" w="sm" len="sm"/>
            </a:ln>
          </p:spPr>
          <p:txBody>
            <a:bodyPr/>
            <a:lstStyle/>
            <a:p>
              <a:endParaRPr lang="en-US" dirty="0"/>
            </a:p>
          </p:txBody>
        </p:sp>
        <p:sp>
          <p:nvSpPr>
            <p:cNvPr id="20" name="Freeform 4"/>
            <p:cNvSpPr>
              <a:spLocks/>
            </p:cNvSpPr>
            <p:nvPr/>
          </p:nvSpPr>
          <p:spPr bwMode="blackWhite">
            <a:xfrm>
              <a:off x="1060450" y="4662488"/>
              <a:ext cx="6203950" cy="1025525"/>
            </a:xfrm>
            <a:custGeom>
              <a:avLst/>
              <a:gdLst>
                <a:gd name="T0" fmla="*/ 0 w 4504"/>
                <a:gd name="T1" fmla="*/ 2147483647 h 744"/>
                <a:gd name="T2" fmla="*/ 2147483647 w 4504"/>
                <a:gd name="T3" fmla="*/ 2147483647 h 744"/>
                <a:gd name="T4" fmla="*/ 2147483647 w 4504"/>
                <a:gd name="T5" fmla="*/ 0 h 744"/>
                <a:gd name="T6" fmla="*/ 2147483647 w 4504"/>
                <a:gd name="T7" fmla="*/ 0 h 744"/>
                <a:gd name="T8" fmla="*/ 0 w 4504"/>
                <a:gd name="T9" fmla="*/ 2147483647 h 744"/>
                <a:gd name="T10" fmla="*/ 0 60000 65536"/>
                <a:gd name="T11" fmla="*/ 0 60000 65536"/>
                <a:gd name="T12" fmla="*/ 0 60000 65536"/>
                <a:gd name="T13" fmla="*/ 0 60000 65536"/>
                <a:gd name="T14" fmla="*/ 0 60000 65536"/>
                <a:gd name="T15" fmla="*/ 0 w 4504"/>
                <a:gd name="T16" fmla="*/ 0 h 744"/>
                <a:gd name="T17" fmla="*/ 4504 w 4504"/>
                <a:gd name="T18" fmla="*/ 744 h 744"/>
              </a:gdLst>
              <a:ahLst/>
              <a:cxnLst>
                <a:cxn ang="T10">
                  <a:pos x="T0" y="T1"/>
                </a:cxn>
                <a:cxn ang="T11">
                  <a:pos x="T2" y="T3"/>
                </a:cxn>
                <a:cxn ang="T12">
                  <a:pos x="T4" y="T5"/>
                </a:cxn>
                <a:cxn ang="T13">
                  <a:pos x="T6" y="T7"/>
                </a:cxn>
                <a:cxn ang="T14">
                  <a:pos x="T8" y="T9"/>
                </a:cxn>
              </a:cxnLst>
              <a:rect l="T15" t="T16" r="T17" b="T18"/>
              <a:pathLst>
                <a:path w="4504" h="744">
                  <a:moveTo>
                    <a:pt x="0" y="743"/>
                  </a:moveTo>
                  <a:lnTo>
                    <a:pt x="4503" y="743"/>
                  </a:lnTo>
                  <a:lnTo>
                    <a:pt x="4003" y="0"/>
                  </a:lnTo>
                  <a:lnTo>
                    <a:pt x="494" y="0"/>
                  </a:lnTo>
                  <a:lnTo>
                    <a:pt x="0" y="743"/>
                  </a:lnTo>
                </a:path>
              </a:pathLst>
            </a:custGeom>
            <a:solidFill>
              <a:schemeClr val="bg1"/>
            </a:solidFill>
            <a:ln w="9525" cap="rnd">
              <a:solidFill>
                <a:schemeClr val="bg2"/>
              </a:solidFill>
              <a:round/>
              <a:headEnd type="none" w="sm" len="sm"/>
              <a:tailEnd type="none" w="sm" len="sm"/>
            </a:ln>
          </p:spPr>
          <p:txBody>
            <a:bodyPr/>
            <a:lstStyle/>
            <a:p>
              <a:endParaRPr lang="en-US" dirty="0"/>
            </a:p>
          </p:txBody>
        </p:sp>
        <p:sp>
          <p:nvSpPr>
            <p:cNvPr id="21" name="Freeform 5"/>
            <p:cNvSpPr>
              <a:spLocks/>
            </p:cNvSpPr>
            <p:nvPr/>
          </p:nvSpPr>
          <p:spPr bwMode="blackWhite">
            <a:xfrm>
              <a:off x="5775325" y="3133725"/>
              <a:ext cx="1176338" cy="1368425"/>
            </a:xfrm>
            <a:custGeom>
              <a:avLst/>
              <a:gdLst>
                <a:gd name="T0" fmla="*/ 0 w 854"/>
                <a:gd name="T1" fmla="*/ 2147483647 h 993"/>
                <a:gd name="T2" fmla="*/ 2147483647 w 854"/>
                <a:gd name="T3" fmla="*/ 2147483647 h 993"/>
                <a:gd name="T4" fmla="*/ 2147483647 w 854"/>
                <a:gd name="T5" fmla="*/ 2147483647 h 993"/>
                <a:gd name="T6" fmla="*/ 2147483647 w 854"/>
                <a:gd name="T7" fmla="*/ 0 h 993"/>
                <a:gd name="T8" fmla="*/ 0 w 854"/>
                <a:gd name="T9" fmla="*/ 2147483647 h 993"/>
                <a:gd name="T10" fmla="*/ 0 60000 65536"/>
                <a:gd name="T11" fmla="*/ 0 60000 65536"/>
                <a:gd name="T12" fmla="*/ 0 60000 65536"/>
                <a:gd name="T13" fmla="*/ 0 60000 65536"/>
                <a:gd name="T14" fmla="*/ 0 60000 65536"/>
                <a:gd name="T15" fmla="*/ 0 w 854"/>
                <a:gd name="T16" fmla="*/ 0 h 993"/>
                <a:gd name="T17" fmla="*/ 854 w 854"/>
                <a:gd name="T18" fmla="*/ 993 h 993"/>
              </a:gdLst>
              <a:ahLst/>
              <a:cxnLst>
                <a:cxn ang="T10">
                  <a:pos x="T0" y="T1"/>
                </a:cxn>
                <a:cxn ang="T11">
                  <a:pos x="T2" y="T3"/>
                </a:cxn>
                <a:cxn ang="T12">
                  <a:pos x="T4" y="T5"/>
                </a:cxn>
                <a:cxn ang="T13">
                  <a:pos x="T6" y="T7"/>
                </a:cxn>
                <a:cxn ang="T14">
                  <a:pos x="T8" y="T9"/>
                </a:cxn>
              </a:cxnLst>
              <a:rect l="T15" t="T16" r="T17" b="T18"/>
              <a:pathLst>
                <a:path w="854" h="993">
                  <a:moveTo>
                    <a:pt x="0" y="269"/>
                  </a:moveTo>
                  <a:lnTo>
                    <a:pt x="505" y="992"/>
                  </a:lnTo>
                  <a:lnTo>
                    <a:pt x="853" y="621"/>
                  </a:lnTo>
                  <a:lnTo>
                    <a:pt x="245" y="0"/>
                  </a:lnTo>
                  <a:lnTo>
                    <a:pt x="0" y="269"/>
                  </a:lnTo>
                </a:path>
              </a:pathLst>
            </a:custGeom>
            <a:solidFill>
              <a:srgbClr val="0070C0"/>
            </a:solidFill>
            <a:ln w="9525" cap="rnd">
              <a:solidFill>
                <a:schemeClr val="bg2"/>
              </a:solidFill>
              <a:round/>
              <a:headEnd type="none" w="sm" len="sm"/>
              <a:tailEnd type="none" w="sm" len="sm"/>
            </a:ln>
          </p:spPr>
          <p:txBody>
            <a:bodyPr/>
            <a:lstStyle/>
            <a:p>
              <a:endParaRPr lang="en-US" dirty="0"/>
            </a:p>
          </p:txBody>
        </p:sp>
        <p:sp>
          <p:nvSpPr>
            <p:cNvPr id="22" name="Freeform 6"/>
            <p:cNvSpPr>
              <a:spLocks/>
            </p:cNvSpPr>
            <p:nvPr/>
          </p:nvSpPr>
          <p:spPr bwMode="blackWhite">
            <a:xfrm>
              <a:off x="2546350" y="3133725"/>
              <a:ext cx="3565525" cy="371475"/>
            </a:xfrm>
            <a:custGeom>
              <a:avLst/>
              <a:gdLst>
                <a:gd name="T0" fmla="*/ 0 w 2589"/>
                <a:gd name="T1" fmla="*/ 2147483647 h 269"/>
                <a:gd name="T2" fmla="*/ 2147483647 w 2589"/>
                <a:gd name="T3" fmla="*/ 2147483647 h 269"/>
                <a:gd name="T4" fmla="*/ 2147483647 w 2589"/>
                <a:gd name="T5" fmla="*/ 0 h 269"/>
                <a:gd name="T6" fmla="*/ 2147483647 w 2589"/>
                <a:gd name="T7" fmla="*/ 0 h 269"/>
                <a:gd name="T8" fmla="*/ 0 w 2589"/>
                <a:gd name="T9" fmla="*/ 2147483647 h 269"/>
                <a:gd name="T10" fmla="*/ 0 60000 65536"/>
                <a:gd name="T11" fmla="*/ 0 60000 65536"/>
                <a:gd name="T12" fmla="*/ 0 60000 65536"/>
                <a:gd name="T13" fmla="*/ 0 60000 65536"/>
                <a:gd name="T14" fmla="*/ 0 60000 65536"/>
                <a:gd name="T15" fmla="*/ 0 w 2589"/>
                <a:gd name="T16" fmla="*/ 0 h 269"/>
                <a:gd name="T17" fmla="*/ 2589 w 2589"/>
                <a:gd name="T18" fmla="*/ 269 h 269"/>
              </a:gdLst>
              <a:ahLst/>
              <a:cxnLst>
                <a:cxn ang="T10">
                  <a:pos x="T0" y="T1"/>
                </a:cxn>
                <a:cxn ang="T11">
                  <a:pos x="T2" y="T3"/>
                </a:cxn>
                <a:cxn ang="T12">
                  <a:pos x="T4" y="T5"/>
                </a:cxn>
                <a:cxn ang="T13">
                  <a:pos x="T6" y="T7"/>
                </a:cxn>
                <a:cxn ang="T14">
                  <a:pos x="T8" y="T9"/>
                </a:cxn>
              </a:cxnLst>
              <a:rect l="T15" t="T16" r="T17" b="T18"/>
              <a:pathLst>
                <a:path w="2589" h="269">
                  <a:moveTo>
                    <a:pt x="0" y="268"/>
                  </a:moveTo>
                  <a:lnTo>
                    <a:pt x="2342" y="268"/>
                  </a:lnTo>
                  <a:lnTo>
                    <a:pt x="2588" y="0"/>
                  </a:lnTo>
                  <a:lnTo>
                    <a:pt x="653" y="0"/>
                  </a:lnTo>
                  <a:lnTo>
                    <a:pt x="0" y="268"/>
                  </a:lnTo>
                </a:path>
              </a:pathLst>
            </a:custGeom>
            <a:solidFill>
              <a:schemeClr val="accent1">
                <a:alpha val="50195"/>
              </a:schemeClr>
            </a:solidFill>
            <a:ln w="9525" cap="rnd">
              <a:solidFill>
                <a:schemeClr val="bg2"/>
              </a:solidFill>
              <a:round/>
              <a:headEnd type="none" w="sm" len="sm"/>
              <a:tailEnd type="none" w="sm" len="sm"/>
            </a:ln>
          </p:spPr>
          <p:txBody>
            <a:bodyPr/>
            <a:lstStyle/>
            <a:p>
              <a:endParaRPr lang="en-US" dirty="0"/>
            </a:p>
          </p:txBody>
        </p:sp>
        <p:sp>
          <p:nvSpPr>
            <p:cNvPr id="23" name="Freeform 7"/>
            <p:cNvSpPr>
              <a:spLocks/>
            </p:cNvSpPr>
            <p:nvPr/>
          </p:nvSpPr>
          <p:spPr bwMode="blackWhite">
            <a:xfrm>
              <a:off x="1855788" y="3503613"/>
              <a:ext cx="4619625" cy="1000125"/>
            </a:xfrm>
            <a:custGeom>
              <a:avLst/>
              <a:gdLst>
                <a:gd name="T0" fmla="*/ 0 w 3354"/>
                <a:gd name="T1" fmla="*/ 2147483647 h 726"/>
                <a:gd name="T2" fmla="*/ 2147483647 w 3354"/>
                <a:gd name="T3" fmla="*/ 2147483647 h 726"/>
                <a:gd name="T4" fmla="*/ 2147483647 w 3354"/>
                <a:gd name="T5" fmla="*/ 0 h 726"/>
                <a:gd name="T6" fmla="*/ 2147483647 w 3354"/>
                <a:gd name="T7" fmla="*/ 0 h 726"/>
                <a:gd name="T8" fmla="*/ 0 w 3354"/>
                <a:gd name="T9" fmla="*/ 2147483647 h 726"/>
                <a:gd name="T10" fmla="*/ 0 60000 65536"/>
                <a:gd name="T11" fmla="*/ 0 60000 65536"/>
                <a:gd name="T12" fmla="*/ 0 60000 65536"/>
                <a:gd name="T13" fmla="*/ 0 60000 65536"/>
                <a:gd name="T14" fmla="*/ 0 60000 65536"/>
                <a:gd name="T15" fmla="*/ 0 w 3354"/>
                <a:gd name="T16" fmla="*/ 0 h 726"/>
                <a:gd name="T17" fmla="*/ 3354 w 3354"/>
                <a:gd name="T18" fmla="*/ 726 h 726"/>
              </a:gdLst>
              <a:ahLst/>
              <a:cxnLst>
                <a:cxn ang="T10">
                  <a:pos x="T0" y="T1"/>
                </a:cxn>
                <a:cxn ang="T11">
                  <a:pos x="T2" y="T3"/>
                </a:cxn>
                <a:cxn ang="T12">
                  <a:pos x="T4" y="T5"/>
                </a:cxn>
                <a:cxn ang="T13">
                  <a:pos x="T6" y="T7"/>
                </a:cxn>
                <a:cxn ang="T14">
                  <a:pos x="T8" y="T9"/>
                </a:cxn>
              </a:cxnLst>
              <a:rect l="T15" t="T16" r="T17" b="T18"/>
              <a:pathLst>
                <a:path w="3354" h="726">
                  <a:moveTo>
                    <a:pt x="0" y="725"/>
                  </a:moveTo>
                  <a:lnTo>
                    <a:pt x="3353" y="725"/>
                  </a:lnTo>
                  <a:lnTo>
                    <a:pt x="2844" y="0"/>
                  </a:lnTo>
                  <a:lnTo>
                    <a:pt x="499" y="0"/>
                  </a:lnTo>
                  <a:lnTo>
                    <a:pt x="0" y="725"/>
                  </a:lnTo>
                </a:path>
              </a:pathLst>
            </a:custGeom>
            <a:solidFill>
              <a:schemeClr val="bg1"/>
            </a:solidFill>
            <a:ln w="9525" cap="rnd">
              <a:solidFill>
                <a:schemeClr val="bg2"/>
              </a:solidFill>
              <a:round/>
              <a:headEnd type="none" w="sm" len="sm"/>
              <a:tailEnd type="none" w="sm" len="sm"/>
            </a:ln>
          </p:spPr>
          <p:txBody>
            <a:bodyPr/>
            <a:lstStyle/>
            <a:p>
              <a:endParaRPr lang="en-US" dirty="0"/>
            </a:p>
          </p:txBody>
        </p:sp>
        <p:sp>
          <p:nvSpPr>
            <p:cNvPr id="24" name="Freeform 8"/>
            <p:cNvSpPr>
              <a:spLocks/>
            </p:cNvSpPr>
            <p:nvPr/>
          </p:nvSpPr>
          <p:spPr bwMode="blackWhite">
            <a:xfrm>
              <a:off x="3360738" y="2136775"/>
              <a:ext cx="1782762" cy="180975"/>
            </a:xfrm>
            <a:custGeom>
              <a:avLst/>
              <a:gdLst>
                <a:gd name="T0" fmla="*/ 0 w 1295"/>
                <a:gd name="T1" fmla="*/ 2147483647 h 131"/>
                <a:gd name="T2" fmla="*/ 2147483647 w 1295"/>
                <a:gd name="T3" fmla="*/ 2147483647 h 131"/>
                <a:gd name="T4" fmla="*/ 2147483647 w 1295"/>
                <a:gd name="T5" fmla="*/ 0 h 131"/>
                <a:gd name="T6" fmla="*/ 2147483647 w 1295"/>
                <a:gd name="T7" fmla="*/ 0 h 131"/>
                <a:gd name="T8" fmla="*/ 0 w 1295"/>
                <a:gd name="T9" fmla="*/ 2147483647 h 131"/>
                <a:gd name="T10" fmla="*/ 0 60000 65536"/>
                <a:gd name="T11" fmla="*/ 0 60000 65536"/>
                <a:gd name="T12" fmla="*/ 0 60000 65536"/>
                <a:gd name="T13" fmla="*/ 0 60000 65536"/>
                <a:gd name="T14" fmla="*/ 0 60000 65536"/>
                <a:gd name="T15" fmla="*/ 0 w 1295"/>
                <a:gd name="T16" fmla="*/ 0 h 131"/>
                <a:gd name="T17" fmla="*/ 1295 w 1295"/>
                <a:gd name="T18" fmla="*/ 131 h 131"/>
              </a:gdLst>
              <a:ahLst/>
              <a:cxnLst>
                <a:cxn ang="T10">
                  <a:pos x="T0" y="T1"/>
                </a:cxn>
                <a:cxn ang="T11">
                  <a:pos x="T2" y="T3"/>
                </a:cxn>
                <a:cxn ang="T12">
                  <a:pos x="T4" y="T5"/>
                </a:cxn>
                <a:cxn ang="T13">
                  <a:pos x="T6" y="T7"/>
                </a:cxn>
                <a:cxn ang="T14">
                  <a:pos x="T8" y="T9"/>
                </a:cxn>
              </a:cxnLst>
              <a:rect l="T15" t="T16" r="T17" b="T18"/>
              <a:pathLst>
                <a:path w="1295" h="131">
                  <a:moveTo>
                    <a:pt x="0" y="130"/>
                  </a:moveTo>
                  <a:lnTo>
                    <a:pt x="1166" y="130"/>
                  </a:lnTo>
                  <a:lnTo>
                    <a:pt x="1294" y="0"/>
                  </a:lnTo>
                  <a:lnTo>
                    <a:pt x="403" y="0"/>
                  </a:lnTo>
                  <a:lnTo>
                    <a:pt x="0" y="130"/>
                  </a:lnTo>
                </a:path>
              </a:pathLst>
            </a:custGeom>
            <a:solidFill>
              <a:schemeClr val="accent1">
                <a:alpha val="50195"/>
              </a:schemeClr>
            </a:solidFill>
            <a:ln w="9525" cap="rnd">
              <a:solidFill>
                <a:schemeClr val="bg2"/>
              </a:solidFill>
              <a:round/>
              <a:headEnd type="none" w="sm" len="sm"/>
              <a:tailEnd type="none" w="sm" len="sm"/>
            </a:ln>
          </p:spPr>
          <p:txBody>
            <a:bodyPr/>
            <a:lstStyle/>
            <a:p>
              <a:endParaRPr lang="en-US" dirty="0"/>
            </a:p>
          </p:txBody>
        </p:sp>
        <p:sp>
          <p:nvSpPr>
            <p:cNvPr id="25" name="Freeform 9"/>
            <p:cNvSpPr>
              <a:spLocks/>
            </p:cNvSpPr>
            <p:nvPr/>
          </p:nvSpPr>
          <p:spPr bwMode="blackWhite">
            <a:xfrm>
              <a:off x="4946650" y="2138363"/>
              <a:ext cx="1012825" cy="1198562"/>
            </a:xfrm>
            <a:custGeom>
              <a:avLst/>
              <a:gdLst>
                <a:gd name="T0" fmla="*/ 2147483647 w 735"/>
                <a:gd name="T1" fmla="*/ 2147483647 h 870"/>
                <a:gd name="T2" fmla="*/ 2147483647 w 735"/>
                <a:gd name="T3" fmla="*/ 2147483647 h 870"/>
                <a:gd name="T4" fmla="*/ 2147483647 w 735"/>
                <a:gd name="T5" fmla="*/ 0 h 870"/>
                <a:gd name="T6" fmla="*/ 0 w 735"/>
                <a:gd name="T7" fmla="*/ 2147483647 h 870"/>
                <a:gd name="T8" fmla="*/ 2147483647 w 735"/>
                <a:gd name="T9" fmla="*/ 2147483647 h 870"/>
                <a:gd name="T10" fmla="*/ 0 60000 65536"/>
                <a:gd name="T11" fmla="*/ 0 60000 65536"/>
                <a:gd name="T12" fmla="*/ 0 60000 65536"/>
                <a:gd name="T13" fmla="*/ 0 60000 65536"/>
                <a:gd name="T14" fmla="*/ 0 60000 65536"/>
                <a:gd name="T15" fmla="*/ 0 w 735"/>
                <a:gd name="T16" fmla="*/ 0 h 870"/>
                <a:gd name="T17" fmla="*/ 735 w 735"/>
                <a:gd name="T18" fmla="*/ 870 h 870"/>
              </a:gdLst>
              <a:ahLst/>
              <a:cxnLst>
                <a:cxn ang="T10">
                  <a:pos x="T0" y="T1"/>
                </a:cxn>
                <a:cxn ang="T11">
                  <a:pos x="T2" y="T3"/>
                </a:cxn>
                <a:cxn ang="T12">
                  <a:pos x="T4" y="T5"/>
                </a:cxn>
                <a:cxn ang="T13">
                  <a:pos x="T6" y="T7"/>
                </a:cxn>
                <a:cxn ang="T14">
                  <a:pos x="T8" y="T9"/>
                </a:cxn>
              </a:cxnLst>
              <a:rect l="T15" t="T16" r="T17" b="T18"/>
              <a:pathLst>
                <a:path w="735" h="870">
                  <a:moveTo>
                    <a:pt x="502" y="869"/>
                  </a:moveTo>
                  <a:lnTo>
                    <a:pt x="734" y="619"/>
                  </a:lnTo>
                  <a:lnTo>
                    <a:pt x="126" y="0"/>
                  </a:lnTo>
                  <a:lnTo>
                    <a:pt x="0" y="130"/>
                  </a:lnTo>
                  <a:lnTo>
                    <a:pt x="502" y="869"/>
                  </a:lnTo>
                </a:path>
              </a:pathLst>
            </a:custGeom>
            <a:solidFill>
              <a:srgbClr val="0070C0"/>
            </a:solidFill>
            <a:ln w="9525" cap="rnd">
              <a:solidFill>
                <a:schemeClr val="bg2"/>
              </a:solidFill>
              <a:round/>
              <a:headEnd type="none" w="sm" len="sm"/>
              <a:tailEnd type="none" w="sm" len="sm"/>
            </a:ln>
          </p:spPr>
          <p:txBody>
            <a:bodyPr/>
            <a:lstStyle/>
            <a:p>
              <a:endParaRPr lang="en-US" dirty="0"/>
            </a:p>
          </p:txBody>
        </p:sp>
        <p:sp>
          <p:nvSpPr>
            <p:cNvPr id="26" name="Freeform 10"/>
            <p:cNvSpPr>
              <a:spLocks/>
            </p:cNvSpPr>
            <p:nvPr/>
          </p:nvSpPr>
          <p:spPr bwMode="blackWhite">
            <a:xfrm>
              <a:off x="2660650" y="2316163"/>
              <a:ext cx="3001963" cy="1020762"/>
            </a:xfrm>
            <a:custGeom>
              <a:avLst/>
              <a:gdLst>
                <a:gd name="T0" fmla="*/ 0 w 2179"/>
                <a:gd name="T1" fmla="*/ 2147483647 h 741"/>
                <a:gd name="T2" fmla="*/ 2147483647 w 2179"/>
                <a:gd name="T3" fmla="*/ 2147483647 h 741"/>
                <a:gd name="T4" fmla="*/ 2147483647 w 2179"/>
                <a:gd name="T5" fmla="*/ 0 h 741"/>
                <a:gd name="T6" fmla="*/ 2147483647 w 2179"/>
                <a:gd name="T7" fmla="*/ 0 h 741"/>
                <a:gd name="T8" fmla="*/ 0 w 2179"/>
                <a:gd name="T9" fmla="*/ 2147483647 h 741"/>
                <a:gd name="T10" fmla="*/ 0 60000 65536"/>
                <a:gd name="T11" fmla="*/ 0 60000 65536"/>
                <a:gd name="T12" fmla="*/ 0 60000 65536"/>
                <a:gd name="T13" fmla="*/ 0 60000 65536"/>
                <a:gd name="T14" fmla="*/ 0 60000 65536"/>
                <a:gd name="T15" fmla="*/ 0 w 2179"/>
                <a:gd name="T16" fmla="*/ 0 h 741"/>
                <a:gd name="T17" fmla="*/ 2179 w 2179"/>
                <a:gd name="T18" fmla="*/ 741 h 741"/>
              </a:gdLst>
              <a:ahLst/>
              <a:cxnLst>
                <a:cxn ang="T10">
                  <a:pos x="T0" y="T1"/>
                </a:cxn>
                <a:cxn ang="T11">
                  <a:pos x="T2" y="T3"/>
                </a:cxn>
                <a:cxn ang="T12">
                  <a:pos x="T4" y="T5"/>
                </a:cxn>
                <a:cxn ang="T13">
                  <a:pos x="T6" y="T7"/>
                </a:cxn>
                <a:cxn ang="T14">
                  <a:pos x="T8" y="T9"/>
                </a:cxn>
              </a:cxnLst>
              <a:rect l="T15" t="T16" r="T17" b="T18"/>
              <a:pathLst>
                <a:path w="2179" h="741">
                  <a:moveTo>
                    <a:pt x="0" y="740"/>
                  </a:moveTo>
                  <a:lnTo>
                    <a:pt x="2178" y="740"/>
                  </a:lnTo>
                  <a:lnTo>
                    <a:pt x="1672" y="0"/>
                  </a:lnTo>
                  <a:lnTo>
                    <a:pt x="505" y="0"/>
                  </a:lnTo>
                  <a:lnTo>
                    <a:pt x="0" y="740"/>
                  </a:lnTo>
                </a:path>
              </a:pathLst>
            </a:custGeom>
            <a:solidFill>
              <a:schemeClr val="bg1"/>
            </a:solidFill>
            <a:ln w="9525" cap="rnd">
              <a:solidFill>
                <a:schemeClr val="bg2"/>
              </a:solidFill>
              <a:round/>
              <a:headEnd type="none" w="sm" len="sm"/>
              <a:tailEnd type="none" w="sm" len="sm"/>
            </a:ln>
          </p:spPr>
          <p:txBody>
            <a:bodyPr/>
            <a:lstStyle/>
            <a:p>
              <a:endParaRPr lang="en-US" dirty="0"/>
            </a:p>
          </p:txBody>
        </p:sp>
        <p:sp>
          <p:nvSpPr>
            <p:cNvPr id="27" name="Freeform 11"/>
            <p:cNvSpPr>
              <a:spLocks/>
            </p:cNvSpPr>
            <p:nvPr/>
          </p:nvSpPr>
          <p:spPr bwMode="blackWhite">
            <a:xfrm>
              <a:off x="4156075" y="1150938"/>
              <a:ext cx="858838" cy="1012825"/>
            </a:xfrm>
            <a:custGeom>
              <a:avLst/>
              <a:gdLst>
                <a:gd name="T0" fmla="*/ 2147483647 w 623"/>
                <a:gd name="T1" fmla="*/ 2147483647 h 735"/>
                <a:gd name="T2" fmla="*/ 2147483647 w 623"/>
                <a:gd name="T3" fmla="*/ 2147483647 h 735"/>
                <a:gd name="T4" fmla="*/ 0 w 623"/>
                <a:gd name="T5" fmla="*/ 0 h 735"/>
                <a:gd name="T6" fmla="*/ 2147483647 w 623"/>
                <a:gd name="T7" fmla="*/ 2147483647 h 735"/>
                <a:gd name="T8" fmla="*/ 0 60000 65536"/>
                <a:gd name="T9" fmla="*/ 0 60000 65536"/>
                <a:gd name="T10" fmla="*/ 0 60000 65536"/>
                <a:gd name="T11" fmla="*/ 0 60000 65536"/>
                <a:gd name="T12" fmla="*/ 0 w 623"/>
                <a:gd name="T13" fmla="*/ 0 h 735"/>
                <a:gd name="T14" fmla="*/ 623 w 623"/>
                <a:gd name="T15" fmla="*/ 735 h 735"/>
              </a:gdLst>
              <a:ahLst/>
              <a:cxnLst>
                <a:cxn ang="T8">
                  <a:pos x="T0" y="T1"/>
                </a:cxn>
                <a:cxn ang="T9">
                  <a:pos x="T2" y="T3"/>
                </a:cxn>
                <a:cxn ang="T10">
                  <a:pos x="T4" y="T5"/>
                </a:cxn>
                <a:cxn ang="T11">
                  <a:pos x="T6" y="T7"/>
                </a:cxn>
              </a:cxnLst>
              <a:rect l="T12" t="T13" r="T14" b="T15"/>
              <a:pathLst>
                <a:path w="623" h="735">
                  <a:moveTo>
                    <a:pt x="505" y="734"/>
                  </a:moveTo>
                  <a:lnTo>
                    <a:pt x="622" y="620"/>
                  </a:lnTo>
                  <a:lnTo>
                    <a:pt x="0" y="0"/>
                  </a:lnTo>
                  <a:lnTo>
                    <a:pt x="505" y="734"/>
                  </a:lnTo>
                </a:path>
              </a:pathLst>
            </a:custGeom>
            <a:solidFill>
              <a:srgbClr val="0070C0"/>
            </a:solidFill>
            <a:ln w="9525" cap="rnd">
              <a:solidFill>
                <a:schemeClr val="bg2"/>
              </a:solidFill>
              <a:round/>
              <a:headEnd type="none" w="sm" len="sm"/>
              <a:tailEnd type="none" w="sm" len="sm"/>
            </a:ln>
          </p:spPr>
          <p:txBody>
            <a:bodyPr/>
            <a:lstStyle/>
            <a:p>
              <a:endParaRPr lang="en-US" dirty="0"/>
            </a:p>
          </p:txBody>
        </p:sp>
        <p:sp>
          <p:nvSpPr>
            <p:cNvPr id="28" name="Freeform 12"/>
            <p:cNvSpPr>
              <a:spLocks/>
            </p:cNvSpPr>
            <p:nvPr/>
          </p:nvSpPr>
          <p:spPr bwMode="blackWhite">
            <a:xfrm>
              <a:off x="3462338" y="1150938"/>
              <a:ext cx="1392237" cy="1012825"/>
            </a:xfrm>
            <a:custGeom>
              <a:avLst/>
              <a:gdLst>
                <a:gd name="T0" fmla="*/ 0 w 1011"/>
                <a:gd name="T1" fmla="*/ 2147483647 h 735"/>
                <a:gd name="T2" fmla="*/ 2147483647 w 1011"/>
                <a:gd name="T3" fmla="*/ 2147483647 h 735"/>
                <a:gd name="T4" fmla="*/ 2147483647 w 1011"/>
                <a:gd name="T5" fmla="*/ 0 h 735"/>
                <a:gd name="T6" fmla="*/ 0 w 1011"/>
                <a:gd name="T7" fmla="*/ 2147483647 h 735"/>
                <a:gd name="T8" fmla="*/ 0 60000 65536"/>
                <a:gd name="T9" fmla="*/ 0 60000 65536"/>
                <a:gd name="T10" fmla="*/ 0 60000 65536"/>
                <a:gd name="T11" fmla="*/ 0 60000 65536"/>
                <a:gd name="T12" fmla="*/ 0 w 1011"/>
                <a:gd name="T13" fmla="*/ 0 h 735"/>
                <a:gd name="T14" fmla="*/ 1011 w 1011"/>
                <a:gd name="T15" fmla="*/ 735 h 735"/>
              </a:gdLst>
              <a:ahLst/>
              <a:cxnLst>
                <a:cxn ang="T8">
                  <a:pos x="T0" y="T1"/>
                </a:cxn>
                <a:cxn ang="T9">
                  <a:pos x="T2" y="T3"/>
                </a:cxn>
                <a:cxn ang="T10">
                  <a:pos x="T4" y="T5"/>
                </a:cxn>
                <a:cxn ang="T11">
                  <a:pos x="T6" y="T7"/>
                </a:cxn>
              </a:cxnLst>
              <a:rect l="T12" t="T13" r="T14" b="T15"/>
              <a:pathLst>
                <a:path w="1011" h="735">
                  <a:moveTo>
                    <a:pt x="0" y="734"/>
                  </a:moveTo>
                  <a:lnTo>
                    <a:pt x="1010" y="734"/>
                  </a:lnTo>
                  <a:lnTo>
                    <a:pt x="505" y="0"/>
                  </a:lnTo>
                  <a:lnTo>
                    <a:pt x="0" y="734"/>
                  </a:lnTo>
                </a:path>
              </a:pathLst>
            </a:custGeom>
            <a:solidFill>
              <a:schemeClr val="bg1"/>
            </a:solidFill>
            <a:ln w="9525" cap="rnd">
              <a:solidFill>
                <a:schemeClr val="bg2"/>
              </a:solidFill>
              <a:round/>
              <a:headEnd type="none" w="sm" len="sm"/>
              <a:tailEnd type="none" w="sm" len="sm"/>
            </a:ln>
          </p:spPr>
          <p:txBody>
            <a:bodyPr/>
            <a:lstStyle/>
            <a:p>
              <a:endParaRPr lang="en-US" dirty="0"/>
            </a:p>
          </p:txBody>
        </p:sp>
      </p:grpSp>
      <p:sp>
        <p:nvSpPr>
          <p:cNvPr id="29" name="TextBox 1"/>
          <p:cNvSpPr txBox="1">
            <a:spLocks noChangeArrowheads="1"/>
          </p:cNvSpPr>
          <p:nvPr>
            <p:custDataLst>
              <p:tags r:id="rId1"/>
            </p:custDataLst>
          </p:nvPr>
        </p:nvSpPr>
        <p:spPr bwMode="auto">
          <a:xfrm>
            <a:off x="544549" y="163830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chemeClr val="bg2"/>
                </a:solidFill>
              </a:rPr>
              <a:t>Premium </a:t>
            </a:r>
            <a:endParaRPr lang="zh-CN" altLang="en-US" sz="1400" dirty="0">
              <a:solidFill>
                <a:schemeClr val="bg2"/>
              </a:solidFill>
            </a:endParaRPr>
          </a:p>
        </p:txBody>
      </p:sp>
      <p:sp>
        <p:nvSpPr>
          <p:cNvPr id="30" name="TextBox 1"/>
          <p:cNvSpPr txBox="1">
            <a:spLocks noChangeArrowheads="1"/>
          </p:cNvSpPr>
          <p:nvPr>
            <p:custDataLst>
              <p:tags r:id="rId2"/>
            </p:custDataLst>
          </p:nvPr>
        </p:nvSpPr>
        <p:spPr bwMode="auto">
          <a:xfrm>
            <a:off x="544549" y="2549525"/>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chemeClr val="bg2"/>
                </a:solidFill>
              </a:rPr>
              <a:t>High </a:t>
            </a:r>
            <a:endParaRPr lang="zh-CN" altLang="en-US" sz="1400" dirty="0">
              <a:solidFill>
                <a:schemeClr val="bg2"/>
              </a:solidFill>
            </a:endParaRPr>
          </a:p>
        </p:txBody>
      </p:sp>
      <p:sp>
        <p:nvSpPr>
          <p:cNvPr id="31" name="TextBox 1"/>
          <p:cNvSpPr txBox="1">
            <a:spLocks noChangeArrowheads="1"/>
          </p:cNvSpPr>
          <p:nvPr>
            <p:custDataLst>
              <p:tags r:id="rId3"/>
            </p:custDataLst>
          </p:nvPr>
        </p:nvSpPr>
        <p:spPr bwMode="auto">
          <a:xfrm>
            <a:off x="531055" y="3620841"/>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chemeClr val="bg2"/>
                </a:solidFill>
              </a:rPr>
              <a:t>Middle </a:t>
            </a:r>
            <a:endParaRPr lang="zh-CN" altLang="en-US" sz="1400" dirty="0">
              <a:solidFill>
                <a:schemeClr val="bg2"/>
              </a:solidFill>
            </a:endParaRPr>
          </a:p>
        </p:txBody>
      </p:sp>
      <p:sp>
        <p:nvSpPr>
          <p:cNvPr id="32" name="TextBox 1"/>
          <p:cNvSpPr txBox="1">
            <a:spLocks noChangeArrowheads="1"/>
          </p:cNvSpPr>
          <p:nvPr>
            <p:custDataLst>
              <p:tags r:id="rId4"/>
            </p:custDataLst>
          </p:nvPr>
        </p:nvSpPr>
        <p:spPr bwMode="auto">
          <a:xfrm>
            <a:off x="526293" y="4656221"/>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chemeClr val="bg2"/>
                </a:solidFill>
              </a:rPr>
              <a:t>Low </a:t>
            </a:r>
            <a:endParaRPr lang="zh-CN" altLang="en-US" sz="1400" dirty="0">
              <a:solidFill>
                <a:schemeClr val="bg2"/>
              </a:solidFill>
            </a:endParaRPr>
          </a:p>
        </p:txBody>
      </p:sp>
      <p:sp>
        <p:nvSpPr>
          <p:cNvPr id="38" name="TextBox 108"/>
          <p:cNvSpPr txBox="1">
            <a:spLocks noChangeArrowheads="1"/>
          </p:cNvSpPr>
          <p:nvPr/>
        </p:nvSpPr>
        <p:spPr bwMode="auto">
          <a:xfrm>
            <a:off x="2828838" y="1835943"/>
            <a:ext cx="406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a:t>2%</a:t>
            </a:r>
            <a:endParaRPr lang="zh-CN" altLang="en-US" sz="1200" dirty="0"/>
          </a:p>
        </p:txBody>
      </p:sp>
      <p:sp>
        <p:nvSpPr>
          <p:cNvPr id="39" name="TextBox 108"/>
          <p:cNvSpPr txBox="1">
            <a:spLocks noChangeArrowheads="1"/>
          </p:cNvSpPr>
          <p:nvPr/>
        </p:nvSpPr>
        <p:spPr bwMode="auto">
          <a:xfrm>
            <a:off x="2843127" y="2747169"/>
            <a:ext cx="40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a:t>6%</a:t>
            </a:r>
            <a:endParaRPr lang="zh-CN" altLang="en-US" sz="1200" dirty="0"/>
          </a:p>
        </p:txBody>
      </p:sp>
      <p:sp>
        <p:nvSpPr>
          <p:cNvPr id="41" name="TextBox 108"/>
          <p:cNvSpPr txBox="1">
            <a:spLocks noChangeArrowheads="1"/>
          </p:cNvSpPr>
          <p:nvPr/>
        </p:nvSpPr>
        <p:spPr bwMode="auto">
          <a:xfrm>
            <a:off x="2890289" y="3651004"/>
            <a:ext cx="490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a:t>44%</a:t>
            </a:r>
            <a:endParaRPr lang="zh-CN" altLang="en-US" sz="1200" dirty="0"/>
          </a:p>
        </p:txBody>
      </p:sp>
      <p:sp>
        <p:nvSpPr>
          <p:cNvPr id="42" name="TextBox 108"/>
          <p:cNvSpPr txBox="1">
            <a:spLocks noChangeArrowheads="1"/>
          </p:cNvSpPr>
          <p:nvPr/>
        </p:nvSpPr>
        <p:spPr bwMode="auto">
          <a:xfrm>
            <a:off x="2894922" y="4705350"/>
            <a:ext cx="490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宋体" pitchFamily="2" charset="-122"/>
              </a:defRPr>
            </a:lvl1pPr>
            <a:lvl2pPr marL="742950" indent="-285750" eaLnBrk="0" hangingPunct="0">
              <a:defRPr sz="2400" b="1">
                <a:solidFill>
                  <a:schemeClr val="tx1"/>
                </a:solidFill>
                <a:latin typeface="Arial" pitchFamily="34" charset="0"/>
                <a:ea typeface="宋体" pitchFamily="2" charset="-122"/>
              </a:defRPr>
            </a:lvl2pPr>
            <a:lvl3pPr marL="1143000" indent="-228600" eaLnBrk="0" hangingPunct="0">
              <a:defRPr sz="2400" b="1">
                <a:solidFill>
                  <a:schemeClr val="tx1"/>
                </a:solidFill>
                <a:latin typeface="Arial" pitchFamily="34" charset="0"/>
                <a:ea typeface="宋体" pitchFamily="2" charset="-122"/>
              </a:defRPr>
            </a:lvl3pPr>
            <a:lvl4pPr marL="1600200" indent="-228600" eaLnBrk="0" hangingPunct="0">
              <a:defRPr sz="2400" b="1">
                <a:solidFill>
                  <a:schemeClr val="tx1"/>
                </a:solidFill>
                <a:latin typeface="Arial" pitchFamily="34" charset="0"/>
                <a:ea typeface="宋体" pitchFamily="2" charset="-122"/>
              </a:defRPr>
            </a:lvl4pPr>
            <a:lvl5pPr marL="2057400" indent="-228600" eaLnBrk="0" hangingPunct="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200" dirty="0"/>
              <a:t>48%</a:t>
            </a:r>
            <a:endParaRPr lang="zh-CN" altLang="en-US" sz="1200" dirty="0"/>
          </a:p>
        </p:txBody>
      </p:sp>
      <p:sp>
        <p:nvSpPr>
          <p:cNvPr id="2" name="Title 1"/>
          <p:cNvSpPr>
            <a:spLocks noGrp="1"/>
          </p:cNvSpPr>
          <p:nvPr>
            <p:ph type="title"/>
          </p:nvPr>
        </p:nvSpPr>
        <p:spPr>
          <a:xfrm>
            <a:off x="457200" y="301234"/>
            <a:ext cx="8229600" cy="668533"/>
          </a:xfrm>
        </p:spPr>
        <p:txBody>
          <a:bodyPr/>
          <a:lstStyle/>
          <a:p>
            <a:r>
              <a:rPr lang="en-US" altLang="zh-CN" dirty="0">
                <a:solidFill>
                  <a:srgbClr val="FF671F"/>
                </a:solidFill>
              </a:rPr>
              <a:t>Our core strengths and </a:t>
            </a:r>
            <a:r>
              <a:rPr lang="en-US" altLang="zh-CN" dirty="0" smtClean="0">
                <a:solidFill>
                  <a:srgbClr val="FF671F"/>
                </a:solidFill>
              </a:rPr>
              <a:t>gaps</a:t>
            </a:r>
            <a:endParaRPr lang="en-US" dirty="0"/>
          </a:p>
        </p:txBody>
      </p:sp>
      <p:grpSp>
        <p:nvGrpSpPr>
          <p:cNvPr id="6" name="Group 5"/>
          <p:cNvGrpSpPr/>
          <p:nvPr/>
        </p:nvGrpSpPr>
        <p:grpSpPr>
          <a:xfrm>
            <a:off x="769792" y="1935292"/>
            <a:ext cx="609965" cy="588060"/>
            <a:chOff x="713436" y="1935292"/>
            <a:chExt cx="609965" cy="588060"/>
          </a:xfrm>
        </p:grpSpPr>
        <p:pic>
          <p:nvPicPr>
            <p:cNvPr id="44" name="Picture 4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3436" y="2452084"/>
              <a:ext cx="609965" cy="7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66196" y="1935292"/>
              <a:ext cx="304444" cy="10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3674" y="2160178"/>
              <a:ext cx="609488" cy="17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5618747" y="301234"/>
            <a:ext cx="3368842" cy="1337066"/>
          </a:xfrm>
          <a:prstGeom prst="rect">
            <a:avLst/>
          </a:prstGeom>
          <a:solidFill>
            <a:srgbClr val="F86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 1</a:t>
            </a:r>
            <a:endParaRPr lang="en-US" dirty="0"/>
          </a:p>
        </p:txBody>
      </p:sp>
    </p:spTree>
    <p:extLst>
      <p:ext uri="{BB962C8B-B14F-4D97-AF65-F5344CB8AC3E}">
        <p14:creationId xmlns:p14="http://schemas.microsoft.com/office/powerpoint/2010/main" val="579807303"/>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4zJgwQ1VEqn_Nez983o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4zJgwQ1VEqn_Nez983o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4zJgwQ1VEqn_Nez983o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M96uO35ki31xXH7CLh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b2fNgLXWUqxLd6N5vqB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U6PeduM0KNyRaGrj1_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eU6PeduM0KNyRaGrj1_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G00YUWD7UK1hbeT0zVh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G00YUWD7UK1hbeT0zVh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G00YUWD7UK1hbeT0zVh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G00YUWD7UK1hbeT0zVhTQ"/>
</p:tagLst>
</file>

<file path=ppt/theme/theme1.xml><?xml version="1.0" encoding="utf-8"?>
<a:theme xmlns:a="http://schemas.openxmlformats.org/drawingml/2006/main" name="ALLE_PPT_Template">
  <a:themeElements>
    <a:clrScheme name="Allegion">
      <a:dk1>
        <a:srgbClr val="000000"/>
      </a:dk1>
      <a:lt1>
        <a:sysClr val="window" lastClr="FFFFFF"/>
      </a:lt1>
      <a:dk2>
        <a:srgbClr val="C05131"/>
      </a:dk2>
      <a:lt2>
        <a:srgbClr val="FF671F"/>
      </a:lt2>
      <a:accent1>
        <a:srgbClr val="007681"/>
      </a:accent1>
      <a:accent2>
        <a:srgbClr val="DC582A"/>
      </a:accent2>
      <a:accent3>
        <a:srgbClr val="509E2F"/>
      </a:accent3>
      <a:accent4>
        <a:srgbClr val="7E5475"/>
      </a:accent4>
      <a:accent5>
        <a:srgbClr val="0076A5"/>
      </a:accent5>
      <a:accent6>
        <a:srgbClr val="FFB500"/>
      </a:accent6>
      <a:hlink>
        <a:srgbClr val="0076A5"/>
      </a:hlink>
      <a:folHlink>
        <a:srgbClr val="7E54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67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DA6953C8BB9C428F86DCF020A5A2FF" ma:contentTypeVersion="2" ma:contentTypeDescription="Create a new document." ma:contentTypeScope="" ma:versionID="a1444b749175a61d85288a8ee0205d09">
  <xsd:schema xmlns:xsd="http://www.w3.org/2001/XMLSchema" xmlns:xs="http://www.w3.org/2001/XMLSchema" xmlns:p="http://schemas.microsoft.com/office/2006/metadata/properties" xmlns:ns1="http://schemas.microsoft.com/sharepoint/v3" xmlns:ns2="7df67a19-c23b-46e1-8ee3-710bc0937790" targetNamespace="http://schemas.microsoft.com/office/2006/metadata/properties" ma:root="true" ma:fieldsID="8a1e02fcf933090e3372396feeeaf555" ns1:_="" ns2:_="">
    <xsd:import namespace="http://schemas.microsoft.com/sharepoint/v3"/>
    <xsd:import namespace="7df67a19-c23b-46e1-8ee3-710bc093779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67a19-c23b-46e1-8ee3-710bc09377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7df67a19-c23b-46e1-8ee3-710bc0937790">
      <UserInfo>
        <DisplayName>Abell, Kenny</DisplayName>
        <AccountId>451</AccountId>
        <AccountType/>
      </UserInfo>
      <UserInfo>
        <DisplayName>Grover, Barry</DisplayName>
        <AccountId>705</AccountId>
        <AccountType/>
      </UserInfo>
      <UserInfo>
        <DisplayName>Upadhyaya, Abhinav</DisplayName>
        <AccountId>322</AccountId>
        <AccountType/>
      </UserInfo>
    </SharedWithUsers>
  </documentManagement>
</p:properties>
</file>

<file path=customXml/itemProps1.xml><?xml version="1.0" encoding="utf-8"?>
<ds:datastoreItem xmlns:ds="http://schemas.openxmlformats.org/officeDocument/2006/customXml" ds:itemID="{252057B3-D9A4-4768-B7A0-7FFAFA4C1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f67a19-c23b-46e1-8ee3-710bc0937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1FD384-8B35-4744-8BA9-DB2EEE03ED11}">
  <ds:schemaRefs>
    <ds:schemaRef ds:uri="http://schemas.microsoft.com/sharepoint/v3/contenttype/forms"/>
  </ds:schemaRefs>
</ds:datastoreItem>
</file>

<file path=customXml/itemProps3.xml><?xml version="1.0" encoding="utf-8"?>
<ds:datastoreItem xmlns:ds="http://schemas.openxmlformats.org/officeDocument/2006/customXml" ds:itemID="{3B4A995D-5F42-40EF-ABDB-FC4A0546FD9B}">
  <ds:schemaRefs>
    <ds:schemaRef ds:uri="http://schemas.microsoft.com/office/2006/documentManagement/types"/>
    <ds:schemaRef ds:uri="http://www.w3.org/XML/1998/namespace"/>
    <ds:schemaRef ds:uri="http://schemas.microsoft.com/sharepoint/v3"/>
    <ds:schemaRef ds:uri="http://schemas.microsoft.com/office/infopath/2007/PartnerControls"/>
    <ds:schemaRef ds:uri="http://schemas.openxmlformats.org/package/2006/metadata/core-properties"/>
    <ds:schemaRef ds:uri="http://purl.org/dc/elements/1.1/"/>
    <ds:schemaRef ds:uri="http://purl.org/dc/terms/"/>
    <ds:schemaRef ds:uri="7df67a19-c23b-46e1-8ee3-710bc093779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5187</TotalTime>
  <Words>3176</Words>
  <Application>Microsoft Office PowerPoint</Application>
  <PresentationFormat>On-screen Show (4:3)</PresentationFormat>
  <Paragraphs>519</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ALLE_PPT_Template</vt:lpstr>
      <vt:lpstr>Photo Editor Photo</vt:lpstr>
      <vt:lpstr>think-cell Slide</vt:lpstr>
      <vt:lpstr>Unlocking Our Potential in Asia Pacific</vt:lpstr>
      <vt:lpstr>Who we are: Asia Pacific</vt:lpstr>
      <vt:lpstr>Who we are: Asia Pacific</vt:lpstr>
      <vt:lpstr>What we sell: Asia Pacific</vt:lpstr>
      <vt:lpstr>What we sell: Asia Pacific</vt:lpstr>
      <vt:lpstr>PowerPoint Presentation</vt:lpstr>
      <vt:lpstr>PowerPoint Presentation</vt:lpstr>
      <vt:lpstr>Asia Pacific market overview</vt:lpstr>
      <vt:lpstr>Our core strengths and gaps</vt:lpstr>
      <vt:lpstr>Our core strengths and gaps</vt:lpstr>
      <vt:lpstr>Our growth strategy</vt:lpstr>
      <vt:lpstr>PowerPoint Presentation</vt:lpstr>
      <vt:lpstr>PowerPoint Presentation</vt:lpstr>
      <vt:lpstr>PowerPoint Presentation</vt:lpstr>
      <vt:lpstr>PowerPoint Presentation</vt:lpstr>
      <vt:lpstr>Margin improvement through operational excellence</vt:lpstr>
      <vt:lpstr>Acquisition-led growth strategy focusing on the mid-end segment in China</vt:lpstr>
      <vt:lpstr>Asia Pacific Summary</vt:lpstr>
      <vt:lpstr>PowerPoint Presentation</vt:lpstr>
    </vt:vector>
  </TitlesOfParts>
  <Company>Ingersoll Rand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Arial Regular 36pt</dc:title>
  <dc:creator>CCRABTREE</dc:creator>
  <cp:lastModifiedBy>Button, Michael</cp:lastModifiedBy>
  <cp:revision>125</cp:revision>
  <cp:lastPrinted>2014-03-06T19:08:03Z</cp:lastPrinted>
  <dcterms:created xsi:type="dcterms:W3CDTF">2013-11-05T13:32:28Z</dcterms:created>
  <dcterms:modified xsi:type="dcterms:W3CDTF">2014-03-09T19:40:28Z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0x010100B2DA6953C8BB9C428F86DCF020A5A2FF</vt:lpwstr>
  </property>
</Properties>
</file>